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5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EEFA0-33DA-493B-A1F4-80D657851082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CA8DEF-7D84-4063-A938-014647BEE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image" Target="../media/image11.gif"/><Relationship Id="rId7" Type="http://schemas.openxmlformats.org/officeDocument/2006/relationships/image" Target="../media/image15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gif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image" Target="../media/image5.wmf"/><Relationship Id="rId7" Type="http://schemas.openxmlformats.org/officeDocument/2006/relationships/image" Target="../media/image20.wm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9.wmf"/><Relationship Id="rId11" Type="http://schemas.openxmlformats.org/officeDocument/2006/relationships/image" Target="../media/image23.gif"/><Relationship Id="rId5" Type="http://schemas.openxmlformats.org/officeDocument/2006/relationships/image" Target="../media/image7.wmf"/><Relationship Id="rId10" Type="http://schemas.openxmlformats.org/officeDocument/2006/relationships/image" Target="../media/image22.wmf"/><Relationship Id="rId4" Type="http://schemas.openxmlformats.org/officeDocument/2006/relationships/image" Target="../media/image18.wmf"/><Relationship Id="rId9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13" Type="http://schemas.openxmlformats.org/officeDocument/2006/relationships/image" Target="../media/image19.wmf"/><Relationship Id="rId3" Type="http://schemas.openxmlformats.org/officeDocument/2006/relationships/image" Target="../media/image7.wmf"/><Relationship Id="rId7" Type="http://schemas.openxmlformats.org/officeDocument/2006/relationships/image" Target="../media/image5.wmf"/><Relationship Id="rId12" Type="http://schemas.openxmlformats.org/officeDocument/2006/relationships/image" Target="../media/image31.gi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wmf"/><Relationship Id="rId11" Type="http://schemas.openxmlformats.org/officeDocument/2006/relationships/image" Target="../media/image30.gif"/><Relationship Id="rId5" Type="http://schemas.openxmlformats.org/officeDocument/2006/relationships/image" Target="../media/image26.wmf"/><Relationship Id="rId10" Type="http://schemas.openxmlformats.org/officeDocument/2006/relationships/image" Target="../media/image29.wmf"/><Relationship Id="rId4" Type="http://schemas.openxmlformats.org/officeDocument/2006/relationships/image" Target="../media/image25.wmf"/><Relationship Id="rId9" Type="http://schemas.openxmlformats.org/officeDocument/2006/relationships/image" Target="../media/image28.wmf"/><Relationship Id="rId14" Type="http://schemas.openxmlformats.org/officeDocument/2006/relationships/image" Target="../media/image32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    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    Adresa školy:  ZŠ Třeboň, Na Sadech 375</a:t>
            </a:r>
          </a:p>
          <a:p>
            <a:pPr>
              <a:buNone/>
            </a:pPr>
            <a:r>
              <a:rPr lang="cs-CZ" sz="2000" dirty="0" smtClean="0"/>
              <a:t>    Jméno autora: Mgr. Jana </a:t>
            </a:r>
            <a:r>
              <a:rPr lang="cs-CZ" sz="2000" dirty="0" err="1" smtClean="0"/>
              <a:t>Písaříková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Název</a:t>
            </a:r>
            <a:r>
              <a:rPr lang="cs-CZ" sz="2000" smtClean="0"/>
              <a:t>: </a:t>
            </a:r>
            <a:r>
              <a:rPr lang="cs-CZ" sz="2000" smtClean="0"/>
              <a:t>VY_32_INOVACE_453 </a:t>
            </a:r>
            <a:r>
              <a:rPr lang="cs-CZ" sz="2000" dirty="0" err="1" smtClean="0"/>
              <a:t>Nj</a:t>
            </a:r>
            <a:r>
              <a:rPr lang="cs-CZ" sz="2000" dirty="0" smtClean="0"/>
              <a:t>/6</a:t>
            </a:r>
            <a:r>
              <a:rPr lang="cs-CZ" sz="2000" b="1" i="1" dirty="0" smtClean="0"/>
              <a:t>    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Číslo projektu: CZ.1.07/1.4.00/21.3807</a:t>
            </a:r>
          </a:p>
          <a:p>
            <a:pPr>
              <a:buNone/>
            </a:pPr>
            <a:r>
              <a:rPr lang="cs-CZ" sz="2000" dirty="0" smtClean="0"/>
              <a:t>    Téma hodiny: Časování sloves</a:t>
            </a:r>
          </a:p>
          <a:p>
            <a:pPr>
              <a:buNone/>
            </a:pPr>
            <a:r>
              <a:rPr lang="cs-CZ" sz="2000" dirty="0" smtClean="0"/>
              <a:t>    Ročník: 6.</a:t>
            </a:r>
          </a:p>
          <a:p>
            <a:pPr>
              <a:buNone/>
            </a:pPr>
            <a:r>
              <a:rPr lang="cs-CZ" sz="2000" dirty="0" smtClean="0"/>
              <a:t>    Klíčová slova: slovesa, časování sloves, tvorba vět, doplňování</a:t>
            </a:r>
          </a:p>
          <a:p>
            <a:pPr>
              <a:buNone/>
            </a:pPr>
            <a:r>
              <a:rPr lang="cs-CZ" sz="2000" dirty="0" smtClean="0"/>
              <a:t>    Datum tvorby: 26. 12. 2013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Metodické pokyny: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100" dirty="0" smtClean="0"/>
              <a:t>Tato prezentace je určena žákům 6.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100" dirty="0" smtClean="0"/>
              <a:t>Slouží jako doplněk učebnice </a:t>
            </a:r>
            <a:r>
              <a:rPr lang="cs-CZ" sz="2100" i="1" dirty="0" smtClean="0"/>
              <a:t>„</a:t>
            </a:r>
            <a:r>
              <a:rPr lang="cs-CZ" sz="2100" i="1" dirty="0" err="1" smtClean="0"/>
              <a:t>Deutsch</a:t>
            </a:r>
            <a:r>
              <a:rPr lang="cs-CZ" sz="2100" i="1" dirty="0" smtClean="0"/>
              <a:t> </a:t>
            </a:r>
            <a:r>
              <a:rPr lang="cs-CZ" sz="2100" i="1" dirty="0" err="1" smtClean="0"/>
              <a:t>mit</a:t>
            </a:r>
            <a:r>
              <a:rPr lang="cs-CZ" sz="2100" i="1" dirty="0" smtClean="0"/>
              <a:t> Max 1“.</a:t>
            </a:r>
            <a:endParaRPr lang="cs-CZ" sz="2100" dirty="0" smtClean="0"/>
          </a:p>
          <a:p>
            <a:pPr>
              <a:buFont typeface="Wingdings" pitchFamily="2" charset="2"/>
              <a:buChar char="§"/>
            </a:pPr>
            <a:r>
              <a:rPr lang="cs-CZ" sz="2100" dirty="0" smtClean="0"/>
              <a:t>Hlavním cílem je procvičení časování sloves.</a:t>
            </a:r>
          </a:p>
          <a:p>
            <a:pPr>
              <a:buFont typeface="Wingdings" pitchFamily="2" charset="2"/>
              <a:buChar char="§"/>
            </a:pPr>
            <a:r>
              <a:rPr lang="cs-CZ" sz="2100" dirty="0" smtClean="0"/>
              <a:t>Po výkladových tabulích 4 a 5 následuje procvičení daného jevu snímky (6 - 11).</a:t>
            </a:r>
          </a:p>
          <a:p>
            <a:pPr>
              <a:buFont typeface="Wingdings" pitchFamily="2" charset="2"/>
              <a:buChar char="§"/>
            </a:pPr>
            <a:r>
              <a:rPr lang="cs-CZ" sz="2100" dirty="0" smtClean="0"/>
              <a:t>Jednotlivá cvičení je možné řešit formou společné i samostatné práce. </a:t>
            </a:r>
            <a:r>
              <a:rPr lang="cs-CZ" sz="21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100" dirty="0" smtClean="0"/>
              <a:t>Prezentace slouží k prvnímu seznámení žáků s tímto gramatickým jevem, proto zde nejsou časována slovesa, jejichž kmen končí na -d nebo -</a:t>
            </a:r>
            <a:r>
              <a:rPr lang="cs-CZ" sz="2100" dirty="0" err="1" smtClean="0"/>
              <a:t>t</a:t>
            </a:r>
            <a:r>
              <a:rPr lang="cs-CZ" sz="2100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sz="2100" dirty="0" smtClean="0"/>
              <a:t>Použitá slovní zásoba je velmi jednoduchá, cílovou skupinou jsou žáci, kteří se s německým jazykem teprve seznamují.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Slovesa, která známe: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standard\AppData\Local\Microsoft\Windows\Temporary Internet Files\Content.IE5\QDA77Z5D\MC9003588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700808"/>
            <a:ext cx="1014613" cy="1154656"/>
          </a:xfrm>
          <a:prstGeom prst="rect">
            <a:avLst/>
          </a:prstGeom>
          <a:noFill/>
        </p:spPr>
      </p:pic>
      <p:pic>
        <p:nvPicPr>
          <p:cNvPr id="1027" name="Picture 3" descr="C:\Users\standard\AppData\Local\Microsoft\Windows\Temporary Internet Files\Content.IE5\GIR7FVX9\MC9003571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0233" y="2060849"/>
            <a:ext cx="931778" cy="1080120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QDA77Z5D\MC9002824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653136"/>
            <a:ext cx="746685" cy="841021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2J34JFU8\MC90035590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3284984"/>
            <a:ext cx="965993" cy="1289757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J25ATIDM\MC90023536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560" y="4797152"/>
            <a:ext cx="1126545" cy="1111222"/>
          </a:xfrm>
          <a:prstGeom prst="rect">
            <a:avLst/>
          </a:prstGeom>
          <a:noFill/>
        </p:spPr>
      </p:pic>
      <p:pic>
        <p:nvPicPr>
          <p:cNvPr id="1037" name="Picture 13" descr="C:\Users\standard\AppData\Local\Microsoft\Windows\Temporary Internet Files\Content.IE5\QDA77Z5D\MC90023344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932040" y="2780928"/>
            <a:ext cx="768036" cy="1222973"/>
          </a:xfrm>
          <a:prstGeom prst="rect">
            <a:avLst/>
          </a:prstGeom>
          <a:noFill/>
        </p:spPr>
      </p:pic>
      <p:sp>
        <p:nvSpPr>
          <p:cNvPr id="16" name="Zkosené hrany 15"/>
          <p:cNvSpPr/>
          <p:nvPr/>
        </p:nvSpPr>
        <p:spPr>
          <a:xfrm>
            <a:off x="2339752" y="2276872"/>
            <a:ext cx="1296144" cy="504056"/>
          </a:xfrm>
          <a:prstGeom prst="bevel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TANZEN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6876256" y="3573016"/>
            <a:ext cx="1296144" cy="504056"/>
          </a:xfrm>
          <a:prstGeom prst="bevel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SPIELEN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4644008" y="4365104"/>
            <a:ext cx="1296144" cy="504056"/>
          </a:xfrm>
          <a:prstGeom prst="bevel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KOCHEN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2987824" y="5373216"/>
            <a:ext cx="1296144" cy="504056"/>
          </a:xfrm>
          <a:prstGeom prst="bevel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SINGEN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kosené hrany 21"/>
          <p:cNvSpPr/>
          <p:nvPr/>
        </p:nvSpPr>
        <p:spPr>
          <a:xfrm>
            <a:off x="4932040" y="1844824"/>
            <a:ext cx="1296144" cy="504056"/>
          </a:xfrm>
          <a:prstGeom prst="bevel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827584" y="3645024"/>
            <a:ext cx="1296144" cy="504056"/>
          </a:xfrm>
          <a:prstGeom prst="bevel">
            <a:avLst/>
          </a:prstGeom>
          <a:gradFill flip="none" rotWithShape="1">
            <a:gsLst>
              <a:gs pos="0">
                <a:schemeClr val="accent6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6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6">
                  <a:lumMod val="20000"/>
                  <a:lumOff val="8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KAUFEN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Volný tvar 23"/>
          <p:cNvSpPr/>
          <p:nvPr/>
        </p:nvSpPr>
        <p:spPr>
          <a:xfrm>
            <a:off x="1719072" y="2531872"/>
            <a:ext cx="5169408" cy="1089152"/>
          </a:xfrm>
          <a:custGeom>
            <a:avLst/>
            <a:gdLst>
              <a:gd name="connsiteX0" fmla="*/ 0 w 5169408"/>
              <a:gd name="connsiteY0" fmla="*/ 186944 h 1089152"/>
              <a:gd name="connsiteX1" fmla="*/ 1865376 w 5169408"/>
              <a:gd name="connsiteY1" fmla="*/ 711200 h 1089152"/>
              <a:gd name="connsiteX2" fmla="*/ 2816352 w 5169408"/>
              <a:gd name="connsiteY2" fmla="*/ 284480 h 1089152"/>
              <a:gd name="connsiteX3" fmla="*/ 3694176 w 5169408"/>
              <a:gd name="connsiteY3" fmla="*/ 4064 h 1089152"/>
              <a:gd name="connsiteX4" fmla="*/ 4437888 w 5169408"/>
              <a:gd name="connsiteY4" fmla="*/ 308864 h 1089152"/>
              <a:gd name="connsiteX5" fmla="*/ 5169408 w 5169408"/>
              <a:gd name="connsiteY5" fmla="*/ 1089152 h 1089152"/>
              <a:gd name="connsiteX6" fmla="*/ 5169408 w 5169408"/>
              <a:gd name="connsiteY6" fmla="*/ 1089152 h 1089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69408" h="1089152">
                <a:moveTo>
                  <a:pt x="0" y="186944"/>
                </a:moveTo>
                <a:cubicBezTo>
                  <a:pt x="697992" y="440944"/>
                  <a:pt x="1395984" y="694944"/>
                  <a:pt x="1865376" y="711200"/>
                </a:cubicBezTo>
                <a:cubicBezTo>
                  <a:pt x="2334768" y="727456"/>
                  <a:pt x="2511552" y="402336"/>
                  <a:pt x="2816352" y="284480"/>
                </a:cubicBezTo>
                <a:cubicBezTo>
                  <a:pt x="3121152" y="166624"/>
                  <a:pt x="3423920" y="0"/>
                  <a:pt x="3694176" y="4064"/>
                </a:cubicBezTo>
                <a:cubicBezTo>
                  <a:pt x="3964432" y="8128"/>
                  <a:pt x="4192016" y="128016"/>
                  <a:pt x="4437888" y="308864"/>
                </a:cubicBezTo>
                <a:cubicBezTo>
                  <a:pt x="4683760" y="489712"/>
                  <a:pt x="5169408" y="1089152"/>
                  <a:pt x="5169408" y="1089152"/>
                </a:cubicBezTo>
                <a:lnTo>
                  <a:pt x="5169408" y="1089152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3633216" y="2487168"/>
            <a:ext cx="1328928" cy="1085088"/>
          </a:xfrm>
          <a:custGeom>
            <a:avLst/>
            <a:gdLst>
              <a:gd name="connsiteX0" fmla="*/ 0 w 1328928"/>
              <a:gd name="connsiteY0" fmla="*/ 0 h 1085088"/>
              <a:gd name="connsiteX1" fmla="*/ 1328928 w 1328928"/>
              <a:gd name="connsiteY1" fmla="*/ 1085088 h 1085088"/>
              <a:gd name="connsiteX2" fmla="*/ 1328928 w 1328928"/>
              <a:gd name="connsiteY2" fmla="*/ 1085088 h 108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28928" h="1085088">
                <a:moveTo>
                  <a:pt x="0" y="0"/>
                </a:moveTo>
                <a:lnTo>
                  <a:pt x="1328928" y="1085088"/>
                </a:lnTo>
                <a:lnTo>
                  <a:pt x="1328928" y="1085088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5878576" y="2365248"/>
            <a:ext cx="961136" cy="2279904"/>
          </a:xfrm>
          <a:custGeom>
            <a:avLst/>
            <a:gdLst>
              <a:gd name="connsiteX0" fmla="*/ 95504 w 961136"/>
              <a:gd name="connsiteY0" fmla="*/ 0 h 2279904"/>
              <a:gd name="connsiteX1" fmla="*/ 144272 w 961136"/>
              <a:gd name="connsiteY1" fmla="*/ 1011936 h 2279904"/>
              <a:gd name="connsiteX2" fmla="*/ 961136 w 961136"/>
              <a:gd name="connsiteY2" fmla="*/ 2279904 h 2279904"/>
              <a:gd name="connsiteX3" fmla="*/ 961136 w 961136"/>
              <a:gd name="connsiteY3" fmla="*/ 2279904 h 22799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61136" h="2279904">
                <a:moveTo>
                  <a:pt x="95504" y="0"/>
                </a:moveTo>
                <a:cubicBezTo>
                  <a:pt x="47752" y="315976"/>
                  <a:pt x="0" y="631952"/>
                  <a:pt x="144272" y="1011936"/>
                </a:cubicBezTo>
                <a:cubicBezTo>
                  <a:pt x="288544" y="1391920"/>
                  <a:pt x="961136" y="2279904"/>
                  <a:pt x="961136" y="2279904"/>
                </a:cubicBezTo>
                <a:lnTo>
                  <a:pt x="961136" y="2279904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4267200" y="2767584"/>
            <a:ext cx="4285488" cy="3155696"/>
          </a:xfrm>
          <a:custGeom>
            <a:avLst/>
            <a:gdLst>
              <a:gd name="connsiteX0" fmla="*/ 3291840 w 4285488"/>
              <a:gd name="connsiteY0" fmla="*/ 0 h 3155696"/>
              <a:gd name="connsiteX1" fmla="*/ 4145280 w 4285488"/>
              <a:gd name="connsiteY1" fmla="*/ 316992 h 3155696"/>
              <a:gd name="connsiteX2" fmla="*/ 4133088 w 4285488"/>
              <a:gd name="connsiteY2" fmla="*/ 1377696 h 3155696"/>
              <a:gd name="connsiteX3" fmla="*/ 4059936 w 4285488"/>
              <a:gd name="connsiteY3" fmla="*/ 2694432 h 3155696"/>
              <a:gd name="connsiteX4" fmla="*/ 3230880 w 4285488"/>
              <a:gd name="connsiteY4" fmla="*/ 3096768 h 3155696"/>
              <a:gd name="connsiteX5" fmla="*/ 1999488 w 4285488"/>
              <a:gd name="connsiteY5" fmla="*/ 3048000 h 3155696"/>
              <a:gd name="connsiteX6" fmla="*/ 560832 w 4285488"/>
              <a:gd name="connsiteY6" fmla="*/ 2779776 h 3155696"/>
              <a:gd name="connsiteX7" fmla="*/ 0 w 4285488"/>
              <a:gd name="connsiteY7" fmla="*/ 2816352 h 3155696"/>
              <a:gd name="connsiteX8" fmla="*/ 0 w 4285488"/>
              <a:gd name="connsiteY8" fmla="*/ 2816352 h 315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285488" h="3155696">
                <a:moveTo>
                  <a:pt x="3291840" y="0"/>
                </a:moveTo>
                <a:cubicBezTo>
                  <a:pt x="3648456" y="43688"/>
                  <a:pt x="4005072" y="87376"/>
                  <a:pt x="4145280" y="316992"/>
                </a:cubicBezTo>
                <a:cubicBezTo>
                  <a:pt x="4285488" y="546608"/>
                  <a:pt x="4147312" y="981456"/>
                  <a:pt x="4133088" y="1377696"/>
                </a:cubicBezTo>
                <a:cubicBezTo>
                  <a:pt x="4118864" y="1773936"/>
                  <a:pt x="4210304" y="2407920"/>
                  <a:pt x="4059936" y="2694432"/>
                </a:cubicBezTo>
                <a:cubicBezTo>
                  <a:pt x="3909568" y="2980944"/>
                  <a:pt x="3574288" y="3037840"/>
                  <a:pt x="3230880" y="3096768"/>
                </a:cubicBezTo>
                <a:cubicBezTo>
                  <a:pt x="2887472" y="3155696"/>
                  <a:pt x="2444496" y="3100832"/>
                  <a:pt x="1999488" y="3048000"/>
                </a:cubicBezTo>
                <a:cubicBezTo>
                  <a:pt x="1554480" y="2995168"/>
                  <a:pt x="894080" y="2818384"/>
                  <a:pt x="560832" y="2779776"/>
                </a:cubicBezTo>
                <a:cubicBezTo>
                  <a:pt x="227584" y="2741168"/>
                  <a:pt x="0" y="2816352"/>
                  <a:pt x="0" y="2816352"/>
                </a:cubicBezTo>
                <a:lnTo>
                  <a:pt x="0" y="2816352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1621536" y="4157472"/>
            <a:ext cx="1633728" cy="686816"/>
          </a:xfrm>
          <a:custGeom>
            <a:avLst/>
            <a:gdLst>
              <a:gd name="connsiteX0" fmla="*/ 0 w 1633728"/>
              <a:gd name="connsiteY0" fmla="*/ 0 h 686816"/>
              <a:gd name="connsiteX1" fmla="*/ 390144 w 1633728"/>
              <a:gd name="connsiteY1" fmla="*/ 633984 h 686816"/>
              <a:gd name="connsiteX2" fmla="*/ 1633728 w 1633728"/>
              <a:gd name="connsiteY2" fmla="*/ 316992 h 686816"/>
              <a:gd name="connsiteX3" fmla="*/ 1633728 w 1633728"/>
              <a:gd name="connsiteY3" fmla="*/ 316992 h 6868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633728" h="686816">
                <a:moveTo>
                  <a:pt x="0" y="0"/>
                </a:moveTo>
                <a:cubicBezTo>
                  <a:pt x="58928" y="290576"/>
                  <a:pt x="117856" y="581152"/>
                  <a:pt x="390144" y="633984"/>
                </a:cubicBezTo>
                <a:cubicBezTo>
                  <a:pt x="662432" y="686816"/>
                  <a:pt x="1633728" y="316992"/>
                  <a:pt x="1633728" y="316992"/>
                </a:cubicBezTo>
                <a:lnTo>
                  <a:pt x="1633728" y="316992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olný tvar 28"/>
          <p:cNvSpPr/>
          <p:nvPr/>
        </p:nvSpPr>
        <p:spPr>
          <a:xfrm>
            <a:off x="1719072" y="4620768"/>
            <a:ext cx="2913888" cy="804672"/>
          </a:xfrm>
          <a:custGeom>
            <a:avLst/>
            <a:gdLst>
              <a:gd name="connsiteX0" fmla="*/ 2913888 w 2913888"/>
              <a:gd name="connsiteY0" fmla="*/ 0 h 804672"/>
              <a:gd name="connsiteX1" fmla="*/ 1804416 w 2913888"/>
              <a:gd name="connsiteY1" fmla="*/ 256032 h 804672"/>
              <a:gd name="connsiteX2" fmla="*/ 0 w 2913888"/>
              <a:gd name="connsiteY2" fmla="*/ 804672 h 804672"/>
              <a:gd name="connsiteX3" fmla="*/ 0 w 2913888"/>
              <a:gd name="connsiteY3" fmla="*/ 804672 h 8046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13888" h="804672">
                <a:moveTo>
                  <a:pt x="2913888" y="0"/>
                </a:moveTo>
                <a:cubicBezTo>
                  <a:pt x="2601976" y="60960"/>
                  <a:pt x="2290064" y="121920"/>
                  <a:pt x="1804416" y="256032"/>
                </a:cubicBezTo>
                <a:cubicBezTo>
                  <a:pt x="1318768" y="390144"/>
                  <a:pt x="0" y="804672"/>
                  <a:pt x="0" y="804672"/>
                </a:cubicBezTo>
                <a:lnTo>
                  <a:pt x="0" y="804672"/>
                </a:ln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Časování sloves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A</a:t>
            </a:r>
          </a:p>
          <a:p>
            <a:pPr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1">
                  <a:lumMod val="20000"/>
                  <a:lumOff val="80000"/>
                </a:schemeClr>
              </a:solidFill>
            </a:endParaRPr>
          </a:p>
          <a:p>
            <a:pPr algn="ctr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tx1"/>
                </a:solidFill>
              </a:rPr>
              <a:t>Tyto koncovky připojujeme na kmen slovesa.</a:t>
            </a:r>
          </a:p>
          <a:p>
            <a:pPr>
              <a:buNone/>
            </a:pP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8" y="2276872"/>
          <a:ext cx="6096000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                             KONCOVKY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SLOVES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ICH -</a:t>
                      </a:r>
                      <a:r>
                        <a:rPr lang="cs-CZ" sz="2000" b="1" baseline="0" dirty="0" smtClean="0"/>
                        <a:t> </a:t>
                      </a:r>
                      <a:r>
                        <a:rPr lang="cs-CZ" sz="2000" b="1" baseline="0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WIR - 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EN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DU - 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ST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IHR - 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ER, SIE, ES - 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SIE - </a:t>
                      </a:r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EN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4">
                            <a:lumMod val="60000"/>
                            <a:lumOff val="40000"/>
                            <a:tint val="66000"/>
                            <a:satMod val="160000"/>
                          </a:schemeClr>
                        </a:gs>
                        <a:gs pos="50000">
                          <a:schemeClr val="accent4">
                            <a:lumMod val="60000"/>
                            <a:lumOff val="40000"/>
                            <a:tint val="44500"/>
                            <a:satMod val="160000"/>
                          </a:schemeClr>
                        </a:gs>
                        <a:gs pos="100000">
                          <a:schemeClr val="accent4">
                            <a:lumMod val="60000"/>
                            <a:lumOff val="40000"/>
                            <a:tint val="23500"/>
                            <a:satMod val="160000"/>
                          </a:scheme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Časování sloves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800" i="1" u="sng" dirty="0" smtClean="0"/>
              <a:t>Postup: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Odstraníme koncovku =  </a:t>
            </a:r>
            <a:r>
              <a:rPr lang="cs-CZ" sz="2800" b="1" dirty="0" smtClean="0"/>
              <a:t>K A U F E 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Na kmen slovesa </a:t>
            </a:r>
            <a:r>
              <a:rPr lang="cs-CZ" sz="2800" b="1" dirty="0" smtClean="0"/>
              <a:t>kauf </a:t>
            </a:r>
            <a:r>
              <a:rPr lang="cs-CZ" sz="2800" dirty="0" smtClean="0"/>
              <a:t>přidáme koncovku podle podmětu (osoby) ve větě.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24128" y="2204864"/>
            <a:ext cx="576064" cy="36004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3789040"/>
          <a:ext cx="6336704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  <a:gridCol w="3168352"/>
              </a:tblGrid>
              <a:tr h="468052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                                        časování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sloves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ich</a:t>
                      </a:r>
                      <a:r>
                        <a:rPr lang="cs-CZ" b="1" dirty="0" smtClean="0"/>
                        <a:t> kauf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cs-CZ" b="1" dirty="0" smtClean="0"/>
                        <a:t> - </a:t>
                      </a:r>
                      <a:r>
                        <a:rPr lang="cs-CZ" b="1" baseline="0" dirty="0" smtClean="0"/>
                        <a:t>koupím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wir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kauf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en</a:t>
                      </a:r>
                      <a:r>
                        <a:rPr lang="cs-CZ" b="1" baseline="0" dirty="0" smtClean="0"/>
                        <a:t> - koupíme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du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kuaf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st</a:t>
                      </a:r>
                      <a:r>
                        <a:rPr lang="cs-CZ" b="1" dirty="0" smtClean="0"/>
                        <a:t> - koupíš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ihr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kauf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="1" dirty="0" smtClean="0"/>
                        <a:t>- koupíte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er</a:t>
                      </a:r>
                      <a:r>
                        <a:rPr lang="cs-CZ" b="1" dirty="0" smtClean="0"/>
                        <a:t>, </a:t>
                      </a:r>
                      <a:r>
                        <a:rPr lang="cs-CZ" b="1" dirty="0" err="1" smtClean="0"/>
                        <a:t>sie</a:t>
                      </a:r>
                      <a:r>
                        <a:rPr lang="cs-CZ" b="1" dirty="0" smtClean="0"/>
                        <a:t> es </a:t>
                      </a:r>
                      <a:r>
                        <a:rPr lang="cs-CZ" b="1" dirty="0" err="1" smtClean="0"/>
                        <a:t>kauf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</a:t>
                      </a:r>
                      <a:r>
                        <a:rPr lang="cs-CZ" b="1" dirty="0" smtClean="0"/>
                        <a:t> -</a:t>
                      </a:r>
                      <a:r>
                        <a:rPr lang="cs-CZ" b="1" baseline="0" dirty="0" smtClean="0"/>
                        <a:t> koupí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err="1" smtClean="0"/>
                        <a:t>sie</a:t>
                      </a:r>
                      <a:r>
                        <a:rPr lang="cs-CZ" b="1" dirty="0" smtClean="0"/>
                        <a:t> </a:t>
                      </a:r>
                      <a:r>
                        <a:rPr lang="cs-CZ" b="1" dirty="0" err="1" smtClean="0"/>
                        <a:t>kauf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en</a:t>
                      </a:r>
                      <a:r>
                        <a:rPr lang="cs-CZ" b="1" dirty="0" smtClean="0"/>
                        <a:t> - koupí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Přiřaďte k osobám vhodná slovesa: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</a:t>
            </a:r>
            <a:r>
              <a:rPr lang="cs-CZ" dirty="0" err="1" smtClean="0">
                <a:latin typeface="Berlin Sans FB" pitchFamily="34" charset="0"/>
              </a:rPr>
              <a:t>Was</a:t>
            </a:r>
            <a:r>
              <a:rPr lang="cs-CZ" dirty="0" smtClean="0">
                <a:latin typeface="Berlin Sans FB" pitchFamily="34" charset="0"/>
              </a:rPr>
              <a:t> </a:t>
            </a:r>
            <a:r>
              <a:rPr lang="cs-CZ" dirty="0" err="1" smtClean="0">
                <a:latin typeface="Berlin Sans FB" pitchFamily="34" charset="0"/>
              </a:rPr>
              <a:t>macht</a:t>
            </a:r>
            <a:r>
              <a:rPr lang="cs-CZ" dirty="0" smtClean="0">
                <a:latin typeface="Berlin Sans FB" pitchFamily="34" charset="0"/>
              </a:rPr>
              <a:t> Tom?</a:t>
            </a:r>
            <a:endParaRPr lang="cs-CZ" dirty="0">
              <a:latin typeface="Berlin Sans FB" pitchFamily="34" charset="0"/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827584" y="1844824"/>
            <a:ext cx="1080120" cy="504056"/>
          </a:xfrm>
          <a:prstGeom prst="bevel">
            <a:avLst/>
          </a:prstGeom>
          <a:ln>
            <a:solidFill>
              <a:schemeClr val="accent6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827584" y="3284984"/>
            <a:ext cx="1080120" cy="504056"/>
          </a:xfrm>
          <a:prstGeom prst="bevel">
            <a:avLst/>
          </a:prstGeom>
          <a:ln>
            <a:solidFill>
              <a:schemeClr val="accent6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827584" y="4005064"/>
            <a:ext cx="1080120" cy="504056"/>
          </a:xfrm>
          <a:prstGeom prst="bevel">
            <a:avLst/>
          </a:prstGeom>
          <a:ln>
            <a:solidFill>
              <a:schemeClr val="accent6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IHR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827584" y="4653136"/>
            <a:ext cx="1080120" cy="504056"/>
          </a:xfrm>
          <a:prstGeom prst="bevel">
            <a:avLst/>
          </a:prstGeom>
          <a:ln>
            <a:solidFill>
              <a:schemeClr val="accent6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827584" y="5373216"/>
            <a:ext cx="1080120" cy="504056"/>
          </a:xfrm>
          <a:prstGeom prst="bevel">
            <a:avLst/>
          </a:prstGeom>
          <a:ln>
            <a:solidFill>
              <a:schemeClr val="accent6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SIE (ONI)</a:t>
            </a:r>
            <a:endParaRPr lang="cs-CZ" sz="1600" b="1" dirty="0"/>
          </a:p>
        </p:txBody>
      </p:sp>
      <p:sp>
        <p:nvSpPr>
          <p:cNvPr id="11" name="Zkosené hrany 10"/>
          <p:cNvSpPr/>
          <p:nvPr/>
        </p:nvSpPr>
        <p:spPr>
          <a:xfrm>
            <a:off x="827584" y="2564904"/>
            <a:ext cx="1080120" cy="504056"/>
          </a:xfrm>
          <a:prstGeom prst="bevel">
            <a:avLst/>
          </a:prstGeom>
          <a:ln>
            <a:solidFill>
              <a:schemeClr val="accent6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WIR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30" name="Picture 6" descr="C:\Users\standard\AppData\Local\Microsoft\Windows\Temporary Internet Files\Content.IE5\2J34JFU8\MM900288934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924944"/>
            <a:ext cx="1759404" cy="1675623"/>
          </a:xfrm>
          <a:prstGeom prst="rect">
            <a:avLst/>
          </a:prstGeom>
          <a:noFill/>
        </p:spPr>
      </p:pic>
      <p:sp>
        <p:nvSpPr>
          <p:cNvPr id="22" name="Zkosené hrany 21"/>
          <p:cNvSpPr/>
          <p:nvPr/>
        </p:nvSpPr>
        <p:spPr>
          <a:xfrm>
            <a:off x="4716016" y="3429000"/>
            <a:ext cx="1296144" cy="504056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kauft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4716016" y="2852936"/>
            <a:ext cx="1296144" cy="504056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wohnen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kosené hrany 23"/>
          <p:cNvSpPr/>
          <p:nvPr/>
        </p:nvSpPr>
        <p:spPr>
          <a:xfrm>
            <a:off x="6084168" y="2852936"/>
            <a:ext cx="1296144" cy="504056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kauft</a:t>
            </a:r>
            <a:endParaRPr lang="cs-CZ" b="1" dirty="0"/>
          </a:p>
        </p:txBody>
      </p:sp>
      <p:sp>
        <p:nvSpPr>
          <p:cNvPr id="25" name="Zkosené hrany 24"/>
          <p:cNvSpPr/>
          <p:nvPr/>
        </p:nvSpPr>
        <p:spPr>
          <a:xfrm>
            <a:off x="6084168" y="4005064"/>
            <a:ext cx="1296144" cy="504056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wohnen</a:t>
            </a:r>
            <a:endParaRPr lang="cs-CZ" b="1" dirty="0"/>
          </a:p>
        </p:txBody>
      </p:sp>
      <p:sp>
        <p:nvSpPr>
          <p:cNvPr id="26" name="Zkosené hrany 25"/>
          <p:cNvSpPr/>
          <p:nvPr/>
        </p:nvSpPr>
        <p:spPr>
          <a:xfrm>
            <a:off x="4716016" y="4005064"/>
            <a:ext cx="1296144" cy="504056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male</a:t>
            </a:r>
            <a:endParaRPr lang="cs-CZ" b="1" dirty="0"/>
          </a:p>
        </p:txBody>
      </p:sp>
      <p:sp>
        <p:nvSpPr>
          <p:cNvPr id="27" name="Zkosené hrany 26"/>
          <p:cNvSpPr/>
          <p:nvPr/>
        </p:nvSpPr>
        <p:spPr>
          <a:xfrm>
            <a:off x="6084168" y="3429000"/>
            <a:ext cx="1296144" cy="504056"/>
          </a:xfrm>
          <a:prstGeom prst="bevel">
            <a:avLst/>
          </a:prstGeom>
          <a:ln>
            <a:solidFill>
              <a:schemeClr val="tx2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kommst</a:t>
            </a:r>
            <a:endParaRPr lang="cs-CZ" b="1" dirty="0"/>
          </a:p>
        </p:txBody>
      </p:sp>
      <p:sp>
        <p:nvSpPr>
          <p:cNvPr id="28" name="Zkosené hrany 27"/>
          <p:cNvSpPr/>
          <p:nvPr/>
        </p:nvSpPr>
        <p:spPr>
          <a:xfrm>
            <a:off x="4499992" y="5013176"/>
            <a:ext cx="3384376" cy="504056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Tom </a:t>
            </a:r>
            <a:r>
              <a:rPr lang="cs-CZ" b="1" dirty="0" err="1" smtClean="0">
                <a:solidFill>
                  <a:schemeClr val="tx1"/>
                </a:solidFill>
              </a:rPr>
              <a:t>spielt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Gitarre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und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singt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07308E-6 L -0.41736 -0.152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" y="-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61111E-6 8.51064E-7 L -0.41735 -0.20976 " pathEditMode="relative" ptsTypes="A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62 -0.01573 L -0.26771 -0.11009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-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941 0.00509 L -0.26771 0.0786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" y="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79 0.00509 L -0.41736 0.1729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0.00532 L -0.26771 0.3670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1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Ptejte a odpovídejte: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A: </a:t>
            </a:r>
            <a:r>
              <a:rPr lang="cs-CZ" sz="2400" b="1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Telefonierst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gern</a:t>
            </a:r>
            <a:r>
              <a:rPr lang="cs-CZ" sz="2400" b="1" dirty="0" smtClean="0"/>
              <a:t>?           B: </a:t>
            </a:r>
            <a:r>
              <a:rPr lang="cs-CZ" sz="2400" b="1" dirty="0" err="1" smtClean="0"/>
              <a:t>Ja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telefoniere</a:t>
            </a:r>
            <a:r>
              <a:rPr lang="cs-CZ" sz="24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b="1" dirty="0" err="1" smtClean="0"/>
              <a:t>gern</a:t>
            </a:r>
            <a:r>
              <a:rPr lang="cs-CZ" sz="2400" b="1" dirty="0" smtClean="0"/>
              <a:t>.</a:t>
            </a:r>
          </a:p>
          <a:p>
            <a:pPr>
              <a:buNone/>
            </a:pPr>
            <a:r>
              <a:rPr lang="cs-CZ" sz="2400" b="1" dirty="0" smtClean="0"/>
              <a:t>                                                           </a:t>
            </a:r>
            <a:r>
              <a:rPr lang="cs-CZ" sz="2400" b="1" dirty="0" err="1" smtClean="0"/>
              <a:t>Nein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telefoniere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nicht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gern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pic>
        <p:nvPicPr>
          <p:cNvPr id="1028" name="Picture 4" descr="C:\Users\standard\AppData\Local\Microsoft\Windows\Temporary Internet Files\Content.IE5\J25ATIDM\MM90029699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636912"/>
            <a:ext cx="1702398" cy="864096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GIR7FVX9\MM90035672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2780928"/>
            <a:ext cx="1152128" cy="1152128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J25ATIDM\MM900356711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365104"/>
            <a:ext cx="1224136" cy="1224136"/>
          </a:xfrm>
          <a:prstGeom prst="rect">
            <a:avLst/>
          </a:prstGeom>
          <a:noFill/>
        </p:spPr>
      </p:pic>
      <p:pic>
        <p:nvPicPr>
          <p:cNvPr id="1032" name="Picture 8" descr="C:\Users\standard\AppData\Local\Microsoft\Windows\Temporary Internet Files\Content.IE5\QDA77Z5D\MM900285288[2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624" y="2420888"/>
            <a:ext cx="1080120" cy="1347476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2J34JFU8\MM900309756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3573016"/>
            <a:ext cx="880920" cy="1224136"/>
          </a:xfrm>
          <a:prstGeom prst="rect">
            <a:avLst/>
          </a:prstGeom>
          <a:noFill/>
        </p:spPr>
      </p:pic>
      <p:pic>
        <p:nvPicPr>
          <p:cNvPr id="1035" name="Picture 11" descr="C:\Users\standard\AppData\Local\Microsoft\Windows\Temporary Internet Files\Content.IE5\QDA77Z5D\MM900336411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216" y="4437112"/>
            <a:ext cx="1152128" cy="1152128"/>
          </a:xfrm>
          <a:prstGeom prst="rect">
            <a:avLst/>
          </a:prstGeom>
          <a:noFill/>
        </p:spPr>
      </p:pic>
      <p:pic>
        <p:nvPicPr>
          <p:cNvPr id="1036" name="Picture 12" descr="C:\Users\standard\AppData\Local\Microsoft\Windows\Temporary Internet Files\Content.IE5\GIR7FVX9\MM900283937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131840" y="3789040"/>
            <a:ext cx="1272141" cy="14401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Tvořte věty: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Alex </a:t>
            </a:r>
            <a:r>
              <a:rPr lang="cs-CZ" dirty="0" err="1" smtClean="0"/>
              <a:t>trinkt</a:t>
            </a:r>
            <a:r>
              <a:rPr lang="cs-CZ" dirty="0" smtClean="0"/>
              <a:t> Cola.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dirty="0" smtClean="0"/>
              <a:t>Anna </a:t>
            </a:r>
            <a:r>
              <a:rPr lang="cs-CZ" dirty="0" err="1" smtClean="0"/>
              <a:t>kauft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Eis.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i</a:t>
            </a:r>
            <a:endParaRPr lang="cs-CZ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5">
                    <a:lumMod val="20000"/>
                    <a:lumOff val="80000"/>
                  </a:schemeClr>
                </a:solidFill>
              </a:rPr>
              <a:t>i</a:t>
            </a:r>
            <a:endParaRPr lang="cs-CZ" dirty="0"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051" name="Picture 3" descr="C:\Users\standard\AppData\Local\Microsoft\Windows\Temporary Internet Files\Content.IE5\GIR7FVX9\MM900046588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420888"/>
            <a:ext cx="781050" cy="857250"/>
          </a:xfrm>
          <a:prstGeom prst="rect">
            <a:avLst/>
          </a:prstGeom>
          <a:noFill/>
        </p:spPr>
      </p:pic>
      <p:pic>
        <p:nvPicPr>
          <p:cNvPr id="2053" name="Picture 5" descr="C:\Users\standard\AppData\Local\Microsoft\Windows\Temporary Internet Files\Content.IE5\2J34JFU8\MC900355903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2204864"/>
            <a:ext cx="864096" cy="1153708"/>
          </a:xfrm>
          <a:prstGeom prst="rect">
            <a:avLst/>
          </a:prstGeom>
          <a:noFill/>
        </p:spPr>
      </p:pic>
      <p:pic>
        <p:nvPicPr>
          <p:cNvPr id="2054" name="Picture 6" descr="C:\Users\standard\AppData\Local\Microsoft\Windows\Temporary Internet Files\Content.IE5\QDA77Z5D\MC9002813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941168"/>
            <a:ext cx="1438427" cy="727210"/>
          </a:xfrm>
          <a:prstGeom prst="rect">
            <a:avLst/>
          </a:prstGeom>
          <a:noFill/>
        </p:spPr>
      </p:pic>
      <p:pic>
        <p:nvPicPr>
          <p:cNvPr id="2055" name="Picture 7" descr="C:\Users\standard\AppData\Local\Microsoft\Windows\Temporary Internet Files\Content.IE5\GIR7FVX9\MC9002334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52321" y="2492897"/>
            <a:ext cx="723544" cy="1152128"/>
          </a:xfrm>
          <a:prstGeom prst="rect">
            <a:avLst/>
          </a:prstGeom>
          <a:noFill/>
        </p:spPr>
      </p:pic>
      <p:pic>
        <p:nvPicPr>
          <p:cNvPr id="2056" name="Picture 8" descr="C:\Users\standard\AppData\Local\Microsoft\Windows\Temporary Internet Files\Content.IE5\QDA77Z5D\MC90008909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059832" y="2492896"/>
            <a:ext cx="936104" cy="940462"/>
          </a:xfrm>
          <a:prstGeom prst="rect">
            <a:avLst/>
          </a:prstGeom>
          <a:noFill/>
        </p:spPr>
      </p:pic>
      <p:pic>
        <p:nvPicPr>
          <p:cNvPr id="2057" name="Picture 9" descr="C:\Users\standard\AppData\Local\Microsoft\Windows\Temporary Internet Files\Content.IE5\9FCNO4G4\MC90043006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509120"/>
            <a:ext cx="762956" cy="1080120"/>
          </a:xfrm>
          <a:prstGeom prst="rect">
            <a:avLst/>
          </a:prstGeom>
          <a:noFill/>
        </p:spPr>
      </p:pic>
      <p:pic>
        <p:nvPicPr>
          <p:cNvPr id="2058" name="Picture 10" descr="C:\Users\standard\AppData\Local\Microsoft\Windows\Temporary Internet Files\Content.IE5\B7C7GSGO\MC90035716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19672" y="3140968"/>
            <a:ext cx="936104" cy="1085135"/>
          </a:xfrm>
          <a:prstGeom prst="rect">
            <a:avLst/>
          </a:prstGeom>
          <a:noFill/>
        </p:spPr>
      </p:pic>
      <p:pic>
        <p:nvPicPr>
          <p:cNvPr id="2059" name="Picture 11" descr="C:\Users\standard\AppData\Local\Microsoft\Windows\Temporary Internet Files\Content.IE5\GIR7FVX9\MC90034910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3284984"/>
            <a:ext cx="1089616" cy="1092249"/>
          </a:xfrm>
          <a:prstGeom prst="rect">
            <a:avLst/>
          </a:prstGeom>
          <a:noFill/>
        </p:spPr>
      </p:pic>
      <p:pic>
        <p:nvPicPr>
          <p:cNvPr id="2060" name="Picture 12" descr="C:\Users\standard\AppData\Local\Microsoft\Windows\Temporary Internet Files\Content.IE5\GIR7FVX9\MC900361654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131840" y="4077072"/>
            <a:ext cx="982244" cy="1224136"/>
          </a:xfrm>
          <a:prstGeom prst="rect">
            <a:avLst/>
          </a:prstGeom>
          <a:noFill/>
        </p:spPr>
      </p:pic>
      <p:pic>
        <p:nvPicPr>
          <p:cNvPr id="2062" name="Picture 14" descr="C:\Users\standard\AppData\Local\Microsoft\Windows\Temporary Internet Files\Content.IE5\GIR7FVX9\MM900285261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236296" y="4221088"/>
            <a:ext cx="1080120" cy="13997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Přiřaďte slovesa do vět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                   Golf.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                 </a:t>
            </a:r>
            <a:r>
              <a:rPr lang="cs-CZ" dirty="0" err="1" smtClean="0"/>
              <a:t>Milch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Anna                Cola.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                  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Ihr</a:t>
            </a:r>
            <a:r>
              <a:rPr lang="cs-CZ" dirty="0" smtClean="0"/>
              <a:t>                 Basketball.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Du</a:t>
            </a:r>
            <a:r>
              <a:rPr lang="cs-CZ" dirty="0" smtClean="0"/>
              <a:t>              </a:t>
            </a:r>
            <a:r>
              <a:rPr lang="cs-CZ" dirty="0" err="1" smtClean="0"/>
              <a:t>Schokolade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                    Eis.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Du</a:t>
            </a:r>
            <a:r>
              <a:rPr lang="cs-CZ" dirty="0" smtClean="0"/>
              <a:t>                  </a:t>
            </a:r>
            <a:r>
              <a:rPr lang="cs-CZ" dirty="0" err="1" smtClean="0"/>
              <a:t>Eishockey</a:t>
            </a:r>
            <a:r>
              <a:rPr lang="cs-CZ" dirty="0" smtClean="0"/>
              <a:t>.             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4932040" y="1772816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B) </a:t>
            </a:r>
            <a:r>
              <a:rPr lang="cs-CZ" b="1" dirty="0" err="1" smtClean="0">
                <a:solidFill>
                  <a:schemeClr val="tx1"/>
                </a:solidFill>
              </a:rPr>
              <a:t>kaufen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6516216" y="3789040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H) </a:t>
            </a:r>
            <a:r>
              <a:rPr lang="cs-CZ" b="1" dirty="0" err="1" smtClean="0">
                <a:solidFill>
                  <a:schemeClr val="tx1"/>
                </a:solidFill>
              </a:rPr>
              <a:t>spielt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5940152" y="2420888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F) </a:t>
            </a:r>
            <a:r>
              <a:rPr lang="cs-CZ" b="1" dirty="0" err="1" smtClean="0">
                <a:solidFill>
                  <a:schemeClr val="tx1"/>
                </a:solidFill>
              </a:rPr>
              <a:t>spielst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7092280" y="3068960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D) </a:t>
            </a:r>
            <a:r>
              <a:rPr lang="cs-CZ" b="1" dirty="0" err="1" smtClean="0">
                <a:solidFill>
                  <a:schemeClr val="tx1"/>
                </a:solidFill>
              </a:rPr>
              <a:t>spiele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4932040" y="3356992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A) </a:t>
            </a:r>
            <a:r>
              <a:rPr lang="cs-CZ" b="1" dirty="0" err="1" smtClean="0">
                <a:solidFill>
                  <a:schemeClr val="tx1"/>
                </a:solidFill>
              </a:rPr>
              <a:t>kauft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6084168" y="4581128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C) </a:t>
            </a:r>
            <a:r>
              <a:rPr lang="cs-CZ" b="1" dirty="0" err="1" smtClean="0">
                <a:solidFill>
                  <a:schemeClr val="tx1"/>
                </a:solidFill>
              </a:rPr>
              <a:t>spielen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7092280" y="5445224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G) </a:t>
            </a:r>
            <a:r>
              <a:rPr lang="cs-CZ" b="1" dirty="0" err="1" smtClean="0">
                <a:solidFill>
                  <a:schemeClr val="tx1"/>
                </a:solidFill>
              </a:rPr>
              <a:t>kaufst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Obdélník se zakulaceným příčným rohem 11"/>
          <p:cNvSpPr/>
          <p:nvPr/>
        </p:nvSpPr>
        <p:spPr>
          <a:xfrm>
            <a:off x="5004048" y="5301208"/>
            <a:ext cx="1368152" cy="432048"/>
          </a:xfrm>
          <a:prstGeom prst="round2Diag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E) kaufe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2051720" y="1700808"/>
            <a:ext cx="720080" cy="432048"/>
          </a:xfrm>
          <a:prstGeom prst="cloud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Mrak 14"/>
          <p:cNvSpPr/>
          <p:nvPr/>
        </p:nvSpPr>
        <p:spPr>
          <a:xfrm>
            <a:off x="1835696" y="2204864"/>
            <a:ext cx="720080" cy="432048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Mrak 15"/>
          <p:cNvSpPr/>
          <p:nvPr/>
        </p:nvSpPr>
        <p:spPr>
          <a:xfrm>
            <a:off x="2123728" y="2636912"/>
            <a:ext cx="720080" cy="432048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Mrak 16"/>
          <p:cNvSpPr/>
          <p:nvPr/>
        </p:nvSpPr>
        <p:spPr>
          <a:xfrm>
            <a:off x="1979712" y="3212976"/>
            <a:ext cx="720080" cy="432048"/>
          </a:xfrm>
          <a:prstGeom prst="cloud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Mrak 17"/>
          <p:cNvSpPr/>
          <p:nvPr/>
        </p:nvSpPr>
        <p:spPr>
          <a:xfrm>
            <a:off x="1763688" y="3789040"/>
            <a:ext cx="720080" cy="432048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Mrak 18"/>
          <p:cNvSpPr/>
          <p:nvPr/>
        </p:nvSpPr>
        <p:spPr>
          <a:xfrm>
            <a:off x="1619672" y="4293096"/>
            <a:ext cx="720080" cy="432048"/>
          </a:xfrm>
          <a:prstGeom prst="cloud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Mrak 19"/>
          <p:cNvSpPr/>
          <p:nvPr/>
        </p:nvSpPr>
        <p:spPr>
          <a:xfrm>
            <a:off x="2051720" y="4725144"/>
            <a:ext cx="720080" cy="432048"/>
          </a:xfrm>
          <a:prstGeom prst="cloud">
            <a:avLst/>
          </a:prstGeom>
          <a:solidFill>
            <a:schemeClr val="bg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Mrak 20"/>
          <p:cNvSpPr/>
          <p:nvPr/>
        </p:nvSpPr>
        <p:spPr>
          <a:xfrm>
            <a:off x="1835696" y="5301208"/>
            <a:ext cx="720080" cy="43204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Tvořte věty s obrázkem, </a:t>
            </a:r>
            <a:r>
              <a:rPr lang="cs-CZ" b="1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který zmizel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i</a:t>
            </a:r>
            <a:endParaRPr lang="cs-CZ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2132856"/>
          <a:ext cx="6480720" cy="30963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/>
                <a:gridCol w="1080120"/>
                <a:gridCol w="1080120"/>
                <a:gridCol w="1080120"/>
                <a:gridCol w="1080120"/>
                <a:gridCol w="1080120"/>
              </a:tblGrid>
              <a:tr h="585795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ICH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TOM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DU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WIR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KATRIN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IHR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12552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25527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7" descr="C:\Users\standard\AppData\Local\Microsoft\Windows\Temporary Internet Files\Content.IE5\GIR7FVX9\MC9002334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780928"/>
            <a:ext cx="678323" cy="1080120"/>
          </a:xfrm>
          <a:prstGeom prst="rect">
            <a:avLst/>
          </a:prstGeom>
          <a:noFill/>
        </p:spPr>
      </p:pic>
      <p:pic>
        <p:nvPicPr>
          <p:cNvPr id="1026" name="Picture 2" descr="C:\Users\standard\AppData\Local\Microsoft\Windows\Temporary Internet Files\Content.IE5\GIR7FVX9\MC900281976[1].wmf"/>
          <p:cNvPicPr>
            <a:picLocks noChangeAspect="1" noChangeArrowheads="1"/>
          </p:cNvPicPr>
          <p:nvPr/>
        </p:nvPicPr>
        <p:blipFill>
          <a:blip r:embed="rId4" cstate="print"/>
          <a:srcRect l="18750"/>
          <a:stretch>
            <a:fillRect/>
          </a:stretch>
        </p:blipFill>
        <p:spPr bwMode="auto">
          <a:xfrm>
            <a:off x="2699792" y="4005064"/>
            <a:ext cx="936105" cy="1114345"/>
          </a:xfrm>
          <a:prstGeom prst="rect">
            <a:avLst/>
          </a:prstGeom>
          <a:noFill/>
        </p:spPr>
      </p:pic>
      <p:pic>
        <p:nvPicPr>
          <p:cNvPr id="1027" name="Picture 3" descr="C:\Users\standard\AppData\Local\Microsoft\Windows\Temporary Internet Files\Content.IE5\2J34JFU8\MC90035886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2780928"/>
            <a:ext cx="984123" cy="864096"/>
          </a:xfrm>
          <a:prstGeom prst="rect">
            <a:avLst/>
          </a:prstGeom>
          <a:noFill/>
        </p:spPr>
      </p:pic>
      <p:pic>
        <p:nvPicPr>
          <p:cNvPr id="1028" name="Picture 4" descr="C:\Users\standard\AppData\Local\Microsoft\Windows\Temporary Internet Files\Content.IE5\QDA77Z5D\MC90027921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99792" y="2780928"/>
            <a:ext cx="734112" cy="1057502"/>
          </a:xfrm>
          <a:prstGeom prst="rect">
            <a:avLst/>
          </a:prstGeom>
          <a:noFill/>
        </p:spPr>
      </p:pic>
      <p:pic>
        <p:nvPicPr>
          <p:cNvPr id="9" name="Picture 5" descr="C:\Users\standard\AppData\Local\Microsoft\Windows\Temporary Internet Files\Content.IE5\2J34JFU8\MC900355903[2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005064"/>
            <a:ext cx="864096" cy="1153708"/>
          </a:xfrm>
          <a:prstGeom prst="rect">
            <a:avLst/>
          </a:prstGeom>
          <a:noFill/>
        </p:spPr>
      </p:pic>
      <p:pic>
        <p:nvPicPr>
          <p:cNvPr id="1029" name="Picture 5" descr="C:\Users\standard\AppData\Local\Microsoft\Windows\Temporary Internet Files\Content.IE5\GIR7FVX9\MC90035887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868144" y="4005064"/>
            <a:ext cx="942604" cy="1154655"/>
          </a:xfrm>
          <a:prstGeom prst="rect">
            <a:avLst/>
          </a:prstGeom>
          <a:noFill/>
        </p:spPr>
      </p:pic>
      <p:pic>
        <p:nvPicPr>
          <p:cNvPr id="1030" name="Picture 6" descr="C:\Users\standard\AppData\Local\Microsoft\Windows\Temporary Internet Files\Content.IE5\2J34JFU8\MC90021290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47664" y="2780928"/>
            <a:ext cx="775757" cy="1027784"/>
          </a:xfrm>
          <a:prstGeom prst="rect">
            <a:avLst/>
          </a:prstGeom>
          <a:noFill/>
        </p:spPr>
      </p:pic>
      <p:pic>
        <p:nvPicPr>
          <p:cNvPr id="1031" name="Picture 7" descr="C:\Users\standard\AppData\Local\Microsoft\Windows\Temporary Internet Files\Content.IE5\GIR7FVX9\MC90023272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19672" y="4005064"/>
            <a:ext cx="728302" cy="1152128"/>
          </a:xfrm>
          <a:prstGeom prst="rect">
            <a:avLst/>
          </a:prstGeom>
          <a:noFill/>
        </p:spPr>
      </p:pic>
      <p:pic>
        <p:nvPicPr>
          <p:cNvPr id="1034" name="Picture 10" descr="C:\Users\standard\AppData\Local\Microsoft\Windows\Temporary Internet Files\Content.IE5\GIR7FVX9\MM900283030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788024" y="4077072"/>
            <a:ext cx="936104" cy="1008112"/>
          </a:xfrm>
          <a:prstGeom prst="rect">
            <a:avLst/>
          </a:prstGeom>
          <a:noFill/>
        </p:spPr>
      </p:pic>
      <p:pic>
        <p:nvPicPr>
          <p:cNvPr id="1036" name="Picture 12" descr="C:\Users\standard\AppData\Local\Microsoft\Windows\Temporary Internet Files\Content.IE5\2J34JFU8\MM900236461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788024" y="2780928"/>
            <a:ext cx="936104" cy="936104"/>
          </a:xfrm>
          <a:prstGeom prst="rect">
            <a:avLst/>
          </a:prstGeom>
          <a:noFill/>
        </p:spPr>
      </p:pic>
      <p:pic>
        <p:nvPicPr>
          <p:cNvPr id="1037" name="Picture 13" descr="C:\Users\standard\AppData\Local\Microsoft\Windows\Temporary Internet Files\Content.IE5\GIR7FVX9\MC900089092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779912" y="2852936"/>
            <a:ext cx="883768" cy="887883"/>
          </a:xfrm>
          <a:prstGeom prst="rect">
            <a:avLst/>
          </a:prstGeom>
          <a:noFill/>
        </p:spPr>
      </p:pic>
      <p:pic>
        <p:nvPicPr>
          <p:cNvPr id="1038" name="Picture 14" descr="C:\Users\standard\AppData\Local\Microsoft\Windows\Temporary Internet Files\Content.IE5\J25ATIDM\MC900212971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020272" y="4293096"/>
            <a:ext cx="884198" cy="504056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475656" y="2708920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rgbClr val="000000"/>
                </a:solidFill>
              </a:rPr>
              <a:t>spiele</a:t>
            </a:r>
            <a:endParaRPr lang="cs-CZ" b="1" dirty="0">
              <a:solidFill>
                <a:srgbClr val="00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16016" y="2708920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zelten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716016" y="4005064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laufen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635896" y="2708920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spielst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Klavier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96136" y="4005064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spielt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Tennis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6876256" y="2708920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malt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555776" y="4005064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spielt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Gitarre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876256" y="4005064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err="1" smtClean="0">
                <a:solidFill>
                  <a:schemeClr val="tx1"/>
                </a:solidFill>
              </a:rPr>
              <a:t>schwimmt</a:t>
            </a:r>
            <a:endParaRPr lang="cs-CZ" sz="16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796136" y="2708920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tanzt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35896" y="4005064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kaufst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475656" y="4005064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singe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2555776" y="2708920"/>
            <a:ext cx="1080120" cy="129614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kocht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3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uiExpand="1" build="allAtOnce" animBg="1"/>
      <p:bldP spid="21" grpId="0" uiExpand="1" build="allAtOnce" animBg="1"/>
      <p:bldP spid="22" grpId="0" uiExpand="1" build="allAtOnce" animBg="1"/>
      <p:bldP spid="23" grpId="0" uiExpand="1" build="allAtOnce" animBg="1"/>
      <p:bldP spid="24" grpId="0" uiExpand="1" build="allAtOnce" animBg="1"/>
      <p:bldP spid="25" grpId="0" uiExpand="1" build="allAtOnce" animBg="1"/>
      <p:bldP spid="26" grpId="0" uiExpand="1" build="allAtOnce" animBg="1"/>
      <p:bldP spid="27" grpId="0" uiExpand="1" build="allAtOnce" animBg="1"/>
      <p:bldP spid="28" grpId="0" uiExpand="1" build="allAtOnce" animBg="1"/>
      <p:bldP spid="29" grpId="0" uiExpand="1" build="allAtOnce" animBg="1"/>
      <p:bldP spid="30" grpId="0" uiExpand="1" build="allAtOnce" animBg="1"/>
      <p:bldP spid="31" grpId="0" uiExpand="1" build="allAtOnce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Doplňte sloveso ve správném tvaru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komme</a:t>
            </a:r>
            <a:r>
              <a:rPr lang="cs-CZ" dirty="0" smtClean="0"/>
              <a:t> 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Prag</a:t>
            </a:r>
            <a:r>
              <a:rPr lang="cs-CZ" dirty="0" smtClean="0"/>
              <a:t>. (</a:t>
            </a:r>
            <a:r>
              <a:rPr lang="cs-CZ" dirty="0" err="1" smtClean="0"/>
              <a:t>kommen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Wir</a:t>
            </a:r>
            <a:r>
              <a:rPr lang="cs-CZ" dirty="0" smtClean="0"/>
              <a:t>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spielen</a:t>
            </a:r>
            <a:r>
              <a:rPr lang="cs-CZ" dirty="0" smtClean="0"/>
              <a:t>  </a:t>
            </a:r>
            <a:r>
              <a:rPr lang="cs-CZ" dirty="0" err="1" smtClean="0"/>
              <a:t>Karten</a:t>
            </a:r>
            <a:r>
              <a:rPr lang="cs-CZ" dirty="0" smtClean="0"/>
              <a:t>. (</a:t>
            </a:r>
            <a:r>
              <a:rPr lang="cs-CZ" dirty="0" err="1" smtClean="0"/>
              <a:t>spielen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Kati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singt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 gut. (</a:t>
            </a:r>
            <a:r>
              <a:rPr lang="cs-CZ" dirty="0" err="1" smtClean="0"/>
              <a:t>singen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Tanzt</a:t>
            </a:r>
            <a:r>
              <a:rPr lang="cs-CZ" dirty="0" smtClean="0"/>
              <a:t>  </a:t>
            </a:r>
            <a:r>
              <a:rPr lang="cs-CZ" dirty="0" err="1" smtClean="0"/>
              <a:t>ihr</a:t>
            </a:r>
            <a:r>
              <a:rPr lang="cs-CZ" dirty="0" smtClean="0"/>
              <a:t> Tango? (</a:t>
            </a:r>
            <a:r>
              <a:rPr lang="cs-CZ" dirty="0" err="1" smtClean="0"/>
              <a:t>tanzen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Trinkst</a:t>
            </a:r>
            <a:r>
              <a:rPr lang="cs-CZ" dirty="0" smtClean="0"/>
              <a:t>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Milch</a:t>
            </a:r>
            <a:r>
              <a:rPr lang="cs-CZ" dirty="0" smtClean="0"/>
              <a:t>? (</a:t>
            </a:r>
            <a:r>
              <a:rPr lang="cs-CZ" dirty="0" err="1" smtClean="0"/>
              <a:t>trinken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Martin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Lukas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wohnen</a:t>
            </a:r>
            <a:r>
              <a:rPr lang="cs-CZ" dirty="0" smtClean="0"/>
              <a:t> in Bonn. (</a:t>
            </a:r>
            <a:r>
              <a:rPr lang="cs-CZ" dirty="0" err="1" smtClean="0"/>
              <a:t>wohnen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 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hei</a:t>
            </a:r>
            <a:r>
              <a:rPr lang="cs-CZ" dirty="0" err="1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ßt</a:t>
            </a:r>
            <a:r>
              <a:rPr lang="cs-CZ" dirty="0" smtClean="0">
                <a:latin typeface="Calibri"/>
              </a:rPr>
              <a:t>  Michael. (</a:t>
            </a:r>
            <a:r>
              <a:rPr lang="cs-CZ" dirty="0" err="1" smtClean="0">
                <a:latin typeface="Calibri"/>
              </a:rPr>
              <a:t>heißen</a:t>
            </a:r>
            <a:r>
              <a:rPr lang="cs-CZ" dirty="0" smtClean="0">
                <a:latin typeface="Calibri"/>
              </a:rPr>
              <a:t>)</a:t>
            </a:r>
            <a:endParaRPr lang="cs-CZ" dirty="0"/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1619672" y="1700808"/>
            <a:ext cx="1224136" cy="360040"/>
          </a:xfrm>
          <a:prstGeom prst="round2Diag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1763688" y="2924944"/>
            <a:ext cx="919336" cy="360040"/>
          </a:xfrm>
          <a:prstGeom prst="round2Diag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971600" y="3501008"/>
            <a:ext cx="1008112" cy="360040"/>
          </a:xfrm>
          <a:prstGeom prst="round2Diag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971600" y="4077072"/>
            <a:ext cx="1224136" cy="360040"/>
          </a:xfrm>
          <a:prstGeom prst="round2Diag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3995936" y="4653136"/>
            <a:ext cx="1368152" cy="360040"/>
          </a:xfrm>
          <a:prstGeom prst="round2Diag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1547664" y="5229200"/>
            <a:ext cx="936104" cy="360040"/>
          </a:xfrm>
          <a:prstGeom prst="round2Diag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se zakulaceným příčným rohem 10"/>
          <p:cNvSpPr/>
          <p:nvPr/>
        </p:nvSpPr>
        <p:spPr>
          <a:xfrm>
            <a:off x="1763688" y="2276872"/>
            <a:ext cx="1296144" cy="360040"/>
          </a:xfrm>
          <a:prstGeom prst="round2DiagRect">
            <a:avLst/>
          </a:prstGeom>
          <a:gradFill flip="none" rotWithShape="1">
            <a:gsLst>
              <a:gs pos="0">
                <a:schemeClr val="accent6">
                  <a:tint val="66000"/>
                  <a:satMod val="160000"/>
                </a:schemeClr>
              </a:gs>
              <a:gs pos="50000">
                <a:schemeClr val="accent6">
                  <a:tint val="44500"/>
                  <a:satMod val="160000"/>
                </a:schemeClr>
              </a:gs>
              <a:gs pos="100000">
                <a:schemeClr val="accent6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FF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>
                <a:ln w="1905">
                  <a:solidFill>
                    <a:srgbClr val="0070C0"/>
                  </a:solidFill>
                </a:ln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Zdroje:</a:t>
            </a:r>
            <a:endParaRPr lang="cs-CZ" b="1" dirty="0">
              <a:ln w="1905">
                <a:solidFill>
                  <a:srgbClr val="0070C0"/>
                </a:solidFill>
              </a:ln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FF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  <a:endParaRPr lang="cs-CZ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517</Words>
  <Application>Microsoft Office PowerPoint</Application>
  <PresentationFormat>Předvádění na obrazovce (4:3)</PresentationFormat>
  <Paragraphs>132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Metodické pokyny:</vt:lpstr>
      <vt:lpstr>Slovesa, která známe:</vt:lpstr>
      <vt:lpstr>Časování sloves</vt:lpstr>
      <vt:lpstr>Časování sloves</vt:lpstr>
      <vt:lpstr>Přiřaďte k osobám vhodná slovesa:</vt:lpstr>
      <vt:lpstr>Ptejte a odpovídejte:</vt:lpstr>
      <vt:lpstr>Tvořte věty:</vt:lpstr>
      <vt:lpstr>Přiřaďte slovesa do vět</vt:lpstr>
      <vt:lpstr>Tvořte věty s obrázkem, který zmizel</vt:lpstr>
      <vt:lpstr>Doplňte sloveso ve správném tvaru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Jpisarikova</cp:lastModifiedBy>
  <cp:revision>38</cp:revision>
  <dcterms:created xsi:type="dcterms:W3CDTF">2013-12-26T13:02:24Z</dcterms:created>
  <dcterms:modified xsi:type="dcterms:W3CDTF">2014-01-06T09:03:07Z</dcterms:modified>
</cp:coreProperties>
</file>