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6" autoAdjust="0"/>
    <p:restoredTop sz="94660"/>
  </p:normalViewPr>
  <p:slideViewPr>
    <p:cSldViewPr>
      <p:cViewPr varScale="1">
        <p:scale>
          <a:sx n="69" d="100"/>
          <a:sy n="69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VY_32_INOVACE_17_UMĚNÍ, KULTURA A VĚDA 17. A 18. STOL. - OPAKOVÁNÍ – RISKUJ!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8. ledna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9D53E74-A300-4091-A916-4F1013ABBB41}" type="presOf" srcId="{A6F0E638-0CDE-4E1F-BB57-10C18463C623}" destId="{7DCEBD2C-792F-484E-9C96-926E03F540ED}" srcOrd="0" destOrd="1" presId="urn:microsoft.com/office/officeart/2008/layout/VerticalCurvedList"/>
    <dgm:cxn modelId="{1E3E9900-4213-4282-9F3B-D23D18A90CB1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04406DCF-0642-49AA-B277-E602465BC588}" type="presOf" srcId="{3061F91D-8548-4FCB-A021-DD835A272F0F}" destId="{88F378EC-C3F8-47CD-AEFF-49BA634320F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9AC69769-2EB2-49CD-B606-71875430773E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E42F926-E028-4788-846F-D3E123464320}" type="presOf" srcId="{E392F34A-E55D-43D5-AEDD-49027298B816}" destId="{7DCEBD2C-792F-484E-9C96-926E03F540ED}" srcOrd="0" destOrd="0" presId="urn:microsoft.com/office/officeart/2008/layout/VerticalCurvedList"/>
    <dgm:cxn modelId="{F4D912A4-7117-4A20-A85F-E6EC499426E5}" type="presOf" srcId="{F3C4A836-23AC-4E41-B6D6-51221E7E6743}" destId="{EF104B90-7E69-4918-A202-E6F91FC6E413}" srcOrd="0" destOrd="0" presId="urn:microsoft.com/office/officeart/2008/layout/VerticalCurvedList"/>
    <dgm:cxn modelId="{4FCA4687-EA23-4088-A62C-0F6180833EE7}" type="presOf" srcId="{60B5D622-D348-4384-9EFA-863CA4F7B7A3}" destId="{CAE44C5F-81A1-4D30-8D3F-2E663ECAC700}" srcOrd="0" destOrd="0" presId="urn:microsoft.com/office/officeart/2008/layout/VerticalCurvedList"/>
    <dgm:cxn modelId="{4CFB48E4-1469-42BC-9B07-A84608E574FA}" type="presOf" srcId="{8D78E2D7-18A7-41DD-9962-57B3FE2BEBDD}" destId="{A1781B13-DE10-4169-ABDE-0384026A6B34}" srcOrd="0" destOrd="0" presId="urn:microsoft.com/office/officeart/2008/layout/VerticalCurvedList"/>
    <dgm:cxn modelId="{33C5EBCD-7849-4E10-885F-B271F77864B3}" type="presParOf" srcId="{9C0CD981-713F-47B3-AE2F-2963F2684A6F}" destId="{96773A7D-3367-4F53-A2D2-EA5770AFFDB3}" srcOrd="0" destOrd="0" presId="urn:microsoft.com/office/officeart/2008/layout/VerticalCurvedList"/>
    <dgm:cxn modelId="{59AD2B20-BE2B-453F-9C41-8BA5F7826B59}" type="presParOf" srcId="{96773A7D-3367-4F53-A2D2-EA5770AFFDB3}" destId="{F31B7103-6E88-4DB9-9888-CB9E0B3FEEF8}" srcOrd="0" destOrd="0" presId="urn:microsoft.com/office/officeart/2008/layout/VerticalCurvedList"/>
    <dgm:cxn modelId="{212B3C90-E22A-479A-B01C-A5D05570AE32}" type="presParOf" srcId="{F31B7103-6E88-4DB9-9888-CB9E0B3FEEF8}" destId="{F7A92DE4-3445-4B9B-AF3D-F2DA6F69C25D}" srcOrd="0" destOrd="0" presId="urn:microsoft.com/office/officeart/2008/layout/VerticalCurvedList"/>
    <dgm:cxn modelId="{87D6DA0B-F28B-4A35-9D1F-CFB2DA13B5F7}" type="presParOf" srcId="{F31B7103-6E88-4DB9-9888-CB9E0B3FEEF8}" destId="{EF104B90-7E69-4918-A202-E6F91FC6E413}" srcOrd="1" destOrd="0" presId="urn:microsoft.com/office/officeart/2008/layout/VerticalCurvedList"/>
    <dgm:cxn modelId="{A4EFC41D-2CC2-4131-A651-8175ED037A3E}" type="presParOf" srcId="{F31B7103-6E88-4DB9-9888-CB9E0B3FEEF8}" destId="{F5A5022A-2B1C-4F3B-B289-BC099E9CE92F}" srcOrd="2" destOrd="0" presId="urn:microsoft.com/office/officeart/2008/layout/VerticalCurvedList"/>
    <dgm:cxn modelId="{195B2A14-BB8D-486B-8F2E-8BAC8ABC1868}" type="presParOf" srcId="{F31B7103-6E88-4DB9-9888-CB9E0B3FEEF8}" destId="{F16BA6F4-95DE-4E28-BF94-6459A70C4A6D}" srcOrd="3" destOrd="0" presId="urn:microsoft.com/office/officeart/2008/layout/VerticalCurvedList"/>
    <dgm:cxn modelId="{265D27E8-1917-49A6-99E5-DCA7A1B43578}" type="presParOf" srcId="{96773A7D-3367-4F53-A2D2-EA5770AFFDB3}" destId="{F036299F-AF4D-4DAF-ABF5-87E8CC3FEF1B}" srcOrd="1" destOrd="0" presId="urn:microsoft.com/office/officeart/2008/layout/VerticalCurvedList"/>
    <dgm:cxn modelId="{DD9984FB-83D3-4067-A77F-466DD887B589}" type="presParOf" srcId="{96773A7D-3367-4F53-A2D2-EA5770AFFDB3}" destId="{40B95986-31F6-48A6-A8D8-D04AC3BEDA92}" srcOrd="2" destOrd="0" presId="urn:microsoft.com/office/officeart/2008/layout/VerticalCurvedList"/>
    <dgm:cxn modelId="{DF719515-D0A5-4E2D-BB0D-D9AB4D6D0DC3}" type="presParOf" srcId="{40B95986-31F6-48A6-A8D8-D04AC3BEDA92}" destId="{112F553D-60C2-4CC4-948D-0369F51C4DB0}" srcOrd="0" destOrd="0" presId="urn:microsoft.com/office/officeart/2008/layout/VerticalCurvedList"/>
    <dgm:cxn modelId="{A59C3DFB-FD30-4E25-BEFD-39E260D4E714}" type="presParOf" srcId="{96773A7D-3367-4F53-A2D2-EA5770AFFDB3}" destId="{A1781B13-DE10-4169-ABDE-0384026A6B34}" srcOrd="3" destOrd="0" presId="urn:microsoft.com/office/officeart/2008/layout/VerticalCurvedList"/>
    <dgm:cxn modelId="{08DE9AFA-1893-4627-96A9-874F3BFFDED0}" type="presParOf" srcId="{96773A7D-3367-4F53-A2D2-EA5770AFFDB3}" destId="{65CD74A9-3E7B-49D7-95DD-EB8B72D6CA84}" srcOrd="4" destOrd="0" presId="urn:microsoft.com/office/officeart/2008/layout/VerticalCurvedList"/>
    <dgm:cxn modelId="{E6F65C39-F99B-490E-8919-DA2AFC305559}" type="presParOf" srcId="{65CD74A9-3E7B-49D7-95DD-EB8B72D6CA84}" destId="{2741B69B-255D-4143-BECE-5BD9035A4FC6}" srcOrd="0" destOrd="0" presId="urn:microsoft.com/office/officeart/2008/layout/VerticalCurvedList"/>
    <dgm:cxn modelId="{3A725150-40DA-4F7D-A07D-C6C8B7AA6B63}" type="presParOf" srcId="{96773A7D-3367-4F53-A2D2-EA5770AFFDB3}" destId="{7DCEBD2C-792F-484E-9C96-926E03F540ED}" srcOrd="5" destOrd="0" presId="urn:microsoft.com/office/officeart/2008/layout/VerticalCurvedList"/>
    <dgm:cxn modelId="{CAFC67F5-6D08-4137-BF36-3C9E011E090D}" type="presParOf" srcId="{96773A7D-3367-4F53-A2D2-EA5770AFFDB3}" destId="{8E391AE5-35EA-4A7F-ACFF-6E662A0BD046}" srcOrd="6" destOrd="0" presId="urn:microsoft.com/office/officeart/2008/layout/VerticalCurvedList"/>
    <dgm:cxn modelId="{02C61660-A45A-42A9-BE54-4B9F059C211B}" type="presParOf" srcId="{8E391AE5-35EA-4A7F-ACFF-6E662A0BD046}" destId="{EB133F34-59A3-4639-B813-3EF5396EC28B}" srcOrd="0" destOrd="0" presId="urn:microsoft.com/office/officeart/2008/layout/VerticalCurvedList"/>
    <dgm:cxn modelId="{1043B108-08E6-4C83-8DBB-B9791CE96D36}" type="presParOf" srcId="{96773A7D-3367-4F53-A2D2-EA5770AFFDB3}" destId="{88F378EC-C3F8-47CD-AEFF-49BA634320FB}" srcOrd="7" destOrd="0" presId="urn:microsoft.com/office/officeart/2008/layout/VerticalCurvedList"/>
    <dgm:cxn modelId="{965ADCD4-010E-46A0-B978-BDCF35C017C2}" type="presParOf" srcId="{96773A7D-3367-4F53-A2D2-EA5770AFFDB3}" destId="{0C1D6B2A-9239-4220-B9D4-EF24FF044C0E}" srcOrd="8" destOrd="0" presId="urn:microsoft.com/office/officeart/2008/layout/VerticalCurvedList"/>
    <dgm:cxn modelId="{7D7AADEB-CA91-4C30-AF28-86A8D384F377}" type="presParOf" srcId="{0C1D6B2A-9239-4220-B9D4-EF24FF044C0E}" destId="{A6FEC19F-0F90-4EC7-BB21-E0ADFEFFA617}" srcOrd="0" destOrd="0" presId="urn:microsoft.com/office/officeart/2008/layout/VerticalCurvedList"/>
    <dgm:cxn modelId="{CE43994F-6D29-48A9-AA50-1339276DFD1D}" type="presParOf" srcId="{96773A7D-3367-4F53-A2D2-EA5770AFFDB3}" destId="{CAE44C5F-81A1-4D30-8D3F-2E663ECAC700}" srcOrd="9" destOrd="0" presId="urn:microsoft.com/office/officeart/2008/layout/VerticalCurvedList"/>
    <dgm:cxn modelId="{EFC32B37-E4C8-4ABA-9154-27FDE77F2087}" type="presParOf" srcId="{96773A7D-3367-4F53-A2D2-EA5770AFFDB3}" destId="{053E2699-E7D5-4B6C-A824-2ED732C32228}" srcOrd="10" destOrd="0" presId="urn:microsoft.com/office/officeart/2008/layout/VerticalCurvedList"/>
    <dgm:cxn modelId="{71CE4E5E-6F2A-4DE7-AF08-E612771E484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8. ledna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VY_32_INOVACE_17_UMĚNÍ, KULTURA A VĚDA 17. A 18. STOL. - OPAKOVÁNÍ – RISKUJ!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213A220-D4F0-480B-9A41-478C2C46C4F1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k písemce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47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812856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1.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20727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Barokní </a:t>
                      </a: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architektura </a:t>
                      </a:r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Barokní sochařství 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 malířství 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Rokoko a klasicismus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Jan Amos Komenský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Věda, literatura, hudba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nového architektonického prvku při stavbě chrámu důležitého pro světlo a stín: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vesnice se stavbami tzv. selského baroka v jižních Čechách zapsané na seznamu UNESCO: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barokní stavby v Praze postavené rodinou </a:t>
            </a:r>
            <a:r>
              <a:rPr lang="cs-CZ" sz="3200" b="1" dirty="0" err="1" smtClean="0">
                <a:solidFill>
                  <a:schemeClr val="tx1"/>
                </a:solidFill>
              </a:rPr>
              <a:t>Dietzenhoferů</a:t>
            </a:r>
            <a:r>
              <a:rPr lang="cs-CZ" sz="3200" b="1" dirty="0" smtClean="0">
                <a:solidFill>
                  <a:schemeClr val="tx1"/>
                </a:solidFill>
              </a:rPr>
              <a:t>:</a:t>
            </a:r>
            <a:r>
              <a:rPr lang="cs-CZ" sz="3200" b="1" dirty="0" smtClean="0">
                <a:solidFill>
                  <a:schemeClr val="tx1"/>
                </a:solidFill>
              </a:rPr>
              <a:t>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340769"/>
            <a:ext cx="7408862" cy="1152128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Poznej tuto stavbu: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  <p:pic>
        <p:nvPicPr>
          <p:cNvPr id="46082" name="Picture 2" descr="http://upload.wikimedia.org/wikipedia/commons/9/97/Church_of_St_John_of_Nepomuk_at_Zelen%C3%A1_hora_C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564904"/>
            <a:ext cx="5040560" cy="377894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674938"/>
            <a:ext cx="8272462" cy="345122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</a:t>
            </a:r>
            <a:r>
              <a:rPr lang="cs-CZ" sz="3200" b="1" dirty="0" smtClean="0">
                <a:solidFill>
                  <a:schemeClr val="tx1"/>
                </a:solidFill>
              </a:rPr>
              <a:t>barokního architekta a autora Zelené Hory nebo zámku Karlova Koruna, stačí příjmení: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sochaře působícího na Kuksu: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sochařství a </a:t>
            </a:r>
            <a:r>
              <a:rPr lang="cs-CZ" b="1" dirty="0" smtClean="0"/>
              <a:t>malířství 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Jména 12 dvojicí soch vytvořených na Kuksu: </a:t>
            </a:r>
            <a:endParaRPr lang="cs-CZ" sz="44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sochařství a </a:t>
            </a:r>
            <a:r>
              <a:rPr lang="cs-CZ" b="1" dirty="0" smtClean="0"/>
              <a:t>malířství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653136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Malířská technika, kdy je tmavé pozadí a centrální objekt je světlý: 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sochařství a </a:t>
            </a:r>
            <a:r>
              <a:rPr lang="cs-CZ" b="1" dirty="0" smtClean="0"/>
              <a:t>malířství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sochařství a </a:t>
            </a:r>
            <a:r>
              <a:rPr lang="cs-CZ" b="1" dirty="0" smtClean="0"/>
              <a:t>malířství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Jména dvou ze tří velkých českých barokních malířů: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sochařství a </a:t>
            </a:r>
            <a:r>
              <a:rPr lang="cs-CZ" b="1" dirty="0" smtClean="0"/>
              <a:t>malířství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-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Ve kterém století a jeho půlce převažovalo rokoko?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Rokoko a klasicismus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Dva znaky rokoka: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Rokoko a klasicismus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Rokoko a klasicismus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Ve které zemi byl klasicismus vůbec prvním uměleckým slohem?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Rokoko a klasicismus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stavby v Praze postavené v době klasicismu, v níž hrával i Mozart: 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Rokoko a </a:t>
            </a:r>
            <a:r>
              <a:rPr lang="cs-CZ" b="1" dirty="0" smtClean="0"/>
              <a:t>klasicismus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chemeClr val="tx1"/>
                </a:solidFill>
              </a:rPr>
              <a:t>Uveď dvě ze tří možností, kde se narodil Komenský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4400" dirty="0" smtClean="0">
                <a:solidFill>
                  <a:schemeClr val="tx1"/>
                </a:solidFill>
              </a:rPr>
              <a:t>Čím je datum narození Komenského důležité dodnes?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Kde zemřel?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jeho spisu, v němž jako jedinou možnost v zabránění dalším válkám vidí všeobecné vzdělání lidí: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</a:t>
            </a: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664893"/>
            <a:ext cx="7408862" cy="2193107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</a:t>
            </a:r>
            <a:r>
              <a:rPr lang="cs-CZ" sz="3200" b="1" dirty="0" smtClean="0">
                <a:solidFill>
                  <a:schemeClr val="tx1"/>
                </a:solidFill>
              </a:rPr>
              <a:t>českého vynálezce bleskosvodu: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  <p:pic>
        <p:nvPicPr>
          <p:cNvPr id="28674" name="Picture 2" descr="http://upload.wikimedia.org/wikipedia/commons/3/3a/Prokop_Divis_rodny_domek_edi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450040"/>
            <a:ext cx="1743673" cy="39080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knihy Daniela </a:t>
            </a:r>
            <a:r>
              <a:rPr lang="cs-CZ" sz="3200" b="1" dirty="0" err="1" smtClean="0">
                <a:solidFill>
                  <a:schemeClr val="tx1"/>
                </a:solidFill>
              </a:rPr>
              <a:t>Defoua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Klasicistní světový hudební skladatel – jméno: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vynálezce parního stroje: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českého nakladatele novin a českých knih – vlastnil i nakladatelství: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Kopule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5085184"/>
            <a:ext cx="7408862" cy="1040979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Holašovice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22530" name="Picture 2" descr="http://upload.wikimedia.org/wikipedia/commons/6/66/Hola%C5%A1ovice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916832"/>
            <a:ext cx="5184576" cy="38869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5733256"/>
            <a:ext cx="85558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Chrám sv. Mikuláše na Malé Straně</a:t>
            </a:r>
            <a:endParaRPr lang="cs-CZ" sz="4400" b="1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e/eb/Chram_sv_Mikulase_z_upati_Petrina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916832"/>
            <a:ext cx="4601633" cy="3451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3645024"/>
            <a:ext cx="7408862" cy="2481139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Poutní kostel sv. Jana Nepomuckého na Zelené hoře u Žďáru nad Sázavou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</a:t>
            </a:r>
            <a:r>
              <a:rPr lang="cs-CZ" b="1" dirty="0" smtClean="0"/>
              <a:t>architektura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20482" name="Picture 2" descr="http://upload.wikimedia.org/wikipedia/commons/9/97/Church_of_St_John_of_Nepomuk_at_Zelen%C3%A1_hora_C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916832"/>
            <a:ext cx="3421206" cy="256490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Jan Blažej </a:t>
            </a:r>
            <a:r>
              <a:rPr lang="cs-CZ" sz="4000" b="1" dirty="0" err="1" smtClean="0">
                <a:solidFill>
                  <a:srgbClr val="FF0000"/>
                </a:solidFill>
              </a:rPr>
              <a:t>Santini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Eichel</a:t>
            </a: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Barokní architektura </a:t>
            </a:r>
            <a:r>
              <a:rPr lang="cs-CZ" b="1" dirty="0" smtClean="0"/>
              <a:t>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Matyáš Bernard Braun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Barokní sochařství a malířství </a:t>
            </a:r>
            <a:r>
              <a:rPr lang="cs-CZ" b="1" dirty="0" smtClean="0"/>
              <a:t>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Ctnosti a neřesti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Barokní sochařství a malířství </a:t>
            </a:r>
            <a:r>
              <a:rPr lang="cs-CZ" b="1" dirty="0" smtClean="0"/>
              <a:t>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šerosvit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Barokní sochařství a malířství </a:t>
            </a:r>
            <a:r>
              <a:rPr lang="cs-CZ" b="1" dirty="0" smtClean="0"/>
              <a:t>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Petr </a:t>
            </a:r>
            <a:r>
              <a:rPr lang="cs-CZ" sz="4000" b="1" dirty="0" err="1" smtClean="0">
                <a:solidFill>
                  <a:srgbClr val="FF0000"/>
                </a:solidFill>
              </a:rPr>
              <a:t>Brandl</a:t>
            </a:r>
            <a:r>
              <a:rPr lang="cs-CZ" sz="4000" b="1" dirty="0" smtClean="0">
                <a:solidFill>
                  <a:srgbClr val="FF0000"/>
                </a:solidFill>
              </a:rPr>
              <a:t>, Jan Kupecký, Karel </a:t>
            </a:r>
            <a:r>
              <a:rPr lang="cs-CZ" sz="4000" b="1" dirty="0" err="1" smtClean="0">
                <a:solidFill>
                  <a:srgbClr val="FF0000"/>
                </a:solidFill>
              </a:rPr>
              <a:t>Škréta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Barokní sochařství a malířství </a:t>
            </a:r>
            <a:r>
              <a:rPr lang="cs-CZ" b="1" dirty="0" smtClean="0"/>
              <a:t>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1. </a:t>
            </a:r>
            <a:r>
              <a:rPr lang="cs-CZ" sz="4000" b="1" dirty="0" err="1" smtClean="0">
                <a:solidFill>
                  <a:srgbClr val="FF0000"/>
                </a:solidFill>
              </a:rPr>
              <a:t>pol</a:t>
            </a:r>
            <a:r>
              <a:rPr lang="cs-CZ" sz="4000" b="1" dirty="0" smtClean="0">
                <a:solidFill>
                  <a:srgbClr val="FF0000"/>
                </a:solidFill>
              </a:rPr>
              <a:t>. 18. stol.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Rokoko a </a:t>
            </a:r>
            <a:r>
              <a:rPr lang="cs-CZ" b="1" dirty="0" smtClean="0"/>
              <a:t>klasicismus  </a:t>
            </a:r>
            <a:r>
              <a:rPr lang="cs-CZ" b="1" dirty="0" smtClean="0"/>
              <a:t>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hravost</a:t>
            </a:r>
            <a:r>
              <a:rPr lang="cs-CZ" sz="4000" b="1" dirty="0" smtClean="0">
                <a:solidFill>
                  <a:srgbClr val="FF0000"/>
                </a:solidFill>
              </a:rPr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veselost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přeumělkovanost, ornamenty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zlatá a bílá barva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drobné porcelánové sošky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téma</a:t>
            </a:r>
            <a:r>
              <a:rPr lang="cs-CZ" sz="4000" b="1" dirty="0" smtClean="0">
                <a:solidFill>
                  <a:srgbClr val="FF0000"/>
                </a:solidFill>
              </a:rPr>
              <a:t>: zvířata, děti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Rokoko a klasicismus </a:t>
            </a:r>
            <a:r>
              <a:rPr lang="cs-CZ" sz="3200" b="1" dirty="0" smtClean="0"/>
              <a:t>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USA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Rokoko a klasicismus </a:t>
            </a:r>
            <a:r>
              <a:rPr lang="cs-CZ" sz="3200" b="1" dirty="0" smtClean="0"/>
              <a:t>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4437112"/>
            <a:ext cx="7408862" cy="1689051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Stavovské divadlo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Rokoko a klasicismus </a:t>
            </a:r>
            <a:r>
              <a:rPr lang="cs-CZ" sz="3200" b="1" dirty="0" smtClean="0"/>
              <a:t>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11266" name="Picture 2" descr="http://upload.wikimedia.org/wikipedia/commons/2/24/Stavovske_div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484784"/>
            <a:ext cx="3528392" cy="423539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Komňa</a:t>
            </a:r>
            <a:r>
              <a:rPr lang="cs-CZ" sz="4000" b="1" dirty="0" smtClean="0">
                <a:solidFill>
                  <a:srgbClr val="FF0000"/>
                </a:solidFill>
              </a:rPr>
              <a:t>, Nivnice, Uherský Brod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Amos Komenský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Svátek učitelů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Amos Komenský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Naarden - Nizozemí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Amos Komenský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Via </a:t>
            </a:r>
            <a:r>
              <a:rPr lang="cs-CZ" sz="4000" b="1" dirty="0" err="1" smtClean="0">
                <a:solidFill>
                  <a:srgbClr val="FF0000"/>
                </a:solidFill>
              </a:rPr>
              <a:t>Lucis</a:t>
            </a:r>
            <a:r>
              <a:rPr lang="cs-CZ" sz="4000" b="1" dirty="0" smtClean="0">
                <a:solidFill>
                  <a:srgbClr val="FF0000"/>
                </a:solidFill>
              </a:rPr>
              <a:t> (Cesta světla)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Amos Komenský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Prokop Diviš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Robinson </a:t>
            </a:r>
            <a:r>
              <a:rPr lang="cs-CZ" sz="4000" b="1" dirty="0" err="1" smtClean="0">
                <a:solidFill>
                  <a:srgbClr val="FF0000"/>
                </a:solidFill>
              </a:rPr>
              <a:t>Crusoe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Věda, literatura, </a:t>
            </a:r>
            <a:r>
              <a:rPr lang="cs-CZ" b="1" dirty="0" smtClean="0"/>
              <a:t>hudba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Mozart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James</a:t>
            </a:r>
            <a:r>
              <a:rPr lang="cs-CZ" sz="4000" b="1" dirty="0" smtClean="0">
                <a:solidFill>
                  <a:srgbClr val="FF0000"/>
                </a:solidFill>
              </a:rPr>
              <a:t> Watt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Václav Matěj Kramerius: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Věda, literatura, hudba </a:t>
            </a:r>
            <a:r>
              <a:rPr lang="cs-CZ" b="1" dirty="0" smtClean="0"/>
              <a:t>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726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600" b="1" u="sng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VÁLKOVÁ, Veronika. </a:t>
            </a:r>
            <a:r>
              <a:rPr lang="cs-CZ" sz="1600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8 pro základní školy</a:t>
            </a:r>
            <a:r>
              <a:rPr lang="cs-CZ" sz="16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>
              <a:buNone/>
            </a:pPr>
            <a:endParaRPr lang="cs-CZ" sz="1600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1600" b="1" u="sng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B, Internetové zdroje:</a:t>
            </a:r>
            <a:endParaRPr lang="cs-CZ" sz="1600" b="1" u="sng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1. Obrázek Zelené hory: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en-US" sz="16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[online]. [cit. 7.1.2014].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upload.wikimedia.org/wikipedia/commons/9/97/Church_of_St_John_of_Nepomuk_at_Zelen%C3%A1_hora_CZ.jpg</a:t>
            </a:r>
            <a:r>
              <a:rPr lang="cs-CZ" sz="1600" dirty="0" smtClean="0">
                <a:solidFill>
                  <a:schemeClr val="tx1"/>
                </a:solidFill>
                <a:latin typeface="+mj-lt"/>
              </a:rPr>
              <a:t>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</a:rPr>
              <a:t>2. Chrám sv. Mikuláše: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en-US" sz="16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[online]. [cit. 7.1.2014].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WWW: http://upload.wikimedia.org/wikipedia/commons/e/eb/Chram_sv_Mikulase_z_upati_Petrina.jpg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endParaRPr lang="cs-CZ" sz="1600" dirty="0" smtClean="0">
              <a:solidFill>
                <a:schemeClr val="tx1"/>
              </a:solidFill>
              <a:latin typeface="+mj-lt"/>
            </a:endParaRP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</a:rPr>
              <a:t>3. </a:t>
            </a:r>
            <a:r>
              <a:rPr lang="cs-CZ" sz="1600" b="1" dirty="0" err="1" smtClean="0">
                <a:solidFill>
                  <a:schemeClr val="tx1"/>
                </a:solidFill>
                <a:latin typeface="+mj-lt"/>
              </a:rPr>
              <a:t>Holašovice</a:t>
            </a:r>
            <a:r>
              <a:rPr lang="cs-CZ" sz="1600" b="1" dirty="0" smtClean="0">
                <a:solidFill>
                  <a:schemeClr val="tx1"/>
                </a:solidFill>
                <a:latin typeface="+mj-lt"/>
              </a:rPr>
              <a:t>: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AUTOR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NEUVEDEN. </a:t>
            </a:r>
            <a:r>
              <a:rPr lang="en-US" sz="16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[online]. [cit. 7.1.2014].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upload.wikimedia.org/wikipedia/commons/6/66/Hola%C5%A1ovice1.jpg</a:t>
            </a:r>
            <a:r>
              <a:rPr lang="cs-CZ" sz="1600" dirty="0" smtClean="0">
                <a:solidFill>
                  <a:schemeClr val="tx1"/>
                </a:solidFill>
                <a:latin typeface="+mj-lt"/>
              </a:rPr>
              <a:t>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4. Stavovské divadlo: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en-US" sz="16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[online]. [cit. 7.1.2014].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upload.wikimedia.org/wikipedia/commons/2/24/Stavovske_divadlo.jpg</a:t>
            </a:r>
            <a:r>
              <a:rPr lang="cs-CZ" sz="1600" dirty="0" smtClean="0">
                <a:solidFill>
                  <a:schemeClr val="tx1"/>
                </a:solidFill>
                <a:latin typeface="+mj-lt"/>
              </a:rPr>
              <a:t>.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endParaRPr lang="cs-CZ" sz="1600" dirty="0" smtClean="0">
              <a:solidFill>
                <a:schemeClr val="tx1"/>
              </a:solidFill>
              <a:latin typeface="+mj-lt"/>
            </a:endParaRP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5. Model bleskosvodu: 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en-US" sz="16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[online]. [cit. 7.1.2014].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WWW: http://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upload.wikimedia.org/wikipedia/commons/3/3a/Prokop_Divis_rodny_domek_edit.jpg</a:t>
            </a:r>
            <a:r>
              <a:rPr lang="cs-CZ" sz="1600" dirty="0" smtClean="0">
                <a:solidFill>
                  <a:schemeClr val="tx1"/>
                </a:solidFill>
                <a:latin typeface="+mj-lt"/>
              </a:rPr>
              <a:t>.</a:t>
            </a:r>
            <a:r>
              <a:rPr lang="en-US" sz="1600" dirty="0" smtClean="0">
                <a:solidFill>
                  <a:schemeClr val="tx1"/>
                </a:solidFill>
                <a:latin typeface="+mj-lt"/>
              </a:rPr>
              <a:t> </a:t>
            </a:r>
            <a:endParaRPr lang="cs-CZ" sz="1600" b="1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>
              <a:buNone/>
            </a:pPr>
            <a:endParaRPr lang="cs-CZ" sz="1600" b="1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Obrázky </a:t>
            </a:r>
            <a:r>
              <a:rPr lang="cs-CZ" sz="16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použity z galerie office. </a:t>
            </a:r>
          </a:p>
          <a:p>
            <a:pPr marL="0" indent="0">
              <a:buNone/>
            </a:pPr>
            <a:endParaRPr lang="cs-CZ" sz="17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133</TotalTime>
  <Words>1101</Words>
  <Application>Microsoft Office PowerPoint</Application>
  <PresentationFormat>Předvádění na obrazovce (4:3)</PresentationFormat>
  <Paragraphs>264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Motiv1</vt:lpstr>
      <vt:lpstr>Základní škola a Mateřská škola Bílá Třemešná, okres Trutnov</vt:lpstr>
      <vt:lpstr>Anotace</vt:lpstr>
      <vt:lpstr>Anotace ke hře</vt:lpstr>
      <vt:lpstr>Snímek 4</vt:lpstr>
      <vt:lpstr>Barokní architektura - 1000</vt:lpstr>
      <vt:lpstr>Barokní architektura – 2 000</vt:lpstr>
      <vt:lpstr>Barokní architektura – 3 000</vt:lpstr>
      <vt:lpstr>Barokní architektura – 4 000</vt:lpstr>
      <vt:lpstr>Barokní architektura – 5 000</vt:lpstr>
      <vt:lpstr>Barokní sochařství a malířství   – 1 000</vt:lpstr>
      <vt:lpstr>Barokní sochařství a malířství  – 2 000</vt:lpstr>
      <vt:lpstr>Barokní sochařství a malířství  – 3 000</vt:lpstr>
      <vt:lpstr>Barokní sochařství a malířství  – 4 000</vt:lpstr>
      <vt:lpstr>Barokní sochařství a malířství  - 5 000</vt:lpstr>
      <vt:lpstr>Rokoko a klasicismus – 1 000</vt:lpstr>
      <vt:lpstr>Rokoko a klasicismus – 2 000</vt:lpstr>
      <vt:lpstr>Rokoko a klasicismus – 3 000</vt:lpstr>
      <vt:lpstr>Rokoko a klasicismus – 4 000</vt:lpstr>
      <vt:lpstr>Rokoko a klasicismus – 5 000</vt:lpstr>
      <vt:lpstr>Jan Amos Komenský – 1 000</vt:lpstr>
      <vt:lpstr>Jan Amos Komenský – 2 000</vt:lpstr>
      <vt:lpstr>Jan Amos Komenský – 3 000</vt:lpstr>
      <vt:lpstr>Jan Amos Komenský – 4 000</vt:lpstr>
      <vt:lpstr>Jan Amos Komenský – 5 000</vt:lpstr>
      <vt:lpstr>Věda, literatura, hudba – 1 000</vt:lpstr>
      <vt:lpstr>Věda, literatura, hudba – 2 000</vt:lpstr>
      <vt:lpstr>Věda, literatura, hudba – 3 000</vt:lpstr>
      <vt:lpstr>Věda, literatura, hudba – 4 000</vt:lpstr>
      <vt:lpstr>Věda, literatura, hudba – 5 000</vt:lpstr>
      <vt:lpstr>Barokní architektura – 1 000 - odpověď</vt:lpstr>
      <vt:lpstr>Barokní architektura – 2 000 - odpověď</vt:lpstr>
      <vt:lpstr>Barokní architektura – 3 000 - odpověď</vt:lpstr>
      <vt:lpstr>Barokní architektura – 4 000 - odpověď</vt:lpstr>
      <vt:lpstr>Barokní architektura - 5 000 - odpověď</vt:lpstr>
      <vt:lpstr>Barokní sochařství a malířství – 1 000 - odpověď</vt:lpstr>
      <vt:lpstr>Barokní sochařství a malířství – 2 000 - odpověď</vt:lpstr>
      <vt:lpstr>Barokní sochařství a malířství – 3 000 - odpověď</vt:lpstr>
      <vt:lpstr>Barokní sochařství a malířství – 5 000 - odpověď</vt:lpstr>
      <vt:lpstr>Rokoko a klasicismus  – 1 000 - odpověď</vt:lpstr>
      <vt:lpstr>Rokoko a klasicismus – 2 000 - odpověď</vt:lpstr>
      <vt:lpstr>Rokoko a klasicismus – 4 000 - odpověď</vt:lpstr>
      <vt:lpstr>Rokoko a klasicismus – 5 000 - odpověď</vt:lpstr>
      <vt:lpstr>Jan Amos Komenský – 1 000 - odpověď</vt:lpstr>
      <vt:lpstr>Jan Amos Komenský – 3 000 - odpověď</vt:lpstr>
      <vt:lpstr>Jan Amos Komenský – 4 000 - odpověď</vt:lpstr>
      <vt:lpstr>Jan Amos Komenský – 5 000 - odpověď</vt:lpstr>
      <vt:lpstr>Věda, literatura, hudba – 1 000 - odpověď</vt:lpstr>
      <vt:lpstr>Věda, literatura, hudba – 2 000 - odpověď</vt:lpstr>
      <vt:lpstr>Věda, literatura, hudba – 3 000 - odpověď</vt:lpstr>
      <vt:lpstr>Věda, literatura, hudba – 4 000 - odpověď</vt:lpstr>
      <vt:lpstr>Věda, literatura, hudba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Umění, kultura a věda 17. a 18. stol. - opakování - Riskuj!</dc:title>
  <dc:creator>Mgr. Jiří Lux</dc:creator>
  <cp:lastModifiedBy>Jiri</cp:lastModifiedBy>
  <cp:revision>102</cp:revision>
  <dcterms:created xsi:type="dcterms:W3CDTF">2013-11-19T21:22:42Z</dcterms:created>
  <dcterms:modified xsi:type="dcterms:W3CDTF">2014-01-07T20:37:01Z</dcterms:modified>
</cp:coreProperties>
</file>