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4"/>
  </p:notesMasterIdLst>
  <p:sldIdLst>
    <p:sldId id="269" r:id="rId2"/>
    <p:sldId id="260" r:id="rId3"/>
    <p:sldId id="265" r:id="rId4"/>
    <p:sldId id="258" r:id="rId5"/>
    <p:sldId id="263" r:id="rId6"/>
    <p:sldId id="266" r:id="rId7"/>
    <p:sldId id="264" r:id="rId8"/>
    <p:sldId id="267" r:id="rId9"/>
    <p:sldId id="270" r:id="rId10"/>
    <p:sldId id="262" r:id="rId11"/>
    <p:sldId id="259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686947-A557-4C9B-9940-EE3EDC03E4BF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F3F111-191D-4CCD-A1E3-A60009E54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400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F3F111-191D-4CCD-A1E3-A60009E5427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8140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EE61-6A83-42F5-B4BC-9AC6F8F7F38A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DE0C5F5-B1F4-4F56-8B3D-3941339B7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EE61-6A83-42F5-B4BC-9AC6F8F7F38A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DE0C5F5-B1F4-4F56-8B3D-3941339B7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EE61-6A83-42F5-B4BC-9AC6F8F7F38A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0C5F5-B1F4-4F56-8B3D-3941339B73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EE61-6A83-42F5-B4BC-9AC6F8F7F38A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0C5F5-B1F4-4F56-8B3D-3941339B7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EE61-6A83-42F5-B4BC-9AC6F8F7F38A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DE0C5F5-B1F4-4F56-8B3D-3941339B739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EE61-6A83-42F5-B4BC-9AC6F8F7F38A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0C5F5-B1F4-4F56-8B3D-3941339B7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EE61-6A83-42F5-B4BC-9AC6F8F7F38A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0C5F5-B1F4-4F56-8B3D-3941339B7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EE61-6A83-42F5-B4BC-9AC6F8F7F38A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0C5F5-B1F4-4F56-8B3D-3941339B7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EE61-6A83-42F5-B4BC-9AC6F8F7F38A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0C5F5-B1F4-4F56-8B3D-3941339B739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EE61-6A83-42F5-B4BC-9AC6F8F7F38A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0C5F5-B1F4-4F56-8B3D-3941339B7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EE61-6A83-42F5-B4BC-9AC6F8F7F38A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0C5F5-B1F4-4F56-8B3D-3941339B7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6C7EE61-6A83-42F5-B4BC-9AC6F8F7F38A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E0C5F5-B1F4-4F56-8B3D-3941339B739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6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22.png"/><Relationship Id="rId7" Type="http://schemas.openxmlformats.org/officeDocument/2006/relationships/image" Target="../media/image9.png"/><Relationship Id="rId12" Type="http://schemas.openxmlformats.org/officeDocument/2006/relationships/image" Target="../media/image2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23.png"/><Relationship Id="rId5" Type="http://schemas.openxmlformats.org/officeDocument/2006/relationships/image" Target="../media/image7.png"/><Relationship Id="rId10" Type="http://schemas.openxmlformats.org/officeDocument/2006/relationships/image" Target="../media/image17.png"/><Relationship Id="rId4" Type="http://schemas.openxmlformats.org/officeDocument/2006/relationships/image" Target="../media/image6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7.png"/><Relationship Id="rId3" Type="http://schemas.openxmlformats.org/officeDocument/2006/relationships/image" Target="../media/image21.png"/><Relationship Id="rId7" Type="http://schemas.openxmlformats.org/officeDocument/2006/relationships/image" Target="../media/image8.png"/><Relationship Id="rId12" Type="http://schemas.openxmlformats.org/officeDocument/2006/relationships/image" Target="../media/image24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23.png"/><Relationship Id="rId5" Type="http://schemas.openxmlformats.org/officeDocument/2006/relationships/image" Target="../media/image6.png"/><Relationship Id="rId10" Type="http://schemas.openxmlformats.org/officeDocument/2006/relationships/image" Target="../media/image16.png"/><Relationship Id="rId4" Type="http://schemas.openxmlformats.org/officeDocument/2006/relationships/image" Target="../media/image26.png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30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onnectit.cz/produkty/klavesnice-a-mysi/mysi/connect-it-bezdratova-mys-cervena.html" TargetMode="External"/><Relationship Id="rId3" Type="http://schemas.openxmlformats.org/officeDocument/2006/relationships/hyperlink" Target="http://www.vltava2000.cz/datram/goodsdetail.asp?strGoodsID=P1102&amp;lngDepartmentID=88" TargetMode="External"/><Relationship Id="rId7" Type="http://schemas.openxmlformats.org/officeDocument/2006/relationships/hyperlink" Target="http://www.connectit.cz/produkty/klavesnice-a-mysi/klavesnice/connect-it-klavesnice-s-multimedialnimi-tlacitky-usb-cerna.html" TargetMode="External"/><Relationship Id="rId2" Type="http://schemas.openxmlformats.org/officeDocument/2006/relationships/hyperlink" Target="http://www.srovname.cz/poradna/digitalni-kamer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srovname.cz/mikrofon-sluchatka-speed-link-sl-8728-sbk-a-chronos-stereo-pc-hedset/srovnani-cen/k.1521385" TargetMode="External"/><Relationship Id="rId5" Type="http://schemas.openxmlformats.org/officeDocument/2006/relationships/hyperlink" Target="http://www.alza.cz/trust-mila-2-0-speaker-set-d329007.htm" TargetMode="External"/><Relationship Id="rId4" Type="http://schemas.openxmlformats.org/officeDocument/2006/relationships/hyperlink" Target="http://www.inktechnologies.com/blog/benefits-of-flatbed-scanners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interlink.tsbohemia.cz/mobilni-telefon-samsung-chat-335-s3350-metallic-black_d123411.html" TargetMode="External"/><Relationship Id="rId3" Type="http://schemas.openxmlformats.org/officeDocument/2006/relationships/hyperlink" Target="http://www.kasa.cz/hdd-ext-2-5-adata-ch94-1tb-cerny/" TargetMode="External"/><Relationship Id="rId7" Type="http://schemas.openxmlformats.org/officeDocument/2006/relationships/hyperlink" Target="http://www.comboupdates.com/2012/12/tricks-for-deciphering-your-wi-fi-router.html" TargetMode="External"/><Relationship Id="rId2" Type="http://schemas.openxmlformats.org/officeDocument/2006/relationships/hyperlink" Target="http://www.redorbit.com/education/reference_library/technology_1/computer-tech/2583534/usb_flash_drive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andexandy.blogspot.cz/2011/07/genius-tablet-g-pen-m712x.html" TargetMode="External"/><Relationship Id="rId5" Type="http://schemas.openxmlformats.org/officeDocument/2006/relationships/hyperlink" Target="http://www.geekalerts.com/dual-shock-usb-gamepad/" TargetMode="External"/><Relationship Id="rId4" Type="http://schemas.openxmlformats.org/officeDocument/2006/relationships/hyperlink" Target="http://www.zoneevil.com/ficha_producto.php?p=46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technet.idnes.cz/sluchatka-od-celebrit-hraje-lepe-beats-studio-dr-dre-jay-z-nebo-wu-tang-clanu-168-/tec_audio.aspx?c=A120511_133523_tec_audio_nyv" TargetMode="External"/><Relationship Id="rId2" Type="http://schemas.openxmlformats.org/officeDocument/2006/relationships/hyperlink" Target="http://technet.idnes.cz/navod-jak-vysilat-z-webkamery-na-internet-fgg-/software.aspx?c=A060124_190357_software_dvr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cmag.com/slideshow/story/298162/happy-birthday-pac-man/1" TargetMode="External"/><Relationship Id="rId5" Type="http://schemas.openxmlformats.org/officeDocument/2006/relationships/hyperlink" Target="http://www.fotoradce.cz/nej-digitalni-fotoaparaty-fotoaparaty-s-nejvetsim-rozsahem-zoomu-clanekid98" TargetMode="External"/><Relationship Id="rId4" Type="http://schemas.openxmlformats.org/officeDocument/2006/relationships/hyperlink" Target="http://cs.wikipedia.org/wiki/Monitor_(obrazovka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6510149"/>
              </p:ext>
            </p:extLst>
          </p:nvPr>
        </p:nvGraphicFramePr>
        <p:xfrm>
          <a:off x="899592" y="1772821"/>
          <a:ext cx="7848872" cy="4752523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5785704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VY_32_INOVACE_222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Periferní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zařízení počítače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Leden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6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. a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7.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 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Informační a komunikační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14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Prezentace je určena žákům 6. a 7. ročníku ZŠ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 </a:t>
                      </a: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a slouží k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seznámení s učivem o počítačích.  V této části se žáci seznámí se základními a důležitými zařízeními, které jsou potřebné při práci s počítačem – tzv. periferní zařízení, neboli periferie.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7" y="260044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825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444969"/>
            <a:ext cx="6816884" cy="34084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31110" y="306567"/>
            <a:ext cx="32127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solidFill>
                  <a:srgbClr val="C00000"/>
                </a:solidFill>
              </a:rPr>
              <a:t>Periferní </a:t>
            </a:r>
            <a:r>
              <a:rPr lang="cs-CZ" sz="3200" b="1" u="sng" dirty="0" smtClean="0">
                <a:solidFill>
                  <a:srgbClr val="C00000"/>
                </a:solidFill>
              </a:rPr>
              <a:t>zařízení</a:t>
            </a:r>
            <a:endParaRPr lang="cs-CZ" sz="3200" b="1" u="sng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77072" y="797795"/>
            <a:ext cx="16505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(periferie)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596016" y="3169966"/>
            <a:ext cx="487018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nejsou </a:t>
            </a:r>
            <a:r>
              <a:rPr lang="cs-CZ" sz="2000" dirty="0"/>
              <a:t>přímo součástí počítače.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571923" y="1496978"/>
            <a:ext cx="7837562" cy="707886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000" b="1" dirty="0"/>
              <a:t>Periferní zařízení jsou taková zařízení, která </a:t>
            </a:r>
            <a:r>
              <a:rPr lang="cs-CZ" sz="2000" b="1" dirty="0" smtClean="0"/>
              <a:t>jsou </a:t>
            </a:r>
            <a:r>
              <a:rPr lang="cs-CZ" sz="2000" b="1" dirty="0"/>
              <a:t>připojená k počítači </a:t>
            </a:r>
            <a:r>
              <a:rPr lang="cs-CZ" sz="2000" b="1" dirty="0" smtClean="0"/>
              <a:t>a </a:t>
            </a:r>
            <a:r>
              <a:rPr lang="cs-CZ" sz="2000" b="1" dirty="0"/>
              <a:t>rozšiřují tak jeho funkce a možnosti.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23914" y="2276872"/>
            <a:ext cx="1387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To znamená: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623913" y="2708920"/>
            <a:ext cx="749217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připojují se k osobnímu počítači pomocí portů a konektorů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37221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8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64" b="9152"/>
          <a:stretch/>
        </p:blipFill>
        <p:spPr bwMode="auto">
          <a:xfrm>
            <a:off x="2987824" y="893613"/>
            <a:ext cx="5843128" cy="47028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1835696" y="1578044"/>
            <a:ext cx="1235817" cy="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51520" y="1249596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Monitor</a:t>
            </a:r>
            <a:endParaRPr lang="cs-CZ" sz="2800" b="1" dirty="0">
              <a:solidFill>
                <a:srgbClr val="C00000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6300192" y="4759162"/>
            <a:ext cx="1296144" cy="57567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835696" y="3867420"/>
            <a:ext cx="1812238" cy="64524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22009" y="335699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Klávesnice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08104" y="5073226"/>
            <a:ext cx="10838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Myš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5450" y="299873"/>
            <a:ext cx="64807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Bez některých </a:t>
            </a:r>
            <a:r>
              <a:rPr lang="cs-CZ" sz="2400" b="1" dirty="0" smtClean="0"/>
              <a:t>periférii počítač </a:t>
            </a:r>
            <a:r>
              <a:rPr lang="cs-CZ" sz="2400" b="1" dirty="0"/>
              <a:t>ztrácí svou </a:t>
            </a:r>
            <a:r>
              <a:rPr lang="cs-CZ" sz="2400" b="1" dirty="0" smtClean="0"/>
              <a:t>funkci. </a:t>
            </a:r>
            <a:endParaRPr lang="cs-CZ" sz="2400" b="1" dirty="0"/>
          </a:p>
        </p:txBody>
      </p:sp>
      <p:sp>
        <p:nvSpPr>
          <p:cNvPr id="21" name="Obdélník 20"/>
          <p:cNvSpPr/>
          <p:nvPr/>
        </p:nvSpPr>
        <p:spPr>
          <a:xfrm>
            <a:off x="122009" y="6135687"/>
            <a:ext cx="852550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dirty="0" smtClean="0"/>
              <a:t>tato zařízení umožňují </a:t>
            </a:r>
            <a:r>
              <a:rPr lang="cs-CZ" sz="2400" dirty="0"/>
              <a:t>člověku počítač ovládat </a:t>
            </a:r>
            <a:r>
              <a:rPr lang="cs-CZ" sz="2400" dirty="0" smtClean="0"/>
              <a:t> 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22009" y="5631631"/>
            <a:ext cx="60072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jsou to </a:t>
            </a:r>
            <a:r>
              <a:rPr lang="cs-CZ" sz="2400" b="1" u="sng" dirty="0" smtClean="0">
                <a:solidFill>
                  <a:srgbClr val="C00000"/>
                </a:solidFill>
              </a:rPr>
              <a:t>základní periferní zařízení </a:t>
            </a:r>
            <a:r>
              <a:rPr lang="cs-CZ" sz="2400" dirty="0" smtClean="0"/>
              <a:t>počítače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23626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/>
      <p:bldP spid="19" grpId="0"/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558"/>
          <a:stretch/>
        </p:blipFill>
        <p:spPr bwMode="auto">
          <a:xfrm>
            <a:off x="4153445" y="2986285"/>
            <a:ext cx="1621552" cy="1751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9459" y="292157"/>
            <a:ext cx="2015343" cy="14044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9953" y="48860"/>
            <a:ext cx="29486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C0504D">
                    <a:lumMod val="50000"/>
                  </a:srgbClr>
                </a:solidFill>
              </a:rPr>
              <a:t>Další periferie</a:t>
            </a:r>
            <a:endParaRPr lang="cs-CZ" sz="2400" b="1" u="sng" dirty="0">
              <a:solidFill>
                <a:srgbClr val="C0504D">
                  <a:lumMod val="50000"/>
                </a:srgb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297" y="222900"/>
            <a:ext cx="1424585" cy="10474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2697" y="1330498"/>
            <a:ext cx="1664793" cy="1473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51"/>
          <a:stretch/>
        </p:blipFill>
        <p:spPr bwMode="auto">
          <a:xfrm>
            <a:off x="5741996" y="4587091"/>
            <a:ext cx="3132615" cy="2257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08" r="10022"/>
          <a:stretch/>
        </p:blipFill>
        <p:spPr bwMode="auto">
          <a:xfrm>
            <a:off x="4586653" y="8632"/>
            <a:ext cx="2545088" cy="28005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1996" y="2827503"/>
            <a:ext cx="1753741" cy="1753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4286" y="1903648"/>
            <a:ext cx="1479053" cy="2289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80" t="21412" r="11489" b="16234"/>
          <a:stretch/>
        </p:blipFill>
        <p:spPr bwMode="auto">
          <a:xfrm>
            <a:off x="6367296" y="711167"/>
            <a:ext cx="1017001" cy="572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13" t="5989" r="12781" b="10883"/>
          <a:stretch/>
        </p:blipFill>
        <p:spPr bwMode="auto">
          <a:xfrm>
            <a:off x="7736724" y="3122126"/>
            <a:ext cx="1390766" cy="1408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620688"/>
            <a:ext cx="27878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Digitální fotoaparát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1021875"/>
            <a:ext cx="24026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Digitální kamera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9512" y="1423062"/>
            <a:ext cx="13477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Tiskárna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79512" y="1824249"/>
            <a:ext cx="11387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Skener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9512" y="2225436"/>
            <a:ext cx="20664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Reproduktory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79512" y="3428997"/>
            <a:ext cx="28835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Sluchátka, mikrofon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79512" y="4231371"/>
            <a:ext cx="13757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USB disk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79512" y="4632558"/>
            <a:ext cx="2647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Externí pevný disk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02" r="20371"/>
          <a:stretch/>
        </p:blipFill>
        <p:spPr bwMode="auto">
          <a:xfrm>
            <a:off x="4703854" y="5231782"/>
            <a:ext cx="1155343" cy="14932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2626623"/>
            <a:ext cx="9003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Joystik</a:t>
            </a:r>
            <a:endParaRPr lang="cs-CZ" sz="20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8406" y="5350982"/>
            <a:ext cx="1872208" cy="1059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79512" y="3027810"/>
            <a:ext cx="12410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Gamepad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9512" y="5033745"/>
            <a:ext cx="24132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Grafický tablet</a:t>
            </a:r>
            <a:endParaRPr lang="cs-CZ" sz="2000" b="1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9125" y="5820165"/>
            <a:ext cx="904875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79512" y="5434932"/>
            <a:ext cx="19055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Paměťová karta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9512" y="5836119"/>
            <a:ext cx="13900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Wi-fi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router</a:t>
            </a:r>
            <a:endParaRPr lang="cs-CZ" sz="2000" b="1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0792" y="4003444"/>
            <a:ext cx="1413021" cy="12893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179512" y="3830184"/>
            <a:ext cx="16347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Mikrofon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9512" y="6237312"/>
            <a:ext cx="14509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Mobil</a:t>
            </a:r>
            <a:endParaRPr lang="cs-CZ" sz="2000" b="1" dirty="0"/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80" r="21364"/>
          <a:stretch/>
        </p:blipFill>
        <p:spPr bwMode="auto">
          <a:xfrm rot="1070151">
            <a:off x="2401925" y="2065436"/>
            <a:ext cx="618419" cy="1115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162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3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8176" y="2602907"/>
            <a:ext cx="2006220" cy="1849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432" y="1376783"/>
            <a:ext cx="4172239" cy="19802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5816" y="102607"/>
            <a:ext cx="31143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solidFill>
                  <a:srgbClr val="C00000"/>
                </a:solidFill>
              </a:rPr>
              <a:t>Periferní </a:t>
            </a:r>
            <a:r>
              <a:rPr lang="cs-CZ" sz="3200" b="1" u="sng" dirty="0" smtClean="0">
                <a:solidFill>
                  <a:srgbClr val="C00000"/>
                </a:solidFill>
              </a:rPr>
              <a:t>zařízení</a:t>
            </a:r>
            <a:endParaRPr lang="cs-CZ" sz="3200" b="1" u="sng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735087"/>
            <a:ext cx="2707558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 Vstupní zařízení</a:t>
            </a:r>
            <a:endParaRPr lang="cs-CZ" sz="2400" b="1" dirty="0"/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558"/>
          <a:stretch/>
        </p:blipFill>
        <p:spPr bwMode="auto">
          <a:xfrm>
            <a:off x="2018637" y="1956067"/>
            <a:ext cx="1410645" cy="1523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907" y="3810245"/>
            <a:ext cx="2442423" cy="1702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695879"/>
            <a:ext cx="1424585" cy="10474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106568"/>
            <a:ext cx="1664793" cy="1473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6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08" r="10022"/>
          <a:stretch/>
        </p:blipFill>
        <p:spPr bwMode="auto">
          <a:xfrm>
            <a:off x="1862810" y="4019313"/>
            <a:ext cx="2475565" cy="2724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02" r="20371"/>
          <a:stretch/>
        </p:blipFill>
        <p:spPr bwMode="auto">
          <a:xfrm>
            <a:off x="393034" y="5150001"/>
            <a:ext cx="1155343" cy="14932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760" y="3540296"/>
            <a:ext cx="1872208" cy="1059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03665" y="1228690"/>
            <a:ext cx="744055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</a:rPr>
              <a:t>slouží  pro vstup, zadávání dat a informací do počítače </a:t>
            </a:r>
            <a:endParaRPr lang="cs-CZ" sz="2000" dirty="0">
              <a:solidFill>
                <a:prstClr val="black"/>
              </a:solidFill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6957" y="3092777"/>
            <a:ext cx="1090225" cy="109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75" y="2078983"/>
            <a:ext cx="1227979" cy="1099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940815" y="4343876"/>
            <a:ext cx="215552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/>
              <a:t>Snímač </a:t>
            </a:r>
            <a:r>
              <a:rPr lang="cs-CZ" sz="1600" dirty="0" smtClean="0"/>
              <a:t>čárového </a:t>
            </a:r>
            <a:r>
              <a:rPr lang="cs-CZ" sz="1600" dirty="0"/>
              <a:t>kódu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83568" y="1547500"/>
            <a:ext cx="4295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(např. obraz, zvuk, grafiku, písmo ….)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0222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  <p:bldP spid="7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830" y="4797152"/>
            <a:ext cx="1586130" cy="2066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3334366" y="3717032"/>
            <a:ext cx="2245746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Vstupní zařízení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8167" y="11663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Snímají obraz a zvuk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5811" y="116632"/>
            <a:ext cx="36726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Textová a znaková vstupní zařízení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7504" y="4365104"/>
            <a:ext cx="1508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Herní zařízení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80160" y="4293096"/>
            <a:ext cx="2301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Zařízení s ukazatelem</a:t>
            </a:r>
            <a:endParaRPr lang="cs-CZ" b="1" dirty="0"/>
          </a:p>
        </p:txBody>
      </p:sp>
      <p:pic>
        <p:nvPicPr>
          <p:cNvPr id="26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524" y="2230157"/>
            <a:ext cx="2006220" cy="1849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147" y="887440"/>
            <a:ext cx="2829063" cy="1342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558"/>
          <a:stretch/>
        </p:blipFill>
        <p:spPr bwMode="auto">
          <a:xfrm>
            <a:off x="2758753" y="360378"/>
            <a:ext cx="1410645" cy="1523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956" y="5207616"/>
            <a:ext cx="1965828" cy="1369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4582" y="726752"/>
            <a:ext cx="1424585" cy="10474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5277" y="2230157"/>
            <a:ext cx="1484121" cy="1313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" name="Picture 6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08" r="10022"/>
          <a:stretch/>
        </p:blipFill>
        <p:spPr bwMode="auto">
          <a:xfrm>
            <a:off x="416864" y="1972970"/>
            <a:ext cx="1933397" cy="21274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02" r="20371"/>
          <a:stretch/>
        </p:blipFill>
        <p:spPr bwMode="auto">
          <a:xfrm>
            <a:off x="2560606" y="5207616"/>
            <a:ext cx="1155343" cy="14932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Picture 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1415" y="4365104"/>
            <a:ext cx="1090225" cy="109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" name="Picture 6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603" y="773996"/>
            <a:ext cx="1227979" cy="1099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7" name="Přímá spojnice 16"/>
          <p:cNvCxnSpPr/>
          <p:nvPr/>
        </p:nvCxnSpPr>
        <p:spPr>
          <a:xfrm flipH="1">
            <a:off x="242985" y="4221088"/>
            <a:ext cx="2895292" cy="1325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4540815" y="206065"/>
            <a:ext cx="0" cy="322293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 flipV="1">
            <a:off x="5744525" y="4215664"/>
            <a:ext cx="3228182" cy="54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537339" y="4483784"/>
            <a:ext cx="0" cy="225758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5" name="Picture 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747" y="5245818"/>
            <a:ext cx="1872208" cy="1059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6088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9718" y="1988840"/>
            <a:ext cx="3423430" cy="2941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5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51"/>
          <a:stretch/>
        </p:blipFill>
        <p:spPr bwMode="auto">
          <a:xfrm>
            <a:off x="323528" y="3290924"/>
            <a:ext cx="2797661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148" y="2460067"/>
            <a:ext cx="2147889" cy="21478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7518" y="237602"/>
            <a:ext cx="3989753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2. Výstupní zařízení</a:t>
            </a: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10" y="1722548"/>
            <a:ext cx="2210696" cy="14724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6832" y="940078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zařízení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které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předává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informace, data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od počítače k uživateli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6832" y="1309410"/>
            <a:ext cx="821141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Zařízení, které nějakým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způsobem zobrazuje výstup z počítače. 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0537" y="5805264"/>
            <a:ext cx="843271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Jinak řečeno - my po počítači něco chceme, on něco zpracuje a teď nám to nějak musí sdělit - a to udělá právě pomocí výstupního zařízení</a:t>
            </a:r>
          </a:p>
        </p:txBody>
      </p:sp>
    </p:spTree>
    <p:extLst>
      <p:ext uri="{BB962C8B-B14F-4D97-AF65-F5344CB8AC3E}">
        <p14:creationId xmlns:p14="http://schemas.microsoft.com/office/powerpoint/2010/main" val="2385955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28520"/>
            <a:ext cx="1905209" cy="2949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10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80" t="21412" r="11489" b="16234"/>
          <a:stretch/>
        </p:blipFill>
        <p:spPr bwMode="auto">
          <a:xfrm>
            <a:off x="6374719" y="2162134"/>
            <a:ext cx="1912443" cy="10765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1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13" t="5989" r="12781" b="10883"/>
          <a:stretch/>
        </p:blipFill>
        <p:spPr bwMode="auto">
          <a:xfrm>
            <a:off x="6024718" y="3933056"/>
            <a:ext cx="2485594" cy="2517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531" y="4781153"/>
            <a:ext cx="1478470" cy="1478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779" y="1877958"/>
            <a:ext cx="2646725" cy="2415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9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80" r="21364"/>
          <a:stretch/>
        </p:blipFill>
        <p:spPr bwMode="auto">
          <a:xfrm rot="1070151">
            <a:off x="974280" y="4536049"/>
            <a:ext cx="900973" cy="1624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7518" y="237602"/>
            <a:ext cx="4598498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 Vstupní i výstupní zařízení</a:t>
            </a: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64007" y="939407"/>
            <a:ext cx="863094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dirty="0"/>
              <a:t>existují také </a:t>
            </a:r>
            <a:r>
              <a:rPr lang="cs-CZ" sz="2400" dirty="0" smtClean="0"/>
              <a:t>zařízení </a:t>
            </a:r>
            <a:r>
              <a:rPr lang="cs-CZ" sz="2400" dirty="0"/>
              <a:t>pracující jako vstupní a výstupní </a:t>
            </a:r>
            <a:r>
              <a:rPr lang="cs-CZ" sz="2400" dirty="0" smtClean="0"/>
              <a:t>zároveň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347900" y="1338938"/>
            <a:ext cx="44771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dirty="0"/>
              <a:t>kombinovaná vstupně-výstupní</a:t>
            </a:r>
          </a:p>
        </p:txBody>
      </p:sp>
    </p:spTree>
    <p:extLst>
      <p:ext uri="{BB962C8B-B14F-4D97-AF65-F5344CB8AC3E}">
        <p14:creationId xmlns:p14="http://schemas.microsoft.com/office/powerpoint/2010/main" val="2735132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61517"/>
            <a:ext cx="4185875" cy="4271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95736" y="476672"/>
            <a:ext cx="4464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 to je pro dnešek vše !!!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62457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14021" y="1067235"/>
            <a:ext cx="802041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www.srovname.cz [online]. [cit. 6.1.2014]. Dostupný na WWW: </a:t>
            </a:r>
            <a:r>
              <a:rPr lang="pt-BR" sz="1600" dirty="0" smtClean="0">
                <a:hlinkClick r:id="rId2"/>
              </a:rPr>
              <a:t>http://www.srovname.cz/poradna/digitalni-kamery</a:t>
            </a:r>
            <a:endParaRPr lang="cs-CZ" sz="16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14021" y="1795406"/>
            <a:ext cx="80809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www.vltava2000.cz [online]. [cit. 6.1.2014]. Dostupný na WWW: </a:t>
            </a:r>
            <a:r>
              <a:rPr lang="pt-BR" sz="1600" dirty="0" smtClean="0">
                <a:hlinkClick r:id="rId3"/>
              </a:rPr>
              <a:t>http://www.vltava2000.cz/datram/goodsdetail.asp?strGoodsID=P1102&amp;lngDepartmentID=88</a:t>
            </a:r>
            <a:endParaRPr lang="cs-CZ" sz="1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314021" y="2523577"/>
            <a:ext cx="784887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www.inktechnologies.com [online]. [cit. 6.1.2014]. Dostupný na WWW: </a:t>
            </a:r>
            <a:r>
              <a:rPr lang="pt-BR" sz="1600" dirty="0" smtClean="0">
                <a:hlinkClick r:id="rId4"/>
              </a:rPr>
              <a:t>http://www.inktechnologies.com/blog/benefits-of-flatbed-scanners/</a:t>
            </a:r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314021" y="3251748"/>
            <a:ext cx="786094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www.alza.cz [online]. [cit. 6.1.2014]. Dostupný na WWW: </a:t>
            </a:r>
            <a:r>
              <a:rPr lang="pt-BR" sz="1600" dirty="0" smtClean="0">
                <a:hlinkClick r:id="rId5"/>
              </a:rPr>
              <a:t>http://www.alza.cz/trust-mila-2-0-speaker-set-d329007.htm</a:t>
            </a:r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314021" y="3979919"/>
            <a:ext cx="816312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www.srovname.cz [online]. [cit. 6.1.2014]. Dostupný na WWW: </a:t>
            </a:r>
            <a:r>
              <a:rPr lang="pt-BR" sz="1600" dirty="0" smtClean="0">
                <a:hlinkClick r:id="rId6"/>
              </a:rPr>
              <a:t>http://www.srovname.cz/mikrofon-sluchatka-speed-link-sl-8728-sbk-a-chronos-stereo-pc-hedset/srovnani-cen/k.1521385</a:t>
            </a:r>
            <a:endParaRPr lang="cs-CZ" sz="16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314021" y="4931151"/>
            <a:ext cx="86409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www.connectit.cz [online]. [cit. 7.1.2014]. Dostupný na WWW: </a:t>
            </a:r>
            <a:r>
              <a:rPr lang="pt-BR" sz="1600" dirty="0">
                <a:hlinkClick r:id="rId7"/>
              </a:rPr>
              <a:t>http://</a:t>
            </a:r>
            <a:r>
              <a:rPr lang="pt-BR" sz="1600" dirty="0" smtClean="0">
                <a:hlinkClick r:id="rId7"/>
              </a:rPr>
              <a:t>www.connectit.cz/produkty/klavesnice-a-mysi/klavesnice/connect-it-klavesnice-s-multimedialnimi-tlacitky-usb-cerna.html</a:t>
            </a:r>
            <a:endParaRPr lang="cs-CZ" sz="1600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314021" y="5905546"/>
            <a:ext cx="80713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</a:t>
            </a:r>
            <a:r>
              <a:rPr lang="pt-BR" sz="1600" i="1" dirty="0"/>
              <a:t>www.connectit.cz</a:t>
            </a:r>
            <a:r>
              <a:rPr lang="pt-BR" sz="1600" dirty="0"/>
              <a:t> [online]. [cit. 7.1.2014]. Dostupný na WWW: </a:t>
            </a:r>
            <a:r>
              <a:rPr lang="pt-BR" sz="1600" dirty="0">
                <a:hlinkClick r:id="rId8"/>
              </a:rPr>
              <a:t>http://</a:t>
            </a:r>
            <a:r>
              <a:rPr lang="pt-BR" sz="1600" dirty="0" smtClean="0">
                <a:hlinkClick r:id="rId8"/>
              </a:rPr>
              <a:t>www.connectit.cz/produkty/klavesnice-a-mysi/mysi/connect-it-bezdratova-mys-cervena.html</a:t>
            </a:r>
            <a:endParaRPr lang="cs-CZ" sz="1600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314021" y="191476"/>
            <a:ext cx="11335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Zdroje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0701" y="678215"/>
            <a:ext cx="8755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Obrázky</a:t>
            </a: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3555515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70842"/>
            <a:ext cx="867943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www.redorbit.com [online]. [cit. 6.1.2014]. Dostupný na WWW: </a:t>
            </a:r>
            <a:r>
              <a:rPr lang="pt-BR" sz="1600" dirty="0" smtClean="0">
                <a:hlinkClick r:id="rId2"/>
              </a:rPr>
              <a:t>http://www.redorbit.com/education/reference_library/technology_1/computer-tech/2583534/usb_flash_drive/</a:t>
            </a:r>
            <a:endParaRPr lang="cs-CZ" sz="16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251520" y="1529093"/>
            <a:ext cx="866742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www.kasa.cz [online]. [cit. 6.1.2014]. Dostupný na WWW: </a:t>
            </a:r>
            <a:r>
              <a:rPr lang="pt-BR" sz="1600" dirty="0" smtClean="0">
                <a:hlinkClick r:id="rId3"/>
              </a:rPr>
              <a:t>http://www.kasa.cz/hdd-ext-2-5-adata-ch94-1tb-cerny/</a:t>
            </a:r>
            <a:endParaRPr lang="cs-CZ" sz="16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51520" y="2341122"/>
            <a:ext cx="85354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www.zoneevil.com [online]. [cit. 7.1.2014]. Dostupný na WWW: </a:t>
            </a:r>
            <a:r>
              <a:rPr lang="pt-BR" sz="1600" dirty="0">
                <a:hlinkClick r:id="rId4"/>
              </a:rPr>
              <a:t>http://</a:t>
            </a:r>
            <a:r>
              <a:rPr lang="pt-BR" sz="1600" dirty="0" smtClean="0">
                <a:hlinkClick r:id="rId4"/>
              </a:rPr>
              <a:t>www.zoneevil.com/ficha_producto.php?p=46</a:t>
            </a:r>
            <a:endParaRPr lang="cs-CZ" sz="16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51520" y="3153151"/>
            <a:ext cx="85354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www.geekalerts.com [online]. [cit. 7.1.2014]. Dostupný na WWW: </a:t>
            </a:r>
            <a:r>
              <a:rPr lang="pt-BR" sz="1600" dirty="0">
                <a:hlinkClick r:id="rId5"/>
              </a:rPr>
              <a:t>http://www.geekalerts.com/dual-shock-usb-gamepad</a:t>
            </a:r>
            <a:r>
              <a:rPr lang="pt-BR" sz="1600" dirty="0" smtClean="0">
                <a:hlinkClick r:id="rId5"/>
              </a:rPr>
              <a:t>/</a:t>
            </a:r>
            <a:endParaRPr lang="cs-CZ" sz="1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51520" y="4777209"/>
            <a:ext cx="83468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</a:t>
            </a:r>
            <a:r>
              <a:rPr lang="pt-BR" sz="1600" i="1" dirty="0"/>
              <a:t>http://andexandy.blogspot.cz</a:t>
            </a:r>
            <a:r>
              <a:rPr lang="pt-BR" sz="1600" dirty="0"/>
              <a:t> [online]. [cit. 7.1.2014]. Dostupný na WWW: </a:t>
            </a:r>
            <a:r>
              <a:rPr lang="pt-BR" sz="1600" dirty="0">
                <a:hlinkClick r:id="rId6"/>
              </a:rPr>
              <a:t>http://</a:t>
            </a:r>
            <a:r>
              <a:rPr lang="pt-BR" sz="1600" dirty="0" smtClean="0">
                <a:hlinkClick r:id="rId6"/>
              </a:rPr>
              <a:t>andexandy.blogspot.cz/2011/07/genius-tablet-g-pen-m712x.html</a:t>
            </a:r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251520" y="3965180"/>
            <a:ext cx="818057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</a:t>
            </a:r>
            <a:r>
              <a:rPr lang="pt-BR" sz="1600" i="1" dirty="0"/>
              <a:t>www.comboupdates.com</a:t>
            </a:r>
            <a:r>
              <a:rPr lang="pt-BR" sz="1600" dirty="0"/>
              <a:t> [online]. [cit. 7.1.2014]. Dostupný na WWW: </a:t>
            </a:r>
            <a:r>
              <a:rPr lang="pt-BR" sz="1600" dirty="0">
                <a:hlinkClick r:id="rId7"/>
              </a:rPr>
              <a:t>http://</a:t>
            </a:r>
            <a:r>
              <a:rPr lang="pt-BR" sz="1600" dirty="0" smtClean="0">
                <a:hlinkClick r:id="rId7"/>
              </a:rPr>
              <a:t>www.comboupdates.com/2012/12/tricks-for-deciphering-your-wi-fi-router.html</a:t>
            </a:r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251520" y="5589240"/>
            <a:ext cx="833211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http://interlink.tsbohemia.cz [online]. [cit. 7.1.2014]. Dostupný na WWW: </a:t>
            </a:r>
            <a:r>
              <a:rPr lang="pt-BR" sz="1600" dirty="0">
                <a:hlinkClick r:id="rId8"/>
              </a:rPr>
              <a:t>http://</a:t>
            </a:r>
            <a:r>
              <a:rPr lang="pt-BR" sz="1600" dirty="0" smtClean="0">
                <a:hlinkClick r:id="rId8"/>
              </a:rPr>
              <a:t>interlink.tsbohemia.cz/mobilni-telefon-samsung-chat-335-s3350-metallic-black_d123411.html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484252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32656"/>
            <a:ext cx="83529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</a:t>
            </a:r>
            <a:r>
              <a:rPr lang="pt-BR" sz="1600" i="1" dirty="0"/>
              <a:t>http://technet.idnes.cz</a:t>
            </a:r>
            <a:r>
              <a:rPr lang="pt-BR" sz="1600" dirty="0"/>
              <a:t> [online]. [cit. 7.1.2014]. Dostupný na WWW: </a:t>
            </a:r>
            <a:r>
              <a:rPr lang="pt-BR" sz="1600" dirty="0">
                <a:hlinkClick r:id="rId2"/>
              </a:rPr>
              <a:t>http://technet.idnes.cz/navod-jak-vysilat-z-webkamery-na-internet-fgg-/</a:t>
            </a:r>
            <a:r>
              <a:rPr lang="pt-BR" sz="1600" dirty="0" smtClean="0">
                <a:hlinkClick r:id="rId2"/>
              </a:rPr>
              <a:t>software.aspx?c=A060124_190357_software_dvr</a:t>
            </a:r>
            <a:endParaRPr lang="cs-CZ" sz="16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467544" y="2396886"/>
            <a:ext cx="83529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http://technet.idnes.cz [online]. [cit. 7.1.2014]. Dostupný na WWW: </a:t>
            </a:r>
            <a:r>
              <a:rPr lang="pt-BR" sz="1600" dirty="0">
                <a:hlinkClick r:id="rId3"/>
              </a:rPr>
              <a:t>http://technet.idnes.cz/sluchatka-od-celebrit-hraje-lepe-beats-studio-dr-dre-jay-z-nebo-wu-tang-clanu-168-/</a:t>
            </a:r>
            <a:r>
              <a:rPr lang="pt-BR" sz="1600" dirty="0" smtClean="0">
                <a:hlinkClick r:id="rId3"/>
              </a:rPr>
              <a:t>tec_audio.aspx?c=A120511_133523_tec_audio_nyv</a:t>
            </a:r>
            <a:endParaRPr lang="cs-CZ" sz="16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467544" y="3429000"/>
            <a:ext cx="82089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http://cs.wikipedia.org [online]. [cit. 7.1.2014]. Dostupný na WWW: </a:t>
            </a:r>
            <a:r>
              <a:rPr lang="pt-BR" sz="1600" dirty="0">
                <a:hlinkClick r:id="rId4"/>
              </a:rPr>
              <a:t>http://cs.wikipedia.org/wiki/Monitor_(obrazovka</a:t>
            </a:r>
            <a:r>
              <a:rPr lang="pt-BR" sz="1600" dirty="0" smtClean="0">
                <a:hlinkClick r:id="rId4"/>
              </a:rPr>
              <a:t>)</a:t>
            </a:r>
            <a:endParaRPr lang="cs-CZ" sz="16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467544" y="1364771"/>
            <a:ext cx="66064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www.fotoradce.cz [online]. [cit. 6.1.2014]. Dostupný na WWW: </a:t>
            </a:r>
            <a:r>
              <a:rPr lang="pt-BR" sz="1600" dirty="0" smtClean="0">
                <a:hlinkClick r:id="rId5"/>
              </a:rPr>
              <a:t>http://www.fotoradce.cz/nej-digitalni-fotoaparaty-fotoaparaty-s-nejvetsim-rozsahem-zoomu-clanekid98</a:t>
            </a: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539552" y="4294837"/>
            <a:ext cx="81369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www.pcmag.com [online]. [cit. 7.1.2014]. Dostupný na WWW: </a:t>
            </a:r>
            <a:r>
              <a:rPr lang="pt-BR" sz="1600" dirty="0">
                <a:hlinkClick r:id="rId6"/>
              </a:rPr>
              <a:t>http://</a:t>
            </a:r>
            <a:r>
              <a:rPr lang="pt-BR" sz="1600" dirty="0" smtClean="0">
                <a:hlinkClick r:id="rId6"/>
              </a:rPr>
              <a:t>www.pcmag.com/slideshow/story/298162/happy-birthday-pac-man/1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450301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378</TotalTime>
  <Words>702</Words>
  <Application>Microsoft Office PowerPoint</Application>
  <PresentationFormat>Předvádění na obrazovce (4:3)</PresentationFormat>
  <Paragraphs>86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romanar</cp:lastModifiedBy>
  <cp:revision>28</cp:revision>
  <dcterms:created xsi:type="dcterms:W3CDTF">2014-01-06T20:58:35Z</dcterms:created>
  <dcterms:modified xsi:type="dcterms:W3CDTF">2014-01-07T19:16:53Z</dcterms:modified>
</cp:coreProperties>
</file>