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7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67" r:id="rId19"/>
    <p:sldId id="258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94" autoAdjust="0"/>
    <p:restoredTop sz="94660"/>
  </p:normalViewPr>
  <p:slideViewPr>
    <p:cSldViewPr>
      <p:cViewPr varScale="1">
        <p:scale>
          <a:sx n="70" d="100"/>
          <a:sy n="70" d="100"/>
        </p:scale>
        <p:origin x="-52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56B59-6AFE-4E7B-8C27-FEBDEB51103F}" type="datetimeFigureOut">
              <a:rPr lang="cs-CZ"/>
              <a:pPr>
                <a:defRPr/>
              </a:pPr>
              <a:t>8.1.2014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037BD-1382-41E3-B111-FBCE4DFC5D7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98298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F8B34-7E75-457D-9583-77E7E47C8C8F}" type="datetimeFigureOut">
              <a:rPr lang="cs-CZ"/>
              <a:pPr>
                <a:defRPr/>
              </a:pPr>
              <a:t>8.1.2014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9DE45-382A-4464-9C22-73A696C27FD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64969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82CC7-C44C-4159-A247-7410E9948BF0}" type="datetimeFigureOut">
              <a:rPr lang="cs-CZ"/>
              <a:pPr>
                <a:defRPr/>
              </a:pPr>
              <a:t>8.1.2014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54533-960F-4F2D-A9FE-110909EAD89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52840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D8E08-5E9B-485E-A7F8-8F3277C3F8C3}" type="datetimeFigureOut">
              <a:rPr lang="cs-CZ"/>
              <a:pPr>
                <a:defRPr/>
              </a:pPr>
              <a:t>8.1.2014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3294C-B048-4078-9314-29FA31CDEC5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89554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E2F09-7B73-4B8F-8DDE-ECA066306FD1}" type="datetimeFigureOut">
              <a:rPr lang="cs-CZ"/>
              <a:pPr>
                <a:defRPr/>
              </a:pPr>
              <a:t>8.1.2014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F430D-A872-48A3-AA32-7A7198E9801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345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030B3-BADA-410A-AC0A-DD3292DA5B70}" type="datetimeFigureOut">
              <a:rPr lang="cs-CZ"/>
              <a:pPr>
                <a:defRPr/>
              </a:pPr>
              <a:t>8.1.2014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01BD4-6051-4D3E-8ADB-782CA868DA9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91246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E65CA-B6CA-465A-A5B3-DD942EE8F25C}" type="datetimeFigureOut">
              <a:rPr lang="cs-CZ"/>
              <a:pPr>
                <a:defRPr/>
              </a:pPr>
              <a:t>8.1.2014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1F9FA-04F2-4B89-9875-A3CA97D00FD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0275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9825C-7A99-42C2-8C9F-89E226B8EC0E}" type="datetimeFigureOut">
              <a:rPr lang="cs-CZ"/>
              <a:pPr>
                <a:defRPr/>
              </a:pPr>
              <a:t>8.1.2014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06674-D552-4C61-9B0E-B0D823EE634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10519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466D5-9B8E-44D7-BC2E-22B14DCC8E24}" type="datetimeFigureOut">
              <a:rPr lang="cs-CZ"/>
              <a:pPr>
                <a:defRPr/>
              </a:pPr>
              <a:t>8.1.2014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B3CCB-853C-4009-B049-0DEBF680596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31871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DD343-B4FC-44D4-BFE0-03AEA761D0BA}" type="datetimeFigureOut">
              <a:rPr lang="cs-CZ"/>
              <a:pPr>
                <a:defRPr/>
              </a:pPr>
              <a:t>8.1.2014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9FEB3-4B67-4AC3-89BD-5072D897252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08732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24D30-7ED9-4EAB-967E-E00124896DB6}" type="datetimeFigureOut">
              <a:rPr lang="cs-CZ"/>
              <a:pPr>
                <a:defRPr/>
              </a:pPr>
              <a:t>8.1.2014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77BC2-A930-48B6-A2F4-AB1EFE5F3FA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841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53CE60D-9BFB-4418-A353-C046F2ED362D}" type="datetimeFigureOut">
              <a:rPr lang="cs-CZ"/>
              <a:pPr>
                <a:defRPr/>
              </a:pPr>
              <a:t>8.1.2014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FDD07D-C01E-4223-97EB-988F565B485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1/17/Union_flag_1606_(Kings_Colors).sv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5/52/Oxford_City_Birdseye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f/fd/KingsCollegeChapel.jpg/640px-KingsCollegeChapel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f/fd/KingsCollegeChapel.jpg" TargetMode="External"/><Relationship Id="rId2" Type="http://schemas.openxmlformats.org/officeDocument/2006/relationships/hyperlink" Target="http://upload.wikimedia.org/wikipedia/commons/thumb/1/17/Union_flag_1606_(Kings_Colors).sv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5/52/Oxford_City_Birdsey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421080980"/>
              </p:ext>
            </p:extLst>
          </p:nvPr>
        </p:nvGraphicFramePr>
        <p:xfrm>
          <a:off x="179512" y="1518709"/>
          <a:ext cx="8784976" cy="51506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7"/>
                <a:gridCol w="6383699"/>
              </a:tblGrid>
              <a:tr h="30267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63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67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67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Šablona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67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effectLst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</a:rPr>
                        <a:t> Hana Polanecká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67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Velká Británie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67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VY_32_INOVACE_6.1.17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267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13. </a:t>
                      </a:r>
                      <a:r>
                        <a:rPr lang="cs-CZ" sz="1400" baseline="0" dirty="0" smtClean="0">
                          <a:effectLst/>
                        </a:rPr>
                        <a:t> 9</a:t>
                      </a:r>
                      <a:r>
                        <a:rPr lang="cs-CZ" sz="1400" dirty="0" smtClean="0">
                          <a:effectLst/>
                        </a:rPr>
                        <a:t>. 2013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67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Předmět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Zeměpis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8038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Tematická oblast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Evropa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526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Výstup 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Žák zhodnotí</a:t>
                      </a:r>
                      <a:r>
                        <a:rPr lang="cs-CZ" sz="1400" baseline="0" dirty="0" smtClean="0">
                          <a:effectLst/>
                        </a:rPr>
                        <a:t> dle svých schopností ekonomiku a polit. systém. Uvede turistické zajímavosti.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67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Anotace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Prezentace přiblíží přírodní</a:t>
                      </a:r>
                      <a:r>
                        <a:rPr lang="cs-CZ" sz="1400" baseline="0" dirty="0" smtClean="0">
                          <a:effectLst/>
                        </a:rPr>
                        <a:t> a hospodářské poměry Velké Británie.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67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Metodický popis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aseline="0" dirty="0" smtClean="0">
                          <a:effectLst/>
                        </a:rPr>
                        <a:t>Charakteristika státu doplněná o zajímavosti a fotografie.</a:t>
                      </a:r>
                      <a:endParaRPr lang="cs-CZ" sz="1400" dirty="0" smtClean="0">
                        <a:solidFill>
                          <a:srgbClr val="365F9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671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Hodnocení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Materiál pomohl žákům přiblížit tento ostrovní stát.</a:t>
                      </a: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53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9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dirty="0"/>
          </a:p>
        </p:txBody>
      </p:sp>
      <p:pic>
        <p:nvPicPr>
          <p:cNvPr id="2100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5712" y="0"/>
            <a:ext cx="66325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3514402"/>
          </a:xfrm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Spojené království </a:t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b="1" dirty="0" smtClean="0">
                <a:solidFill>
                  <a:srgbClr val="0070C0"/>
                </a:solidFill>
              </a:rPr>
              <a:t/>
            </a:r>
            <a:br>
              <a:rPr lang="cs-CZ" b="1" dirty="0" smtClean="0">
                <a:solidFill>
                  <a:srgbClr val="0070C0"/>
                </a:solidFill>
              </a:rPr>
            </a:br>
            <a:r>
              <a:rPr lang="cs-CZ" b="1" dirty="0" smtClean="0">
                <a:solidFill>
                  <a:srgbClr val="0070C0"/>
                </a:solidFill>
              </a:rPr>
              <a:t>Velké Británie a Severního Irska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Velká Británie</a:t>
            </a:r>
            <a:endParaRPr lang="cs-CZ" sz="3200" b="1" dirty="0">
              <a:solidFill>
                <a:srgbClr val="0070C0"/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2636912"/>
            <a:ext cx="3048000" cy="1828800"/>
          </a:xfrm>
          <a:ln>
            <a:solidFill>
              <a:schemeClr val="accent1"/>
            </a:solidFill>
          </a:ln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65669" y="1700808"/>
            <a:ext cx="4038600" cy="3845024"/>
          </a:xfrm>
        </p:spPr>
        <p:txBody>
          <a:bodyPr/>
          <a:lstStyle/>
          <a:p>
            <a:r>
              <a:rPr lang="cs-CZ" dirty="0" smtClean="0"/>
              <a:t>Hlavní město: LONDÝN</a:t>
            </a:r>
          </a:p>
          <a:p>
            <a:r>
              <a:rPr lang="cs-CZ" dirty="0" smtClean="0"/>
              <a:t>Britská libra</a:t>
            </a:r>
          </a:p>
          <a:p>
            <a:r>
              <a:rPr lang="cs-CZ" dirty="0" smtClean="0"/>
              <a:t>Angličtina</a:t>
            </a:r>
          </a:p>
          <a:p>
            <a:r>
              <a:rPr lang="cs-CZ" dirty="0" smtClean="0"/>
              <a:t>Monarchie</a:t>
            </a:r>
          </a:p>
          <a:p>
            <a:r>
              <a:rPr lang="cs-CZ" dirty="0" smtClean="0"/>
              <a:t>Liverpool, Bristol, Birmingham, Leeds, Glasgow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11560" y="5747563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u="sng" dirty="0">
                <a:hlinkClick r:id="rId3"/>
              </a:rPr>
              <a:t>http://upload.wikimedia.org/wikipedia/commons/thumb/1/17/Union_flag_1606_%</a:t>
            </a:r>
            <a:r>
              <a:rPr lang="cs-CZ" sz="1200" u="sng" dirty="0" smtClean="0">
                <a:hlinkClick r:id="rId3"/>
              </a:rPr>
              <a:t>28Kings_Colors%29.svg</a:t>
            </a:r>
            <a:endParaRPr lang="cs-CZ" sz="1200" u="sng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17708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-1016" y="-9056"/>
            <a:ext cx="9145016" cy="6867056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cs-CZ" sz="2800" dirty="0" smtClean="0"/>
              <a:t>Velká Británie je </a:t>
            </a:r>
            <a:r>
              <a:rPr lang="cs-CZ" sz="2800" b="1" dirty="0" smtClean="0"/>
              <a:t>největším evropským ostrovem </a:t>
            </a:r>
            <a:r>
              <a:rPr lang="cs-CZ" sz="2800" dirty="0" smtClean="0"/>
              <a:t>a spolu     s Irskem a okolními ostrovy tvoří nejrozlehlejší evropské souostroví – Britské ostrovy.</a:t>
            </a:r>
          </a:p>
          <a:p>
            <a:pPr>
              <a:lnSpc>
                <a:spcPct val="120000"/>
              </a:lnSpc>
            </a:pPr>
            <a:r>
              <a:rPr lang="cs-CZ" sz="2800" dirty="0" smtClean="0"/>
              <a:t>Od pevniny jsou odděleny </a:t>
            </a:r>
            <a:r>
              <a:rPr lang="cs-CZ" sz="2800" b="1" dirty="0" smtClean="0"/>
              <a:t>průlivem La Manche</a:t>
            </a:r>
            <a:r>
              <a:rPr lang="cs-CZ" sz="2800" dirty="0" smtClean="0"/>
              <a:t>, Brity zvaný English Channel. Jeho nejužší část je mezi anglickým městem Dover a francouzským Calais. Vedou tudy trasy trajektů a podmořský železniční </a:t>
            </a:r>
            <a:r>
              <a:rPr lang="cs-CZ" sz="2800" b="1" dirty="0" smtClean="0"/>
              <a:t>Eurotunel</a:t>
            </a:r>
            <a:r>
              <a:rPr lang="cs-CZ" sz="2800" dirty="0" smtClean="0"/>
              <a:t> (délka 50,5 km).</a:t>
            </a:r>
          </a:p>
          <a:p>
            <a:pPr>
              <a:lnSpc>
                <a:spcPct val="120000"/>
              </a:lnSpc>
            </a:pPr>
            <a:r>
              <a:rPr lang="cs-CZ" sz="2800" dirty="0" smtClean="0"/>
              <a:t>Spojené království Velké Británie a Severního Irska stojí        v čele seskupení „Britské společenství národů“ (</a:t>
            </a:r>
            <a:r>
              <a:rPr lang="cs-CZ" sz="2800" b="1" dirty="0" smtClean="0"/>
              <a:t>Commonwealth</a:t>
            </a:r>
            <a:r>
              <a:rPr lang="cs-CZ" sz="2800" dirty="0" smtClean="0"/>
              <a:t>). Je to seskupení Velké Británie  a jejich bývalých kolonií, jehož formální hlavou je britský panovník. Patří k němu přes 50 samostatných států a několik závislých území.</a:t>
            </a:r>
          </a:p>
        </p:txBody>
      </p:sp>
    </p:spTree>
    <p:extLst>
      <p:ext uri="{BB962C8B-B14F-4D97-AF65-F5344CB8AC3E}">
        <p14:creationId xmlns:p14="http://schemas.microsoft.com/office/powerpoint/2010/main" xmlns="" val="37884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78098"/>
          </a:xfrm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Členění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911" y="1052736"/>
            <a:ext cx="8856984" cy="5805264"/>
          </a:xfrm>
        </p:spPr>
        <p:txBody>
          <a:bodyPr/>
          <a:lstStyle/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800" dirty="0"/>
              <a:t>Oficiální název státu je Spojené království Velké Británie a Severního Irska, zkráceně jej nazýváme buď </a:t>
            </a:r>
            <a:r>
              <a:rPr lang="cs-CZ" sz="2800" u="sng" dirty="0"/>
              <a:t>Spojené </a:t>
            </a:r>
            <a:r>
              <a:rPr lang="cs-CZ" sz="2800" u="sng" dirty="0" smtClean="0"/>
              <a:t>království </a:t>
            </a:r>
            <a:r>
              <a:rPr lang="cs-CZ" sz="2800" dirty="0" smtClean="0"/>
              <a:t> či </a:t>
            </a:r>
            <a:r>
              <a:rPr lang="cs-CZ" sz="2800" dirty="0"/>
              <a:t>jen  </a:t>
            </a:r>
            <a:r>
              <a:rPr lang="cs-CZ" sz="2800" u="sng" dirty="0"/>
              <a:t>Británie</a:t>
            </a:r>
            <a:r>
              <a:rPr lang="cs-CZ" sz="2800" dirty="0"/>
              <a:t>. Člení se na jednotlivé historicko-zeměpisné oblasti: </a:t>
            </a:r>
            <a:r>
              <a:rPr lang="cs-CZ" sz="2800" b="1" dirty="0"/>
              <a:t>Anglie, Skotsko, Wales a Severní Irsko.</a:t>
            </a:r>
          </a:p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endParaRPr lang="cs-CZ" sz="400" dirty="0"/>
          </a:p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800" dirty="0"/>
              <a:t>K Velké Británii bylo v roce 1801 připojeno </a:t>
            </a:r>
            <a:r>
              <a:rPr lang="cs-CZ" sz="2800" b="1" dirty="0"/>
              <a:t>Irsko</a:t>
            </a:r>
            <a:r>
              <a:rPr lang="cs-CZ" sz="2800" dirty="0"/>
              <a:t> (Irská republika). Irové od té doby usilovali o samostatnost, až roku 1922 došlo k vyhlášení samostatného státu Irsko. Severní část Irska odmítla samostatnost a zůstala součástí Velké Británie.</a:t>
            </a:r>
          </a:p>
          <a:p>
            <a:pPr marL="0" indent="0">
              <a:lnSpc>
                <a:spcPct val="130000"/>
              </a:lnSpc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13607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34082"/>
          </a:xfrm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dirty="0" smtClean="0">
                <a:solidFill>
                  <a:srgbClr val="0070C0"/>
                </a:solidFill>
              </a:rPr>
              <a:t>Přírodní podmínky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cs-CZ" sz="2600" u="sng" dirty="0" smtClean="0"/>
              <a:t>POVRCH</a:t>
            </a:r>
            <a:r>
              <a:rPr lang="cs-CZ" sz="2600" dirty="0" smtClean="0"/>
              <a:t>: Severní oblast – vysočiny bez lesů, častá rašeliniště a vřesoviště. Hory byly ve čtvrtohorách modelovány ledovcem. Patří mezi nejdeštivější místa Evropy.</a:t>
            </a:r>
          </a:p>
          <a:p>
            <a:pPr>
              <a:lnSpc>
                <a:spcPct val="130000"/>
              </a:lnSpc>
            </a:pPr>
            <a:r>
              <a:rPr lang="cs-CZ" sz="2600" dirty="0" smtClean="0"/>
              <a:t>K jihu se povrch mění v nížinný. Původní vegetace padla za oběť průmyslovému rozmachu, typickým obrázkem venkova jsou pasoucí se ovce na zelené louce.</a:t>
            </a:r>
          </a:p>
          <a:p>
            <a:pPr>
              <a:lnSpc>
                <a:spcPct val="130000"/>
              </a:lnSpc>
            </a:pPr>
            <a:r>
              <a:rPr lang="cs-CZ" sz="2600" u="sng" dirty="0" smtClean="0"/>
              <a:t>PODNEBÍ: </a:t>
            </a:r>
            <a:r>
              <a:rPr lang="cs-CZ" sz="2600" dirty="0" smtClean="0"/>
              <a:t>typicky oceánské, proměnlivé a deštivé, s častými mlhami. Zmírňuje je teplý Severoatlantský proud. </a:t>
            </a:r>
          </a:p>
          <a:p>
            <a:pPr>
              <a:lnSpc>
                <a:spcPct val="130000"/>
              </a:lnSpc>
            </a:pPr>
            <a:r>
              <a:rPr lang="cs-CZ" sz="2600" u="sng" dirty="0" smtClean="0"/>
              <a:t>ŘEKY:</a:t>
            </a:r>
            <a:r>
              <a:rPr lang="cs-CZ" sz="2600" dirty="0" smtClean="0"/>
              <a:t> díky vydatným srážkám mají dostatek vody během celého roku. Temže – protéká Londýnem, díky vysokému přílivu mohou i velké námořní lodě plout až do Londýna do vnitrozemí.</a:t>
            </a:r>
            <a:endParaRPr lang="cs-CZ" sz="2600" u="sng" dirty="0" smtClean="0"/>
          </a:p>
          <a:p>
            <a:pPr>
              <a:lnSpc>
                <a:spcPct val="130000"/>
              </a:lnSpc>
            </a:pPr>
            <a:r>
              <a:rPr lang="cs-CZ" sz="2600" u="sng" dirty="0" smtClean="0"/>
              <a:t>VEGETACE</a:t>
            </a:r>
            <a:r>
              <a:rPr lang="cs-CZ" sz="2600" dirty="0" smtClean="0"/>
              <a:t>: Srážek je dostatek po celý rok, proto je příroda stále zelená.</a:t>
            </a:r>
          </a:p>
          <a:p>
            <a:pPr marL="0" indent="0">
              <a:lnSpc>
                <a:spcPct val="130000"/>
              </a:lnSpc>
              <a:buNone/>
            </a:pPr>
            <a:endParaRPr lang="cs-CZ" sz="2600" u="sng" dirty="0"/>
          </a:p>
        </p:txBody>
      </p:sp>
    </p:spTree>
    <p:extLst>
      <p:ext uri="{BB962C8B-B14F-4D97-AF65-F5344CB8AC3E}">
        <p14:creationId xmlns:p14="http://schemas.microsoft.com/office/powerpoint/2010/main" xmlns="" val="389939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64060"/>
          </a:xfrm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Obyvatelstvo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6021288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cs-CZ" sz="2600" dirty="0" smtClean="0"/>
              <a:t>Původní keltské kmeny byly vytlačeny do Irska a do Skotska.        V národnostním složení dominují </a:t>
            </a:r>
            <a:r>
              <a:rPr lang="cs-CZ" sz="2600" b="1" dirty="0" smtClean="0"/>
              <a:t>Angličané</a:t>
            </a:r>
            <a:r>
              <a:rPr lang="cs-CZ" sz="2600" dirty="0" smtClean="0"/>
              <a:t>.</a:t>
            </a:r>
          </a:p>
          <a:p>
            <a:pPr>
              <a:lnSpc>
                <a:spcPct val="120000"/>
              </a:lnSpc>
            </a:pPr>
            <a:r>
              <a:rPr lang="cs-CZ" sz="2600" dirty="0"/>
              <a:t>Počtem </a:t>
            </a:r>
            <a:r>
              <a:rPr lang="cs-CZ" sz="2600" dirty="0" smtClean="0"/>
              <a:t>obyvatel (58 mil.) </a:t>
            </a:r>
            <a:r>
              <a:rPr lang="cs-CZ" sz="2600" dirty="0"/>
              <a:t>- 3. největší stát v Evropě</a:t>
            </a:r>
          </a:p>
          <a:p>
            <a:pPr>
              <a:lnSpc>
                <a:spcPct val="120000"/>
              </a:lnSpc>
            </a:pPr>
            <a:r>
              <a:rPr lang="cs-CZ" sz="2600" dirty="0"/>
              <a:t>Jedna z nejstarších </a:t>
            </a:r>
            <a:r>
              <a:rPr lang="cs-CZ" sz="2600" b="1" dirty="0"/>
              <a:t>konstitučních monarchií na světě – královna Alžběta II</a:t>
            </a:r>
            <a:r>
              <a:rPr lang="cs-CZ" sz="2600" b="1" dirty="0" smtClean="0"/>
              <a:t>.</a:t>
            </a:r>
          </a:p>
          <a:p>
            <a:pPr>
              <a:lnSpc>
                <a:spcPct val="120000"/>
              </a:lnSpc>
            </a:pPr>
            <a:r>
              <a:rPr lang="cs-CZ" sz="2600" dirty="0" smtClean="0"/>
              <a:t>Hovoří se </a:t>
            </a:r>
            <a:r>
              <a:rPr lang="cs-CZ" sz="2600" b="1" dirty="0" smtClean="0"/>
              <a:t>anglicky</a:t>
            </a:r>
            <a:r>
              <a:rPr lang="cs-CZ" sz="2600" dirty="0" smtClean="0"/>
              <a:t>, byť například Skotové si zakládají na svébytném národním vývoji.</a:t>
            </a:r>
          </a:p>
          <a:p>
            <a:pPr>
              <a:lnSpc>
                <a:spcPct val="120000"/>
              </a:lnSpc>
            </a:pPr>
            <a:r>
              <a:rPr lang="cs-CZ" sz="2600" b="1" dirty="0" smtClean="0"/>
              <a:t>Hustota zalidnění </a:t>
            </a:r>
            <a:r>
              <a:rPr lang="cs-CZ" sz="2600" dirty="0" smtClean="0"/>
              <a:t>je velká. Naprostá většina obyvatel žije ve městech. Nejvíce lidí je soustředěno v průmyslových oblastech střední a jižní Anglie.</a:t>
            </a:r>
          </a:p>
          <a:p>
            <a:pPr>
              <a:lnSpc>
                <a:spcPct val="120000"/>
              </a:lnSpc>
            </a:pPr>
            <a:r>
              <a:rPr lang="cs-CZ" sz="2400" dirty="0" smtClean="0"/>
              <a:t>Dokladem odstupu od evropského dění se stalo založení samostatné </a:t>
            </a:r>
            <a:r>
              <a:rPr lang="cs-CZ" sz="2400" b="1" dirty="0" smtClean="0"/>
              <a:t>křesťanské církve (anglikánské)</a:t>
            </a:r>
            <a:r>
              <a:rPr lang="cs-CZ" sz="2400" dirty="0" smtClean="0"/>
              <a:t>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321448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34082"/>
          </a:xfrm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Hospodářství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836712"/>
            <a:ext cx="8928992" cy="6021288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cs-CZ" sz="2600" dirty="0" smtClean="0"/>
              <a:t>Vyspělý a hospodářsky velmi rozvinutý stát, zaujímá důležité místo ve světovém průmyslu, obchodě a finančnictví.</a:t>
            </a:r>
          </a:p>
          <a:p>
            <a:pPr>
              <a:lnSpc>
                <a:spcPct val="130000"/>
              </a:lnSpc>
            </a:pPr>
            <a:r>
              <a:rPr lang="cs-CZ" sz="2600" dirty="0" smtClean="0"/>
              <a:t>Velká Británie byla první zemí na světě, kde v 18. století započala </a:t>
            </a:r>
            <a:r>
              <a:rPr lang="cs-CZ" sz="2600" b="1" dirty="0" smtClean="0"/>
              <a:t>průmyslová</a:t>
            </a:r>
            <a:r>
              <a:rPr lang="cs-CZ" sz="2600" dirty="0" smtClean="0"/>
              <a:t> </a:t>
            </a:r>
            <a:r>
              <a:rPr lang="cs-CZ" sz="2600" b="1" dirty="0" smtClean="0"/>
              <a:t>revoluce</a:t>
            </a:r>
            <a:r>
              <a:rPr lang="cs-CZ" sz="2600" dirty="0" smtClean="0"/>
              <a:t>, která postupně ovlivnila charakter hospodářství celého světa. </a:t>
            </a:r>
          </a:p>
          <a:p>
            <a:pPr>
              <a:lnSpc>
                <a:spcPct val="130000"/>
              </a:lnSpc>
            </a:pPr>
            <a:r>
              <a:rPr lang="cs-CZ" sz="2600" dirty="0" smtClean="0"/>
              <a:t>Ložiska: </a:t>
            </a:r>
            <a:r>
              <a:rPr lang="cs-CZ" sz="2600" b="1" dirty="0" smtClean="0"/>
              <a:t>černého uhlí, železné rudy, těžba ropy a zemního plynu</a:t>
            </a:r>
            <a:r>
              <a:rPr lang="cs-CZ" sz="2600" dirty="0" smtClean="0"/>
              <a:t> v Severním moři.</a:t>
            </a:r>
          </a:p>
          <a:p>
            <a:pPr>
              <a:lnSpc>
                <a:spcPct val="130000"/>
              </a:lnSpc>
            </a:pPr>
            <a:r>
              <a:rPr lang="cs-CZ" sz="2600" b="1" dirty="0" smtClean="0"/>
              <a:t>Petrochemický průmysl, hutnictví</a:t>
            </a:r>
            <a:r>
              <a:rPr lang="cs-CZ" sz="2600" dirty="0" smtClean="0"/>
              <a:t> a široký sortiment </a:t>
            </a:r>
            <a:r>
              <a:rPr lang="cs-CZ" sz="2600" b="1" dirty="0" smtClean="0"/>
              <a:t>strojírenského průmyslu. </a:t>
            </a:r>
            <a:r>
              <a:rPr lang="cs-CZ" sz="2600" dirty="0" smtClean="0"/>
              <a:t>Oblast kolem města Birmingham byla pro svůj charakter známá jako „Černý kraj“ (Black Country).</a:t>
            </a:r>
          </a:p>
        </p:txBody>
      </p:sp>
    </p:spTree>
    <p:extLst>
      <p:ext uri="{BB962C8B-B14F-4D97-AF65-F5344CB8AC3E}">
        <p14:creationId xmlns:p14="http://schemas.microsoft.com/office/powerpoint/2010/main" xmlns="" val="70349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476672"/>
            <a:ext cx="8784976" cy="4773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600" dirty="0"/>
              <a:t>Tradiční </a:t>
            </a:r>
            <a:r>
              <a:rPr lang="cs-CZ" sz="2600" b="1" dirty="0"/>
              <a:t>textilní průmysl, </a:t>
            </a:r>
            <a:r>
              <a:rPr lang="cs-CZ" sz="2600" dirty="0"/>
              <a:t>založený na domácích surovinách. Některá označení látek jsou pojmy i u nás: </a:t>
            </a:r>
            <a:r>
              <a:rPr lang="cs-CZ" sz="2600" i="1" dirty="0"/>
              <a:t>tvíd, manšestr, shetlandská vlna</a:t>
            </a:r>
            <a:r>
              <a:rPr lang="cs-CZ" sz="2600" dirty="0" smtClean="0"/>
              <a:t>.</a:t>
            </a:r>
          </a:p>
          <a:p>
            <a:pPr lvl="1">
              <a:lnSpc>
                <a:spcPct val="130000"/>
              </a:lnSpc>
            </a:pPr>
            <a:r>
              <a:rPr lang="cs-CZ" sz="2600" dirty="0" smtClean="0"/>
              <a:t>Nejstarší </a:t>
            </a:r>
            <a:r>
              <a:rPr lang="cs-CZ" sz="2600" u="sng" dirty="0"/>
              <a:t>vlnařství</a:t>
            </a:r>
            <a:r>
              <a:rPr lang="cs-CZ" sz="2600" dirty="0"/>
              <a:t> vzniklo díky rozvinutému chovu ovcí. </a:t>
            </a:r>
            <a:r>
              <a:rPr lang="cs-CZ" sz="2600" u="sng" dirty="0"/>
              <a:t>Bavlnářství </a:t>
            </a:r>
            <a:r>
              <a:rPr lang="cs-CZ" sz="2600" dirty="0"/>
              <a:t>využívá dovážené suroviny (Manchester, Glasgow). Severní Irsko je proslavené výrobou z domácího </a:t>
            </a:r>
            <a:r>
              <a:rPr lang="cs-CZ" sz="2600" u="sng" dirty="0"/>
              <a:t>lnu</a:t>
            </a:r>
            <a:r>
              <a:rPr lang="cs-CZ" sz="2600" dirty="0" smtClean="0"/>
              <a:t>.</a:t>
            </a:r>
          </a:p>
          <a:p>
            <a:pPr lvl="1">
              <a:lnSpc>
                <a:spcPct val="130000"/>
              </a:lnSpc>
            </a:pPr>
            <a:endParaRPr lang="cs-CZ" sz="2600" dirty="0"/>
          </a:p>
          <a:p>
            <a:pPr marL="457200" indent="-45720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600" b="1" dirty="0">
                <a:sym typeface="Wingdings" pitchFamily="2" charset="2"/>
              </a:rPr>
              <a:t>Potravinářský průmysl </a:t>
            </a:r>
            <a:r>
              <a:rPr lang="cs-CZ" sz="2600" dirty="0">
                <a:sym typeface="Wingdings" pitchFamily="2" charset="2"/>
              </a:rPr>
              <a:t>– skotská whisky, gin, pivo.</a:t>
            </a:r>
          </a:p>
        </p:txBody>
      </p:sp>
    </p:spTree>
    <p:extLst>
      <p:ext uri="{BB962C8B-B14F-4D97-AF65-F5344CB8AC3E}">
        <p14:creationId xmlns:p14="http://schemas.microsoft.com/office/powerpoint/2010/main" xmlns="" val="243499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706090"/>
          </a:xfrm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Zemědělství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564" y="980728"/>
            <a:ext cx="9116436" cy="5877272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cs-CZ" sz="2600" dirty="0" smtClean="0"/>
              <a:t>Nejsou příliš příznivé podmínky.</a:t>
            </a:r>
          </a:p>
          <a:p>
            <a:pPr>
              <a:lnSpc>
                <a:spcPct val="130000"/>
              </a:lnSpc>
            </a:pPr>
            <a:r>
              <a:rPr lang="cs-CZ" sz="2600" dirty="0" smtClean="0"/>
              <a:t>Přestože je výroba je poměrně intenzivní, patří Británie mezi největší dovozce potravin na světě. V zemědělství pracuje          (v porovnání se státy Evropy) nejméně osob vůbec, 2% ekonomicky aktivních obyvatel.</a:t>
            </a:r>
          </a:p>
          <a:p>
            <a:pPr>
              <a:lnSpc>
                <a:spcPct val="130000"/>
              </a:lnSpc>
            </a:pPr>
            <a:r>
              <a:rPr lang="cs-CZ" sz="2600" dirty="0" smtClean="0"/>
              <a:t>Převažuje živočišná výroba:</a:t>
            </a:r>
          </a:p>
          <a:p>
            <a:pPr lvl="1"/>
            <a:r>
              <a:rPr lang="cs-CZ" sz="2600" dirty="0" smtClean="0"/>
              <a:t>Chov </a:t>
            </a:r>
            <a:r>
              <a:rPr lang="cs-CZ" sz="2600" b="1" dirty="0" smtClean="0"/>
              <a:t>skotu</a:t>
            </a:r>
            <a:r>
              <a:rPr lang="cs-CZ" sz="2600" dirty="0" smtClean="0"/>
              <a:t> </a:t>
            </a:r>
            <a:r>
              <a:rPr lang="cs-CZ" sz="2600" dirty="0" smtClean="0">
                <a:sym typeface="Wingdings" pitchFamily="2" charset="2"/>
              </a:rPr>
              <a:t> na mléko (nemoc šílených krav)</a:t>
            </a:r>
          </a:p>
          <a:p>
            <a:pPr lvl="1"/>
            <a:r>
              <a:rPr lang="cs-CZ" sz="2600" dirty="0" smtClean="0">
                <a:sym typeface="Wingdings" pitchFamily="2" charset="2"/>
              </a:rPr>
              <a:t>Chov </a:t>
            </a:r>
            <a:r>
              <a:rPr lang="cs-CZ" sz="2600" b="1" dirty="0" smtClean="0">
                <a:sym typeface="Wingdings" pitchFamily="2" charset="2"/>
              </a:rPr>
              <a:t>ovcí</a:t>
            </a:r>
            <a:r>
              <a:rPr lang="cs-CZ" sz="2600" dirty="0" smtClean="0">
                <a:sym typeface="Wingdings" pitchFamily="2" charset="2"/>
              </a:rPr>
              <a:t> – největší počet ovcí v Evropě</a:t>
            </a:r>
          </a:p>
          <a:p>
            <a:pPr lvl="1"/>
            <a:r>
              <a:rPr lang="cs-CZ" sz="2600" b="1" dirty="0"/>
              <a:t>Rybolov</a:t>
            </a:r>
            <a:r>
              <a:rPr lang="cs-CZ" sz="2600" dirty="0"/>
              <a:t> – jedno z nejbohatších lovišť Dogger Bank </a:t>
            </a:r>
            <a:r>
              <a:rPr lang="cs-CZ" sz="2600" dirty="0" smtClean="0"/>
              <a:t>                 v </a:t>
            </a:r>
            <a:r>
              <a:rPr lang="cs-CZ" sz="2600" dirty="0"/>
              <a:t>Severním </a:t>
            </a:r>
            <a:r>
              <a:rPr lang="cs-CZ" sz="2600" dirty="0" smtClean="0"/>
              <a:t>moři</a:t>
            </a:r>
            <a:endParaRPr lang="cs-CZ" sz="2600" dirty="0" smtClean="0">
              <a:sym typeface="Wingdings" pitchFamily="2" charset="2"/>
            </a:endParaRPr>
          </a:p>
          <a:p>
            <a:pPr>
              <a:lnSpc>
                <a:spcPct val="130000"/>
              </a:lnSpc>
            </a:pPr>
            <a:r>
              <a:rPr lang="cs-CZ" sz="2600" dirty="0" smtClean="0">
                <a:sym typeface="Wingdings" pitchFamily="2" charset="2"/>
              </a:rPr>
              <a:t>Plodiny: obiloviny (pšenice, ječmen, oves)</a:t>
            </a:r>
          </a:p>
          <a:p>
            <a:pPr>
              <a:lnSpc>
                <a:spcPct val="130000"/>
              </a:lnSpc>
            </a:pP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xmlns="" val="210794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1809"/>
            <a:ext cx="8229600" cy="634082"/>
          </a:xfrm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Londýn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908720"/>
            <a:ext cx="8892480" cy="594928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cs-CZ" sz="2600" dirty="0" smtClean="0"/>
              <a:t>Ústřední část Londýna zvaná „City“ je jedním z největších </a:t>
            </a:r>
            <a:r>
              <a:rPr lang="cs-CZ" sz="2600" b="1" dirty="0" smtClean="0"/>
              <a:t>finančních center světa</a:t>
            </a:r>
            <a:r>
              <a:rPr lang="cs-CZ" sz="2600" dirty="0" smtClean="0"/>
              <a:t>. Nachází se zde více než 500 bank.</a:t>
            </a:r>
          </a:p>
          <a:p>
            <a:pPr>
              <a:lnSpc>
                <a:spcPct val="130000"/>
              </a:lnSpc>
            </a:pPr>
            <a:r>
              <a:rPr lang="cs-CZ" sz="2600" dirty="0" smtClean="0"/>
              <a:t>Londýnské </a:t>
            </a:r>
            <a:r>
              <a:rPr lang="cs-CZ" sz="2600" b="1" dirty="0" smtClean="0"/>
              <a:t>letiště Heathrow </a:t>
            </a:r>
            <a:r>
              <a:rPr lang="cs-CZ" sz="2600" dirty="0" smtClean="0"/>
              <a:t>patří mezi největší na světě.</a:t>
            </a:r>
          </a:p>
          <a:p>
            <a:pPr>
              <a:lnSpc>
                <a:spcPct val="130000"/>
              </a:lnSpc>
            </a:pPr>
            <a:r>
              <a:rPr lang="cs-CZ" sz="2600" dirty="0" smtClean="0"/>
              <a:t>přístav</a:t>
            </a:r>
          </a:p>
          <a:p>
            <a:pPr>
              <a:lnSpc>
                <a:spcPct val="130000"/>
              </a:lnSpc>
            </a:pPr>
            <a:r>
              <a:rPr lang="cs-CZ" sz="2600" dirty="0" smtClean="0"/>
              <a:t>Turisticky vyhledávaná místa: </a:t>
            </a:r>
            <a:r>
              <a:rPr lang="cs-CZ" sz="2600" i="1" dirty="0" smtClean="0"/>
              <a:t>Trafalgarské náměstí, královské sídlo Buckinghamský palác, Big Ben, Westminsterský </a:t>
            </a:r>
            <a:r>
              <a:rPr lang="cs-CZ" sz="2600" i="1" dirty="0"/>
              <a:t>palác </a:t>
            </a:r>
            <a:r>
              <a:rPr lang="cs-CZ" sz="2600" dirty="0"/>
              <a:t>(sídlo vlády a obou komor parlamentu</a:t>
            </a:r>
            <a:r>
              <a:rPr lang="cs-CZ" sz="2600" dirty="0" smtClean="0"/>
              <a:t>),</a:t>
            </a:r>
            <a:r>
              <a:rPr lang="cs-CZ" sz="2600" i="1" dirty="0" smtClean="0"/>
              <a:t> Hyde Park, sportovní stadiony Wembley či Wimbledon</a:t>
            </a:r>
          </a:p>
          <a:p>
            <a:pPr>
              <a:lnSpc>
                <a:spcPct val="130000"/>
              </a:lnSpc>
            </a:pPr>
            <a:r>
              <a:rPr lang="cs-CZ" sz="2600" dirty="0" smtClean="0"/>
              <a:t>Observatoří </a:t>
            </a:r>
            <a:r>
              <a:rPr lang="cs-CZ" sz="2600" i="1" dirty="0" smtClean="0"/>
              <a:t>Greenwich</a:t>
            </a:r>
            <a:r>
              <a:rPr lang="cs-CZ" sz="2600" dirty="0" smtClean="0"/>
              <a:t> – prochází nultý poledník, který rozděluje Zemi na východní a západní polokouli.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xmlns="" val="4011614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268760"/>
            <a:ext cx="6768752" cy="44880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297144" y="116632"/>
            <a:ext cx="8595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Buckinghamský palác  </a:t>
            </a:r>
            <a:r>
              <a:rPr lang="cs-CZ" sz="2400" i="1" dirty="0" smtClean="0"/>
              <a:t>- královská rezidence.  </a:t>
            </a:r>
          </a:p>
          <a:p>
            <a:r>
              <a:rPr lang="cs-CZ" sz="2400" i="1" dirty="0" smtClean="0"/>
              <a:t>Královská standarta vlaje, když je královna v sídle.</a:t>
            </a:r>
            <a:endParaRPr lang="cs-CZ" sz="2400" i="1" dirty="0"/>
          </a:p>
        </p:txBody>
      </p:sp>
      <p:sp>
        <p:nvSpPr>
          <p:cNvPr id="4" name="Obdélník 3"/>
          <p:cNvSpPr/>
          <p:nvPr/>
        </p:nvSpPr>
        <p:spPr>
          <a:xfrm>
            <a:off x="1115616" y="6165304"/>
            <a:ext cx="4572000" cy="31303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cs-CZ" sz="1200" dirty="0" smtClean="0">
                <a:sym typeface="Wingdings" pitchFamily="2" charset="2"/>
              </a:rPr>
              <a:t>Foto z archivu autora</a:t>
            </a:r>
            <a:endParaRPr lang="cs-CZ" sz="1200" dirty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167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363" y="2511684"/>
            <a:ext cx="6192688" cy="438591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188640"/>
            <a:ext cx="86409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Big Ben </a:t>
            </a:r>
            <a:r>
              <a:rPr lang="cs-CZ" sz="2400" dirty="0" smtClean="0"/>
              <a:t>- název největších hodin v Británii, se vztahuje ke zvučnému jménu zvonu, na němž odbíjejí hodiny. Tento velký zvon zavěšený v r. 1858, je druhým zvonem vyrobeným pro tyto hodiny. První praskl během zkoušky zvonění na palácovém nádvoří ve Westminsteru.</a:t>
            </a:r>
          </a:p>
          <a:p>
            <a:r>
              <a:rPr lang="cs-CZ" sz="2400" b="1" dirty="0" smtClean="0"/>
              <a:t>Westminsterský palác  </a:t>
            </a:r>
            <a:r>
              <a:rPr lang="cs-CZ" sz="2400" dirty="0" smtClean="0"/>
              <a:t>je nejznámější novogotickou parlamentní budovou na světě. Je známější pod názvem Houses of Parliament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6666839" y="6421410"/>
            <a:ext cx="1496692" cy="3130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cs-CZ" sz="1200" dirty="0">
                <a:sym typeface="Wingdings" pitchFamily="2" charset="2"/>
              </a:rPr>
              <a:t>Foto z archivu autora</a:t>
            </a:r>
          </a:p>
        </p:txBody>
      </p:sp>
    </p:spTree>
    <p:extLst>
      <p:ext uri="{BB962C8B-B14F-4D97-AF65-F5344CB8AC3E}">
        <p14:creationId xmlns:p14="http://schemas.microsoft.com/office/powerpoint/2010/main" xmlns="" val="1318387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5438295" cy="3796283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24545" y="3501008"/>
            <a:ext cx="4929563" cy="3422176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2552459" y="6388449"/>
            <a:ext cx="1496692" cy="3130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cs-CZ" sz="1200" dirty="0">
                <a:sym typeface="Wingdings" pitchFamily="2" charset="2"/>
              </a:rPr>
              <a:t>Foto z archivu autora</a:t>
            </a:r>
          </a:p>
        </p:txBody>
      </p:sp>
    </p:spTree>
    <p:extLst>
      <p:ext uri="{BB962C8B-B14F-4D97-AF65-F5344CB8AC3E}">
        <p14:creationId xmlns:p14="http://schemas.microsoft.com/office/powerpoint/2010/main" xmlns="" val="203704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1772816"/>
            <a:ext cx="6250132" cy="432048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220178"/>
            <a:ext cx="8964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Megalitické stavby </a:t>
            </a:r>
            <a:r>
              <a:rPr lang="cs-CZ" sz="2400" b="1" dirty="0" smtClean="0"/>
              <a:t>Stonehenge</a:t>
            </a:r>
            <a:r>
              <a:rPr lang="cs-CZ" sz="2400" dirty="0" smtClean="0"/>
              <a:t> v jižní Anglii jsou nejpozoruhodnější prehistorickou záhadou v celé zemi. Byly postaven v období 1800-1300 př.n.l. a sloužily k astronomickým a náboženským účelům.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1403648" y="6237312"/>
            <a:ext cx="1496692" cy="3130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cs-CZ" sz="1200" dirty="0">
                <a:sym typeface="Wingdings" pitchFamily="2" charset="2"/>
              </a:rPr>
              <a:t>Foto z archivu autora</a:t>
            </a:r>
          </a:p>
        </p:txBody>
      </p:sp>
    </p:spTree>
    <p:extLst>
      <p:ext uri="{BB962C8B-B14F-4D97-AF65-F5344CB8AC3E}">
        <p14:creationId xmlns:p14="http://schemas.microsoft.com/office/powerpoint/2010/main" xmlns="" val="315368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19734" y="1545101"/>
            <a:ext cx="6883118" cy="468052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178586" y="188640"/>
            <a:ext cx="896541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b="1" dirty="0" smtClean="0"/>
              <a:t>Katedrála v Canterbury </a:t>
            </a:r>
            <a:r>
              <a:rPr lang="cs-CZ" sz="2600" dirty="0" smtClean="0"/>
              <a:t>- tuto slavnou katedrálu s vysokou klenbou navrhl ve francouzském gotickém slohu William ze Sensu v roce 1070 a stala se prvním gotickým kostelem v Anglii.</a:t>
            </a:r>
            <a:endParaRPr lang="cs-CZ" sz="2600" dirty="0"/>
          </a:p>
        </p:txBody>
      </p:sp>
      <p:sp>
        <p:nvSpPr>
          <p:cNvPr id="4" name="Obdélník 3"/>
          <p:cNvSpPr/>
          <p:nvPr/>
        </p:nvSpPr>
        <p:spPr>
          <a:xfrm>
            <a:off x="1219734" y="6407236"/>
            <a:ext cx="1496692" cy="3130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cs-CZ" sz="1200" dirty="0">
                <a:sym typeface="Wingdings" pitchFamily="2" charset="2"/>
              </a:rPr>
              <a:t>Foto z archivu autora</a:t>
            </a:r>
          </a:p>
        </p:txBody>
      </p:sp>
    </p:spTree>
    <p:extLst>
      <p:ext uri="{BB962C8B-B14F-4D97-AF65-F5344CB8AC3E}">
        <p14:creationId xmlns:p14="http://schemas.microsoft.com/office/powerpoint/2010/main" xmlns="" val="39707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97000" y="1412776"/>
            <a:ext cx="6350000" cy="47625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394784" y="6428265"/>
            <a:ext cx="6768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upload.wikimedia.org/wikipedia/commons/5/52/Oxford_City_Birdseye.jpg</a:t>
            </a:r>
            <a:endParaRPr lang="cs-CZ" sz="1200" dirty="0" smtClean="0"/>
          </a:p>
          <a:p>
            <a:endParaRPr lang="cs-CZ" sz="1200" dirty="0"/>
          </a:p>
        </p:txBody>
      </p:sp>
      <p:sp>
        <p:nvSpPr>
          <p:cNvPr id="4" name="Obdélník 3"/>
          <p:cNvSpPr/>
          <p:nvPr/>
        </p:nvSpPr>
        <p:spPr>
          <a:xfrm>
            <a:off x="179512" y="240147"/>
            <a:ext cx="8640960" cy="1132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600" b="1" dirty="0" smtClean="0">
                <a:sym typeface="Wingdings" pitchFamily="2" charset="2"/>
              </a:rPr>
              <a:t>Oxford</a:t>
            </a:r>
            <a:r>
              <a:rPr lang="cs-CZ" sz="2600" dirty="0" smtClean="0">
                <a:sym typeface="Wingdings" pitchFamily="2" charset="2"/>
              </a:rPr>
              <a:t> </a:t>
            </a:r>
            <a:r>
              <a:rPr lang="cs-CZ" sz="2600" dirty="0">
                <a:sym typeface="Wingdings" pitchFamily="2" charset="2"/>
              </a:rPr>
              <a:t>– u</a:t>
            </a:r>
            <a:r>
              <a:rPr lang="cs-CZ" sz="2600" dirty="0" smtClean="0">
                <a:sym typeface="Wingdings" pitchFamily="2" charset="2"/>
              </a:rPr>
              <a:t>niverzita byla zřízena </a:t>
            </a:r>
            <a:r>
              <a:rPr lang="cs-CZ" sz="2600" dirty="0">
                <a:sym typeface="Wingdings" pitchFamily="2" charset="2"/>
              </a:rPr>
              <a:t>r. 1163,  jelikož anglickým studentům byl zakázán přístup na univerzitu v Paříži.</a:t>
            </a:r>
          </a:p>
        </p:txBody>
      </p:sp>
    </p:spTree>
    <p:extLst>
      <p:ext uri="{BB962C8B-B14F-4D97-AF65-F5344CB8AC3E}">
        <p14:creationId xmlns:p14="http://schemas.microsoft.com/office/powerpoint/2010/main" xmlns="" val="226932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88640"/>
            <a:ext cx="8136904" cy="101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600" dirty="0" smtClean="0">
                <a:sym typeface="Wingdings" pitchFamily="2" charset="2"/>
              </a:rPr>
              <a:t>Univerzitní město </a:t>
            </a:r>
            <a:r>
              <a:rPr lang="cs-CZ" sz="2600" b="1" dirty="0" err="1" smtClean="0">
                <a:sym typeface="Wingdings" pitchFamily="2" charset="2"/>
              </a:rPr>
              <a:t>Cambrige</a:t>
            </a:r>
            <a:r>
              <a:rPr lang="cs-CZ" sz="2600" dirty="0" smtClean="0">
                <a:sym typeface="Wingdings" pitchFamily="2" charset="2"/>
              </a:rPr>
              <a:t> </a:t>
            </a:r>
            <a:r>
              <a:rPr lang="cs-CZ" sz="2600" dirty="0">
                <a:sym typeface="Wingdings" pitchFamily="2" charset="2"/>
              </a:rPr>
              <a:t>– r. </a:t>
            </a:r>
            <a:r>
              <a:rPr lang="cs-CZ" sz="2600" dirty="0" smtClean="0">
                <a:sym typeface="Wingdings" pitchFamily="2" charset="2"/>
              </a:rPr>
              <a:t>1209</a:t>
            </a:r>
            <a:endParaRPr lang="cs-CZ" sz="2600" dirty="0">
              <a:sym typeface="Wingdings" pitchFamily="2" charset="2"/>
            </a:endParaRPr>
          </a:p>
          <a:p>
            <a:endParaRPr lang="cs-CZ" sz="26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980728"/>
            <a:ext cx="6683340" cy="4824536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187624" y="6144727"/>
            <a:ext cx="66833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upload.wikimedia.org/wikipedia/commons/thumb/f/fd/KingsCollegeChapel.jpg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42963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 eaLnBrk="1" hangingPunct="1"/>
            <a:r>
              <a:rPr lang="cs-CZ" sz="2800" dirty="0" smtClean="0"/>
              <a:t>Seznam použitých zdrojů: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68313" y="908050"/>
            <a:ext cx="8229600" cy="518524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sz="2000" dirty="0"/>
              <a:t>HÜBELOVÁ, Dana a Petr CHALUPA. </a:t>
            </a:r>
            <a:r>
              <a:rPr lang="cs-CZ" sz="2000" i="1" dirty="0"/>
              <a:t>Zeměpis: učebnice</a:t>
            </a:r>
            <a:r>
              <a:rPr lang="cs-CZ" sz="2000" dirty="0"/>
              <a:t>. 1. vyd. [i.e. 2. vyd.]. Brno: Nová škola, </a:t>
            </a:r>
            <a:r>
              <a:rPr lang="cs-CZ" sz="2000" dirty="0" smtClean="0"/>
              <a:t>2010</a:t>
            </a:r>
            <a:r>
              <a:rPr lang="cs-CZ" sz="2000" dirty="0"/>
              <a:t>, 95 s. Duhová řada. ISBN 978-80-7289-148-1</a:t>
            </a:r>
            <a:r>
              <a:rPr lang="cs-CZ" sz="2000" dirty="0" smtClean="0"/>
              <a:t>.</a:t>
            </a:r>
            <a:endParaRPr lang="cs-CZ" sz="2000" i="1" dirty="0"/>
          </a:p>
          <a:p>
            <a:pPr>
              <a:buFont typeface="Arial" pitchFamily="34" charset="0"/>
              <a:buChar char="•"/>
            </a:pPr>
            <a:r>
              <a:rPr lang="cs-CZ" sz="2000" i="1" dirty="0"/>
              <a:t>Encyklopedie Zeměpis světa</a:t>
            </a:r>
            <a:r>
              <a:rPr lang="cs-CZ" sz="2000" dirty="0"/>
              <a:t>. V Praze: Columbus, 2002, 512 s. ISBN 80-901-7276-8</a:t>
            </a:r>
            <a:r>
              <a:rPr lang="cs-CZ" sz="20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/>
              <a:t>JEŘÁBEK, Milan a Vít VILÍMEK. </a:t>
            </a:r>
            <a:r>
              <a:rPr lang="cs-CZ" sz="2000" i="1" dirty="0"/>
              <a:t>Zeměpis světa: učebnice zeměpisu pro základní školy a víceletá gymnázia</a:t>
            </a:r>
            <a:r>
              <a:rPr lang="cs-CZ" sz="2000" dirty="0"/>
              <a:t>. 1. vyd. Praha: Nakladatelství České geografické společnosti, 1997, 60 s. ISBN 80-860-3407-0</a:t>
            </a:r>
            <a:r>
              <a:rPr lang="cs-CZ" sz="20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000" i="1" dirty="0"/>
              <a:t>Nejkrásnější místa světa: průvodce turistickými památkami</a:t>
            </a:r>
            <a:r>
              <a:rPr lang="cs-CZ" sz="2000" dirty="0"/>
              <a:t>. V Praze: Slovart, 2005, 416 s. ISBN 80-720-9717-2</a:t>
            </a:r>
            <a:r>
              <a:rPr lang="cs-CZ" sz="20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000" u="sng" dirty="0">
                <a:hlinkClick r:id="rId2"/>
              </a:rPr>
              <a:t>http://upload.wikimedia.org/wikipedia/commons/thumb/1/17/Union_flag_1606_%</a:t>
            </a:r>
            <a:r>
              <a:rPr lang="cs-CZ" sz="2000" u="sng" dirty="0" smtClean="0">
                <a:hlinkClick r:id="rId2"/>
              </a:rPr>
              <a:t>28Kings_Colors%29.svg</a:t>
            </a:r>
            <a:endParaRPr lang="cs-CZ" sz="2000" u="sng" dirty="0"/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hlinkClick r:id="rId3"/>
              </a:rPr>
              <a:t>http</a:t>
            </a:r>
            <a:r>
              <a:rPr lang="cs-CZ" sz="2000" dirty="0">
                <a:hlinkClick r:id="rId3"/>
              </a:rPr>
              <a:t>://</a:t>
            </a:r>
            <a:r>
              <a:rPr lang="cs-CZ" sz="2000" dirty="0" smtClean="0">
                <a:hlinkClick r:id="rId3"/>
              </a:rPr>
              <a:t>upload.wikimedia.org/wikipedia/commons/thumb/f/fd/KingsCollegeChapel.jpg</a:t>
            </a:r>
            <a:endParaRPr lang="cs-CZ" sz="2000" dirty="0"/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hlinkClick r:id="rId4"/>
              </a:rPr>
              <a:t>http</a:t>
            </a:r>
            <a:r>
              <a:rPr lang="cs-CZ" sz="2000" dirty="0">
                <a:hlinkClick r:id="rId4"/>
              </a:rPr>
              <a:t>://</a:t>
            </a:r>
            <a:r>
              <a:rPr lang="cs-CZ" sz="2000" dirty="0" smtClean="0">
                <a:hlinkClick r:id="rId4"/>
              </a:rPr>
              <a:t>upload.wikimedia.org/wikipedia/commons/5/52/Oxford_City_Birdseye.jpg</a:t>
            </a:r>
            <a:endParaRPr lang="cs-CZ" sz="2000" dirty="0" smtClean="0"/>
          </a:p>
          <a:p>
            <a:pPr>
              <a:buFont typeface="Arial" pitchFamily="34" charset="0"/>
              <a:buChar char="•"/>
            </a:pPr>
            <a:endParaRPr lang="cs-CZ" sz="2000" dirty="0"/>
          </a:p>
          <a:p>
            <a:pPr>
              <a:buFont typeface="Arial" pitchFamily="34" charset="0"/>
              <a:buChar char="•"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1071</Words>
  <Application>Microsoft Office PowerPoint</Application>
  <PresentationFormat>Předvádění na obrazovce (4:3)</PresentationFormat>
  <Paragraphs>103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Snímek 1</vt:lpstr>
      <vt:lpstr>Spojené království   Velké Británie a Severního Irska</vt:lpstr>
      <vt:lpstr>Velká Británie</vt:lpstr>
      <vt:lpstr>Snímek 4</vt:lpstr>
      <vt:lpstr>Členění</vt:lpstr>
      <vt:lpstr>Přírodní podmínky</vt:lpstr>
      <vt:lpstr>Obyvatelstvo</vt:lpstr>
      <vt:lpstr>Hospodářství</vt:lpstr>
      <vt:lpstr>Snímek 9</vt:lpstr>
      <vt:lpstr>Zemědělství</vt:lpstr>
      <vt:lpstr>Londýn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Seznam použitých zdrojů: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mjurankova</cp:lastModifiedBy>
  <cp:revision>35</cp:revision>
  <dcterms:created xsi:type="dcterms:W3CDTF">2012-12-23T08:55:19Z</dcterms:created>
  <dcterms:modified xsi:type="dcterms:W3CDTF">2014-01-08T10:08:06Z</dcterms:modified>
</cp:coreProperties>
</file>