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8" r:id="rId2"/>
    <p:sldId id="257" r:id="rId3"/>
    <p:sldId id="259" r:id="rId4"/>
    <p:sldId id="260" r:id="rId5"/>
    <p:sldId id="261" r:id="rId6"/>
    <p:sldId id="26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78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D77ED53-1C0C-4E2B-B918-5D493E355B4D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652EBEF-92C2-457A-85ED-7EF6C43DB8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98711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736813D-20E4-4BEA-90DB-F8F9F5FE39C0}" type="slidenum">
              <a:rPr lang="cs-CZ" smtClean="0">
                <a:solidFill>
                  <a:prstClr val="black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BE96A-59D2-45B1-83F8-C79AEA97F1A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F29A1-C2BF-44D4-A1CB-C8066F2A23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4674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BE96A-59D2-45B1-83F8-C79AEA97F1A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F29A1-C2BF-44D4-A1CB-C8066F2A23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233214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BE96A-59D2-45B1-83F8-C79AEA97F1A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F29A1-C2BF-44D4-A1CB-C8066F2A23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71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BE96A-59D2-45B1-83F8-C79AEA97F1A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F29A1-C2BF-44D4-A1CB-C8066F2A23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14652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BE96A-59D2-45B1-83F8-C79AEA97F1A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F29A1-C2BF-44D4-A1CB-C8066F2A23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45788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BE96A-59D2-45B1-83F8-C79AEA97F1A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F29A1-C2BF-44D4-A1CB-C8066F2A23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4217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BE96A-59D2-45B1-83F8-C79AEA97F1A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F29A1-C2BF-44D4-A1CB-C8066F2A23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12030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BE96A-59D2-45B1-83F8-C79AEA97F1A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F29A1-C2BF-44D4-A1CB-C8066F2A23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795674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BE96A-59D2-45B1-83F8-C79AEA97F1A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F29A1-C2BF-44D4-A1CB-C8066F2A23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97323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BE96A-59D2-45B1-83F8-C79AEA97F1A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F29A1-C2BF-44D4-A1CB-C8066F2A23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1995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6BE96A-59D2-45B1-83F8-C79AEA97F1A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5F29A1-C2BF-44D4-A1CB-C8066F2A23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18416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6BE96A-59D2-45B1-83F8-C79AEA97F1AF}" type="datetimeFigureOut">
              <a:rPr lang="cs-CZ" smtClean="0"/>
              <a:t>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5F29A1-C2BF-44D4-A1CB-C8066F2A23B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0175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4379353"/>
              </p:ext>
            </p:extLst>
          </p:nvPr>
        </p:nvGraphicFramePr>
        <p:xfrm>
          <a:off x="900113" y="1628775"/>
          <a:ext cx="7569200" cy="441957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výuky  směřující k rozvoji čtenářské a informační gramotnosti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Ema Koťátková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Josefův  příběh 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2.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VY_12_INOVACE_1_15_CJ_Josefův příběh 2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0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7.1.2014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25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Tento materiál je zařazen do vzdělávací oblasti Jazyk a jazyková komunikace,  žáci čtou s porozuměním,  seznamují se s podstatnými jmény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 </a:t>
                      </a:r>
                      <a:r>
                        <a:rPr lang="cs-CZ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 </a:t>
                      </a:r>
                      <a:r>
                        <a:rPr lang="cs-CZ" sz="14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jejich jednotným </a:t>
                      </a:r>
                      <a:r>
                        <a:rPr lang="cs-CZ" sz="14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 množným číslem.</a:t>
                      </a:r>
                      <a:endParaRPr lang="cs-CZ" sz="14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alt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marT="45716" marB="45716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43672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Josefův příběh 2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cs-CZ" sz="4000" dirty="0" smtClean="0"/>
              <a:t>Jákob měl velkou rodinu, dvanáct synů a jednu rodinu. Nejraději měl malého Josefa.</a:t>
            </a:r>
          </a:p>
          <a:p>
            <a:pPr marL="0" indent="0" algn="just">
              <a:buNone/>
            </a:pPr>
            <a:r>
              <a:rPr lang="cs-CZ" sz="4000" dirty="0" smtClean="0"/>
              <a:t>	Dal mu krásný barevný plášť. Josef skákal radostí. Josefovi bratři mu záviděli.</a:t>
            </a:r>
          </a:p>
          <a:p>
            <a:endParaRPr lang="cs-CZ" dirty="0"/>
          </a:p>
        </p:txBody>
      </p:sp>
      <p:pic>
        <p:nvPicPr>
          <p:cNvPr id="1026" name="Picture 2" descr="C:\Users\Ema\AppData\Local\Microsoft\Windows\Temporary Internet Files\Content.IE5\G5Z7KKFZ\MC9003584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869160"/>
            <a:ext cx="1493215" cy="1811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Ema\AppData\Local\Microsoft\Windows\Temporary Internet Files\Content.IE5\A78I5KDE\MP900439303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4914617"/>
            <a:ext cx="1152128" cy="17205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Ema\AppData\Local\Microsoft\Windows\Temporary Internet Files\Content.IE5\Q9P1SBI1\MC900437597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0648"/>
            <a:ext cx="1302698" cy="1302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Ema\AppData\Local\Microsoft\Windows\Temporary Internet Files\Content.IE5\Q9P1SBI1\MC900437597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00511" y="260648"/>
            <a:ext cx="1230690" cy="12306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6679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do textu chybějící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/>
            <a:r>
              <a:rPr lang="cs-CZ" sz="4000" dirty="0" smtClean="0">
                <a:solidFill>
                  <a:prstClr val="black"/>
                </a:solidFill>
              </a:rPr>
              <a:t>______ </a:t>
            </a:r>
            <a:r>
              <a:rPr lang="cs-CZ" sz="4000" dirty="0">
                <a:solidFill>
                  <a:prstClr val="black"/>
                </a:solidFill>
              </a:rPr>
              <a:t>měl velkou </a:t>
            </a:r>
            <a:r>
              <a:rPr lang="cs-CZ" sz="4000" dirty="0" smtClean="0">
                <a:solidFill>
                  <a:prstClr val="black"/>
                </a:solidFill>
              </a:rPr>
              <a:t>______, </a:t>
            </a:r>
            <a:r>
              <a:rPr lang="cs-CZ" sz="4000" dirty="0">
                <a:solidFill>
                  <a:prstClr val="black"/>
                </a:solidFill>
              </a:rPr>
              <a:t>dvanáct </a:t>
            </a:r>
            <a:r>
              <a:rPr lang="cs-CZ" sz="4000" dirty="0" smtClean="0">
                <a:solidFill>
                  <a:prstClr val="black"/>
                </a:solidFill>
              </a:rPr>
              <a:t>____ </a:t>
            </a:r>
            <a:r>
              <a:rPr lang="cs-CZ" sz="4000" dirty="0">
                <a:solidFill>
                  <a:prstClr val="black"/>
                </a:solidFill>
              </a:rPr>
              <a:t>a jednu </a:t>
            </a:r>
            <a:r>
              <a:rPr lang="cs-CZ" sz="4000" dirty="0" smtClean="0">
                <a:solidFill>
                  <a:prstClr val="black"/>
                </a:solidFill>
              </a:rPr>
              <a:t>_____. </a:t>
            </a:r>
            <a:r>
              <a:rPr lang="cs-CZ" sz="4000" dirty="0">
                <a:solidFill>
                  <a:prstClr val="black"/>
                </a:solidFill>
              </a:rPr>
              <a:t>Nejraději měl malého </a:t>
            </a:r>
            <a:r>
              <a:rPr lang="cs-CZ" sz="4000" dirty="0" smtClean="0">
                <a:solidFill>
                  <a:prstClr val="black"/>
                </a:solidFill>
              </a:rPr>
              <a:t>______.</a:t>
            </a:r>
            <a:endParaRPr lang="cs-CZ" sz="4000" dirty="0">
              <a:solidFill>
                <a:prstClr val="black"/>
              </a:solidFill>
            </a:endParaRPr>
          </a:p>
          <a:p>
            <a:pPr marL="0" lvl="0" indent="0" algn="just">
              <a:buNone/>
            </a:pPr>
            <a:r>
              <a:rPr lang="cs-CZ" sz="4000" dirty="0">
                <a:solidFill>
                  <a:prstClr val="black"/>
                </a:solidFill>
              </a:rPr>
              <a:t>	Dal mu krásný barevný </a:t>
            </a:r>
            <a:r>
              <a:rPr lang="cs-CZ" sz="4000" dirty="0" smtClean="0">
                <a:solidFill>
                  <a:prstClr val="black"/>
                </a:solidFill>
              </a:rPr>
              <a:t>____. </a:t>
            </a:r>
            <a:r>
              <a:rPr lang="cs-CZ" sz="4000" dirty="0">
                <a:solidFill>
                  <a:prstClr val="black"/>
                </a:solidFill>
              </a:rPr>
              <a:t>Josef skákal radostí. Josefovi </a:t>
            </a:r>
            <a:r>
              <a:rPr lang="cs-CZ" sz="4000" dirty="0" smtClean="0">
                <a:solidFill>
                  <a:prstClr val="black"/>
                </a:solidFill>
              </a:rPr>
              <a:t>_____ </a:t>
            </a:r>
            <a:r>
              <a:rPr lang="cs-CZ" sz="4000" dirty="0">
                <a:solidFill>
                  <a:prstClr val="black"/>
                </a:solidFill>
              </a:rPr>
              <a:t>mu záviděli.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7920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Jednotné číslo		</a:t>
            </a:r>
            <a:r>
              <a:rPr lang="cs-CZ" sz="4800" b="1" dirty="0" smtClean="0">
                <a:solidFill>
                  <a:srgbClr val="FF0000"/>
                </a:solidFill>
              </a:rPr>
              <a:t>j.č.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069160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1 </a:t>
            </a:r>
            <a:r>
              <a:rPr lang="cs-CZ" sz="3600" b="1" dirty="0" smtClean="0"/>
              <a:t>věc, osoba, zvíře</a:t>
            </a:r>
            <a:endParaRPr lang="cs-CZ" b="1" dirty="0" smtClean="0"/>
          </a:p>
          <a:p>
            <a:pPr lvl="0" algn="just"/>
            <a:r>
              <a:rPr lang="cs-CZ" sz="4000" dirty="0">
                <a:solidFill>
                  <a:prstClr val="black"/>
                </a:solidFill>
              </a:rPr>
              <a:t>Jákob měl velkou rodinu, dvanáct synů a jednu rodinu. Nejraději měl malého Josefa</a:t>
            </a:r>
            <a:r>
              <a:rPr lang="cs-CZ" sz="4000" dirty="0" smtClean="0">
                <a:solidFill>
                  <a:prstClr val="black"/>
                </a:solidFill>
              </a:rPr>
              <a:t>.</a:t>
            </a:r>
          </a:p>
          <a:p>
            <a:pPr lvl="0" algn="just"/>
            <a:r>
              <a:rPr lang="cs-CZ" sz="4000" dirty="0">
                <a:solidFill>
                  <a:prstClr val="black"/>
                </a:solidFill>
              </a:rPr>
              <a:t>Dal mu krásný barevný plášť. Josef skákal radostí. Josefovi bratři mu záviděli.</a:t>
            </a:r>
          </a:p>
          <a:p>
            <a:r>
              <a:rPr lang="cs-CZ" i="1" dirty="0" smtClean="0"/>
              <a:t>Najdi podstatná jména v jednotném čísle:	</a:t>
            </a:r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sz="3600" b="1" dirty="0" smtClean="0"/>
              <a:t>Jákob, rodinu, Josefa, plášť</a:t>
            </a:r>
          </a:p>
        </p:txBody>
      </p:sp>
    </p:spTree>
    <p:extLst>
      <p:ext uri="{BB962C8B-B14F-4D97-AF65-F5344CB8AC3E}">
        <p14:creationId xmlns:p14="http://schemas.microsoft.com/office/powerpoint/2010/main" val="2827952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/>
              <a:t>Množné číslo	</a:t>
            </a:r>
            <a:r>
              <a:rPr lang="cs-CZ" sz="4800" b="1" dirty="0" smtClean="0">
                <a:solidFill>
                  <a:srgbClr val="FF0000"/>
                </a:solidFill>
              </a:rPr>
              <a:t>mn.č.</a:t>
            </a:r>
            <a:endParaRPr lang="cs-CZ" sz="48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 algn="just"/>
            <a:r>
              <a:rPr lang="cs-CZ" b="1" dirty="0" smtClean="0"/>
              <a:t>2 a více osob, zvířat, věcí</a:t>
            </a:r>
          </a:p>
          <a:p>
            <a:pPr lvl="0" algn="just"/>
            <a:r>
              <a:rPr lang="cs-CZ" sz="3700" dirty="0" smtClean="0">
                <a:solidFill>
                  <a:prstClr val="black"/>
                </a:solidFill>
              </a:rPr>
              <a:t>Jákob </a:t>
            </a:r>
            <a:r>
              <a:rPr lang="cs-CZ" sz="3700" dirty="0">
                <a:solidFill>
                  <a:prstClr val="black"/>
                </a:solidFill>
              </a:rPr>
              <a:t>měl velkou rodinu, dvanáct synů a jednu rodinu. Nejraději měl malého Josefa.</a:t>
            </a:r>
          </a:p>
          <a:p>
            <a:pPr lvl="0" algn="just"/>
            <a:r>
              <a:rPr lang="cs-CZ" sz="3700" dirty="0">
                <a:solidFill>
                  <a:prstClr val="black"/>
                </a:solidFill>
              </a:rPr>
              <a:t>Dal mu krásný barevný plášť. Josef skákal radostí. Josefovi bratři mu záviděli.</a:t>
            </a:r>
          </a:p>
          <a:p>
            <a:r>
              <a:rPr lang="cs-CZ" dirty="0" smtClean="0"/>
              <a:t>Podstatná jména v  </a:t>
            </a:r>
            <a:r>
              <a:rPr lang="cs-CZ" sz="3600" b="1" dirty="0" smtClean="0"/>
              <a:t>mn.č.</a:t>
            </a:r>
            <a:r>
              <a:rPr lang="cs-CZ" dirty="0" smtClean="0"/>
              <a:t>: </a:t>
            </a:r>
            <a:r>
              <a:rPr lang="cs-CZ" b="1" dirty="0" smtClean="0"/>
              <a:t>synů, bratři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87807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/>
              <a:t>j.č. a mn.č.</a:t>
            </a:r>
            <a:br>
              <a:rPr lang="cs-CZ" sz="5400" b="1" dirty="0" smtClean="0"/>
            </a:br>
            <a:r>
              <a:rPr lang="cs-CZ" sz="5400" b="1" dirty="0" smtClean="0"/>
              <a:t>Najdi podstatná jména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4400" dirty="0">
                <a:solidFill>
                  <a:prstClr val="black"/>
                </a:solidFill>
              </a:rPr>
              <a:t>Jednou daleko od domova hodili bratři Josefa do studny. Bůh se o Josefa staral a měl s ním své plány.</a:t>
            </a:r>
          </a:p>
          <a:p>
            <a:r>
              <a:rPr lang="cs-CZ" sz="4000" b="1" dirty="0" smtClean="0">
                <a:solidFill>
                  <a:srgbClr val="FF0000"/>
                </a:solidFill>
              </a:rPr>
              <a:t>J.č.: domova, Josef, studny, Bůh</a:t>
            </a:r>
          </a:p>
          <a:p>
            <a:r>
              <a:rPr lang="cs-CZ" sz="4000" b="1" dirty="0" smtClean="0">
                <a:solidFill>
                  <a:schemeClr val="tx2">
                    <a:lumMod val="40000"/>
                    <a:lumOff val="60000"/>
                  </a:schemeClr>
                </a:solidFill>
              </a:rPr>
              <a:t>Mn.č.: bratři, plány</a:t>
            </a:r>
            <a:endParaRPr lang="cs-CZ" sz="4000" b="1" dirty="0">
              <a:solidFill>
                <a:schemeClr val="tx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54009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>
                <a:solidFill>
                  <a:prstClr val="black"/>
                </a:solidFill>
              </a:rPr>
              <a:t>Galerie Klipart MS Office</a:t>
            </a:r>
          </a:p>
          <a:p>
            <a:pPr lvl="0"/>
            <a:r>
              <a:rPr lang="cs-CZ" dirty="0">
                <a:solidFill>
                  <a:prstClr val="black"/>
                </a:solidFill>
              </a:rPr>
              <a:t>JEFFSOVÁ, S. Dětem na dobrou noc, vydala Česká biblická společnost v Praze. 2001.ISBN 80-858 10-220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36083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</TotalTime>
  <Words>291</Words>
  <Application>Microsoft Office PowerPoint</Application>
  <PresentationFormat>Předvádění na obrazovce (4:3)</PresentationFormat>
  <Paragraphs>47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Josefův příběh 2</vt:lpstr>
      <vt:lpstr>Doplň do textu chybějící slova</vt:lpstr>
      <vt:lpstr>Jednotné číslo  j.č.</vt:lpstr>
      <vt:lpstr>Množné číslo mn.č.</vt:lpstr>
      <vt:lpstr>j.č. a mn.č. Najdi podstatná jména</vt:lpstr>
      <vt:lpstr>Použité 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Ema</cp:lastModifiedBy>
  <cp:revision>4</cp:revision>
  <dcterms:created xsi:type="dcterms:W3CDTF">2014-01-07T21:35:40Z</dcterms:created>
  <dcterms:modified xsi:type="dcterms:W3CDTF">2014-01-07T22:11:19Z</dcterms:modified>
</cp:coreProperties>
</file>