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5" r:id="rId2"/>
    <p:sldId id="264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8905CBC-40A4-4918-B019-782418640128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E642964-2241-49E0-BA86-D64B22B1D1F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629543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fld id="{1731981B-6DA0-491F-95F6-90E10A633C9D}" type="slidenum">
              <a:rPr lang="cs-CZ" smtClean="0"/>
              <a:pPr eaLnBrk="1" hangingPunct="1"/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58707-D214-4246-A343-035AA43E51FD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00510-87AF-4526-BBF4-0631E602F8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803368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58707-D214-4246-A343-035AA43E51FD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00510-87AF-4526-BBF4-0631E602F8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906747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58707-D214-4246-A343-035AA43E51FD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00510-87AF-4526-BBF4-0631E602F8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70689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58707-D214-4246-A343-035AA43E51FD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00510-87AF-4526-BBF4-0631E602F8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57090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58707-D214-4246-A343-035AA43E51FD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00510-87AF-4526-BBF4-0631E602F8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866071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58707-D214-4246-A343-035AA43E51FD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00510-87AF-4526-BBF4-0631E602F8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263230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58707-D214-4246-A343-035AA43E51FD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00510-87AF-4526-BBF4-0631E602F8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16848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58707-D214-4246-A343-035AA43E51FD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00510-87AF-4526-BBF4-0631E602F8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11391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58707-D214-4246-A343-035AA43E51FD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00510-87AF-4526-BBF4-0631E602F8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834197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58707-D214-4246-A343-035AA43E51FD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00510-87AF-4526-BBF4-0631E602F8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89158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F158707-D214-4246-A343-035AA43E51FD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3900510-87AF-4526-BBF4-0631E602F8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7390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F158707-D214-4246-A343-035AA43E51FD}" type="datetimeFigureOut">
              <a:rPr lang="cs-CZ" smtClean="0"/>
              <a:t>28.8.2013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3900510-87AF-4526-BBF4-0631E602F8E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810581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jsns.cz/cz/lessons/4/Detska_prace.html?theme=33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sn.cz/dokumenty-osn/soubory/umluva-o-pravech-ditete.pdf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jsns.cz/cz/lessons/4/Detska_prace.html?theme=33" TargetMode="External"/><Relationship Id="rId2" Type="http://schemas.openxmlformats.org/officeDocument/2006/relationships/hyperlink" Target="http://www.osn.cz/dokumenty-osn/soubory/umluva-o-pravech-ditete.pd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%C3%9Amluva_o_pr%C3%A1vech_d%C3%ADt%C4%9Bte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14393636"/>
              </p:ext>
            </p:extLst>
          </p:nvPr>
        </p:nvGraphicFramePr>
        <p:xfrm>
          <a:off x="614363" y="2816225"/>
          <a:ext cx="8137525" cy="269253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863855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8" marB="45708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08" marB="45708" anchor="ctr"/>
                </a:tc>
              </a:tr>
              <a:tr h="365709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8" marB="45708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Zahrádková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8" marB="45708" anchor="ctr"/>
                </a:tc>
              </a:tr>
              <a:tr h="365709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8" marB="45708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VY_12_INOVACE_02B_19_Úmluva o právech dítěte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8" marB="45708" anchor="ctr"/>
                </a:tc>
              </a:tr>
              <a:tr h="365709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8" marB="45708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Člověk a společnost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8" marB="45708" anchor="ctr"/>
                </a:tc>
              </a:tr>
              <a:tr h="365709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8" marB="45708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8" marB="45708" anchor="ctr"/>
                </a:tc>
              </a:tr>
              <a:tr h="365709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8" marB="45708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20.02.</a:t>
                      </a:r>
                      <a:r>
                        <a:rPr lang="cs-CZ" sz="1800" b="1" kern="1200" baseline="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8" marB="45708" anchor="ctr"/>
                </a:tc>
              </a:tr>
            </a:tbl>
          </a:graphicData>
        </a:graphic>
      </p:graphicFrame>
      <p:pic>
        <p:nvPicPr>
          <p:cNvPr id="207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941513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400" dirty="0"/>
              <a:t>DUM je určen pro 2. ročník čtyřletého cyklu a 4.ročník </a:t>
            </a:r>
            <a:r>
              <a:rPr lang="cs-CZ" sz="2400" dirty="0" smtClean="0"/>
              <a:t> šestiletého </a:t>
            </a:r>
            <a:r>
              <a:rPr lang="cs-CZ" sz="2400" dirty="0"/>
              <a:t>cyklu gymnaziálního vzdělávání v rámci předmětu </a:t>
            </a:r>
            <a:r>
              <a:rPr lang="cs-CZ" sz="2400" b="1" dirty="0"/>
              <a:t>ZSV</a:t>
            </a:r>
            <a:r>
              <a:rPr lang="cs-CZ" sz="2400" dirty="0"/>
              <a:t> jako interaktivní výukový materiál ke </a:t>
            </a:r>
            <a:r>
              <a:rPr lang="cs-CZ" sz="2400" dirty="0" smtClean="0"/>
              <a:t>kapitole </a:t>
            </a:r>
            <a:r>
              <a:rPr lang="cs-CZ" sz="2400" b="1" dirty="0" smtClean="0"/>
              <a:t>Úmluva o právech dítěte.</a:t>
            </a:r>
          </a:p>
          <a:p>
            <a:pPr marL="0" indent="0">
              <a:buNone/>
            </a:pPr>
            <a:r>
              <a:rPr lang="cs-CZ" sz="2400" dirty="0" smtClean="0"/>
              <a:t>DUM má formu prezentace. Seznamuje žáky se </a:t>
            </a:r>
            <a:r>
              <a:rPr lang="cs-CZ" sz="2400" dirty="0" smtClean="0"/>
              <a:t>základními </a:t>
            </a:r>
            <a:r>
              <a:rPr lang="cs-CZ" sz="2400" dirty="0" smtClean="0"/>
              <a:t>informacemi o vzniku Úmluvy. </a:t>
            </a:r>
          </a:p>
          <a:p>
            <a:pPr marL="0" indent="0">
              <a:buNone/>
            </a:pPr>
            <a:r>
              <a:rPr lang="cs-CZ" sz="2400" dirty="0" smtClean="0"/>
              <a:t>Součástí prezentace je návod pro skupinovou práci studentů, při které používají dokument  Úmluvy v elektronické podobě nebo pracovní list s jejím textem. Pomocí digitálního pera vypisují práva a přiřazují  k nim čísla článků. Snímek č. </a:t>
            </a:r>
            <a:r>
              <a:rPr lang="cs-CZ" sz="2400" dirty="0" smtClean="0"/>
              <a:t>8 </a:t>
            </a:r>
            <a:r>
              <a:rPr lang="cs-CZ" sz="2400" dirty="0" smtClean="0"/>
              <a:t>obsahuje návodné otázky k diskuzi, kterou moderuje učitel. Na snímku </a:t>
            </a:r>
            <a:r>
              <a:rPr lang="cs-CZ" sz="2400" dirty="0" smtClean="0"/>
              <a:t>č.9 </a:t>
            </a:r>
            <a:r>
              <a:rPr lang="cs-CZ" sz="2400" dirty="0" smtClean="0"/>
              <a:t>je odkaz na videosnímek a otázky k němu. </a:t>
            </a:r>
          </a:p>
          <a:p>
            <a:pPr marL="0" indent="0">
              <a:buNone/>
            </a:pPr>
            <a:r>
              <a:rPr lang="cs-CZ" sz="2400" dirty="0" smtClean="0"/>
              <a:t>V závěru prezentace jsou otázky k opakování.</a:t>
            </a:r>
          </a:p>
          <a:p>
            <a:pPr marL="0" indent="0">
              <a:buNone/>
            </a:pPr>
            <a:r>
              <a:rPr lang="cs-CZ" sz="2400" b="1" dirty="0"/>
              <a:t>Materiál je určen k interaktivní výuce.</a:t>
            </a:r>
          </a:p>
          <a:p>
            <a:pPr marL="0" indent="0">
              <a:buNone/>
            </a:pPr>
            <a:endParaRPr lang="cs-CZ" sz="2400" dirty="0" smtClean="0"/>
          </a:p>
          <a:p>
            <a:pPr marL="0" indent="0">
              <a:buNone/>
            </a:pP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990960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ÚMLUVA O PRÁVECH DÍTĚTE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640" y="3789040"/>
            <a:ext cx="6400800" cy="1752600"/>
          </a:xfrm>
        </p:spPr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9815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ZÁKLADNÍ INFORMACE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cs-CZ" b="1" dirty="0" smtClean="0"/>
              <a:t>Je mezinárodní konvence stanovující </a:t>
            </a:r>
            <a:r>
              <a:rPr lang="cs-CZ" b="1" dirty="0"/>
              <a:t>občanská, politická, ekonomická, sociální a kulturní </a:t>
            </a:r>
            <a:r>
              <a:rPr lang="cs-CZ" b="1" dirty="0" smtClean="0"/>
              <a:t>práva dětí</a:t>
            </a:r>
            <a:endParaRPr lang="cs-CZ" b="1" dirty="0"/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Přijata </a:t>
            </a:r>
            <a:r>
              <a:rPr lang="cs-CZ" u="sng" dirty="0" smtClean="0">
                <a:solidFill>
                  <a:srgbClr val="00B050"/>
                </a:solidFill>
              </a:rPr>
              <a:t>Valným shromážděním OSN</a:t>
            </a:r>
            <a:endParaRPr lang="cs-CZ" u="sng" dirty="0" smtClean="0">
              <a:solidFill>
                <a:srgbClr val="00B050"/>
              </a:solidFill>
            </a:endParaRP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u="sng" dirty="0" smtClean="0">
                <a:solidFill>
                  <a:srgbClr val="00B050"/>
                </a:solidFill>
              </a:rPr>
              <a:t>20. 11. 1989</a:t>
            </a:r>
            <a:r>
              <a:rPr lang="cs-CZ" dirty="0" smtClean="0"/>
              <a:t>, v </a:t>
            </a:r>
            <a:r>
              <a:rPr lang="cs-CZ" dirty="0"/>
              <a:t>platnost vstoupila </a:t>
            </a:r>
            <a:r>
              <a:rPr lang="cs-CZ" u="sng" dirty="0">
                <a:solidFill>
                  <a:srgbClr val="00B050"/>
                </a:solidFill>
              </a:rPr>
              <a:t>2.9. 1990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Ratifikovalo ji 193 </a:t>
            </a:r>
            <a:r>
              <a:rPr lang="cs-CZ" dirty="0" smtClean="0"/>
              <a:t>států </a:t>
            </a:r>
            <a:endParaRPr lang="cs-CZ" dirty="0"/>
          </a:p>
          <a:p>
            <a:pPr>
              <a:buFont typeface="Wingdings" pitchFamily="2" charset="2"/>
              <a:buChar char="§"/>
            </a:pPr>
            <a:r>
              <a:rPr lang="cs-CZ" dirty="0"/>
              <a:t>Pro </a:t>
            </a:r>
            <a:r>
              <a:rPr lang="cs-CZ" u="sng" dirty="0">
                <a:solidFill>
                  <a:srgbClr val="FF0000"/>
                </a:solidFill>
              </a:rPr>
              <a:t>ČSFR</a:t>
            </a:r>
            <a:r>
              <a:rPr lang="cs-CZ" dirty="0"/>
              <a:t> vstoupila v platnost </a:t>
            </a:r>
            <a:r>
              <a:rPr lang="cs-CZ" u="sng" dirty="0">
                <a:solidFill>
                  <a:srgbClr val="FF0000"/>
                </a:solidFill>
              </a:rPr>
              <a:t>6.2. 1991</a:t>
            </a:r>
          </a:p>
          <a:p>
            <a:pPr>
              <a:buFont typeface="Wingdings" pitchFamily="2" charset="2"/>
              <a:buChar char="§"/>
            </a:pPr>
            <a:r>
              <a:rPr lang="cs-CZ" dirty="0"/>
              <a:t>Součástí právního řádu samostatné </a:t>
            </a:r>
            <a:r>
              <a:rPr lang="cs-CZ" u="sng" dirty="0">
                <a:solidFill>
                  <a:srgbClr val="FF0000"/>
                </a:solidFill>
              </a:rPr>
              <a:t>ČR</a:t>
            </a:r>
            <a:r>
              <a:rPr lang="cs-CZ" dirty="0"/>
              <a:t> se stala od </a:t>
            </a:r>
            <a:r>
              <a:rPr lang="cs-CZ" u="sng" dirty="0">
                <a:solidFill>
                  <a:srgbClr val="FF0000"/>
                </a:solidFill>
              </a:rPr>
              <a:t>1.1. 1993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03491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HLAVNÍ TEZE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Pro účely této Úmluvy se dítětem rozumí lidská bytost mladší osmnácti let, pokud podle právního řádu, jež se na dítě vztahuje, není dosaženo dříve.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Státy touto Úmluvou vázány zajišťují dítěti ochranu před jakoukoliv formou násilí, diskriminace z důvodu národnostního, náboženského, podle rasy, pohlaví či barvy pleti.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Zájem dítěte musí být předním hlediskem při jakékoliv činnosti týkající se dětí.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981448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Skupinová práce žáků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Font typeface="Wingdings" pitchFamily="2" charset="2"/>
              <a:buChar char="§"/>
            </a:pPr>
            <a:r>
              <a:rPr lang="cs-CZ" b="1" dirty="0" smtClean="0"/>
              <a:t>Učitel rozdělí třídu do tří skupin.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rgbClr val="FF0000"/>
                </a:solidFill>
              </a:rPr>
              <a:t>První skupina žáků přichází k tabuli a formuluje práva, která by mělo mít každé dítě zajištěné Úmluvou.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rgbClr val="0070C0"/>
                </a:solidFill>
              </a:rPr>
              <a:t>Druhá skupina vyhledává na internetu či v pracovních listech, pod jakým článkem jsou tato práva v Úmluvě zapsána. Na tabuli je připisuje k vypsaným právům. </a:t>
            </a:r>
            <a:r>
              <a:rPr lang="cs-CZ" dirty="0" smtClean="0">
                <a:solidFill>
                  <a:srgbClr val="FF0000"/>
                </a:solidFill>
              </a:rPr>
              <a:t>Pokud nějaké právo, které napsala první skupina v Úmluvě chybí, připraví si studenti první skupiny argumenty, proč by tam mělo být.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>
                <a:solidFill>
                  <a:srgbClr val="00B050"/>
                </a:solidFill>
              </a:rPr>
              <a:t>Třetí skupina vybere taková práva, která jsou u nás nejčastěji porušována, hledá k nim informace na internetu. Odůvodnění připraví do závěrečné diskuze. </a:t>
            </a:r>
            <a:endParaRPr lang="cs-CZ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90227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Vypište práva a přiřaďte k nim články 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sz="2800" dirty="0" smtClean="0"/>
              <a:t>……………………….       .………………………..       ……………………..</a:t>
            </a:r>
          </a:p>
          <a:p>
            <a:pPr marL="0" indent="0">
              <a:buNone/>
            </a:pPr>
            <a:r>
              <a:rPr lang="cs-CZ" sz="2800" dirty="0" smtClean="0"/>
              <a:t>……………………….       …………………………       …………….……….</a:t>
            </a:r>
          </a:p>
          <a:p>
            <a:pPr marL="0" indent="0">
              <a:buNone/>
            </a:pPr>
            <a:r>
              <a:rPr lang="cs-CZ" sz="2800" dirty="0"/>
              <a:t>……………………….      </a:t>
            </a:r>
            <a:r>
              <a:rPr lang="cs-CZ" sz="2800" dirty="0" smtClean="0"/>
              <a:t> .………………………..       </a:t>
            </a:r>
            <a:r>
              <a:rPr lang="cs-CZ" sz="2800" dirty="0"/>
              <a:t>……………………..</a:t>
            </a:r>
          </a:p>
          <a:p>
            <a:pPr marL="0" indent="0">
              <a:buNone/>
            </a:pPr>
            <a:r>
              <a:rPr lang="cs-CZ" sz="2800" dirty="0"/>
              <a:t>……………………….     </a:t>
            </a:r>
            <a:r>
              <a:rPr lang="cs-CZ" sz="2800" dirty="0" smtClean="0"/>
              <a:t>  </a:t>
            </a:r>
            <a:r>
              <a:rPr lang="cs-CZ" sz="2800" dirty="0"/>
              <a:t>…………………………    </a:t>
            </a:r>
            <a:r>
              <a:rPr lang="cs-CZ" sz="2800" dirty="0" smtClean="0"/>
              <a:t>   </a:t>
            </a:r>
            <a:r>
              <a:rPr lang="cs-CZ" sz="2800" dirty="0"/>
              <a:t>…………….……….</a:t>
            </a:r>
          </a:p>
          <a:p>
            <a:pPr marL="0" indent="0">
              <a:buNone/>
            </a:pPr>
            <a:r>
              <a:rPr lang="cs-CZ" sz="2800" dirty="0"/>
              <a:t>……………………….    </a:t>
            </a:r>
            <a:r>
              <a:rPr lang="cs-CZ" sz="2800" dirty="0" smtClean="0"/>
              <a:t>   </a:t>
            </a:r>
            <a:r>
              <a:rPr lang="cs-CZ" sz="2800" dirty="0"/>
              <a:t>.………………………..    </a:t>
            </a:r>
            <a:r>
              <a:rPr lang="cs-CZ" sz="2800" dirty="0" smtClean="0"/>
              <a:t>   </a:t>
            </a:r>
            <a:r>
              <a:rPr lang="cs-CZ" sz="2800" dirty="0"/>
              <a:t>……………………..</a:t>
            </a:r>
          </a:p>
          <a:p>
            <a:pPr marL="0" indent="0">
              <a:buNone/>
            </a:pPr>
            <a:r>
              <a:rPr lang="cs-CZ" sz="2800" dirty="0"/>
              <a:t>……………………….      </a:t>
            </a:r>
            <a:r>
              <a:rPr lang="cs-CZ" sz="2800" dirty="0" smtClean="0"/>
              <a:t> …………………………       </a:t>
            </a:r>
            <a:r>
              <a:rPr lang="cs-CZ" sz="2800" dirty="0"/>
              <a:t>…………….……….</a:t>
            </a:r>
          </a:p>
          <a:p>
            <a:pPr marL="0" indent="0">
              <a:buNone/>
            </a:pPr>
            <a:r>
              <a:rPr lang="cs-CZ" sz="2800" dirty="0"/>
              <a:t>……………………….     </a:t>
            </a:r>
            <a:r>
              <a:rPr lang="cs-CZ" sz="2800" dirty="0" smtClean="0"/>
              <a:t>  </a:t>
            </a:r>
            <a:r>
              <a:rPr lang="cs-CZ" sz="2800" dirty="0"/>
              <a:t>.………………………..   </a:t>
            </a:r>
            <a:r>
              <a:rPr lang="cs-CZ" sz="2800" dirty="0" smtClean="0"/>
              <a:t>    </a:t>
            </a:r>
            <a:r>
              <a:rPr lang="cs-CZ" sz="2800" dirty="0"/>
              <a:t>……………………..</a:t>
            </a:r>
          </a:p>
          <a:p>
            <a:pPr marL="0" indent="0">
              <a:buNone/>
            </a:pPr>
            <a:r>
              <a:rPr lang="cs-CZ" sz="2800" dirty="0"/>
              <a:t>……………………….     </a:t>
            </a:r>
            <a:r>
              <a:rPr lang="cs-CZ" sz="2800" dirty="0" smtClean="0"/>
              <a:t>  </a:t>
            </a:r>
            <a:r>
              <a:rPr lang="cs-CZ" sz="2800" dirty="0"/>
              <a:t>…………………………    </a:t>
            </a:r>
            <a:r>
              <a:rPr lang="cs-CZ" sz="2800" dirty="0" smtClean="0"/>
              <a:t>   </a:t>
            </a:r>
            <a:r>
              <a:rPr lang="cs-CZ" sz="2800" dirty="0"/>
              <a:t>…………….……….</a:t>
            </a:r>
          </a:p>
          <a:p>
            <a:pPr marL="0" indent="0">
              <a:buNone/>
            </a:pPr>
            <a:r>
              <a:rPr lang="cs-CZ" sz="2800" dirty="0"/>
              <a:t>……………………….     </a:t>
            </a:r>
            <a:r>
              <a:rPr lang="cs-CZ" sz="2800" dirty="0" smtClean="0"/>
              <a:t>  </a:t>
            </a:r>
            <a:r>
              <a:rPr lang="cs-CZ" sz="2800" dirty="0"/>
              <a:t>.………………………..     </a:t>
            </a:r>
            <a:r>
              <a:rPr lang="cs-CZ" sz="2800" dirty="0" smtClean="0"/>
              <a:t>  </a:t>
            </a:r>
            <a:r>
              <a:rPr lang="cs-CZ" sz="2800" dirty="0"/>
              <a:t>……………………..</a:t>
            </a:r>
          </a:p>
          <a:p>
            <a:pPr marL="0" indent="0">
              <a:buNone/>
            </a:pPr>
            <a:r>
              <a:rPr lang="cs-CZ" sz="2800" dirty="0"/>
              <a:t>……………………….     </a:t>
            </a:r>
            <a:r>
              <a:rPr lang="cs-CZ" sz="2800" dirty="0" smtClean="0"/>
              <a:t>  </a:t>
            </a:r>
            <a:r>
              <a:rPr lang="cs-CZ" sz="2800" dirty="0"/>
              <a:t>…………………………     </a:t>
            </a:r>
            <a:r>
              <a:rPr lang="cs-CZ" sz="2800" dirty="0" smtClean="0"/>
              <a:t>  </a:t>
            </a:r>
            <a:r>
              <a:rPr lang="cs-CZ" sz="2800" dirty="0"/>
              <a:t>…………….……….</a:t>
            </a:r>
          </a:p>
          <a:p>
            <a:pPr marL="0" indent="0">
              <a:buNone/>
            </a:pP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8524397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DISKUZE 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Učitel moderuje diskuzi žáků:</a:t>
            </a:r>
          </a:p>
          <a:p>
            <a:pPr marL="0" indent="0">
              <a:buNone/>
            </a:pPr>
            <a:r>
              <a:rPr lang="cs-CZ" b="1" dirty="0" smtClean="0"/>
              <a:t>Návodné otázky: </a:t>
            </a:r>
          </a:p>
          <a:p>
            <a:pPr>
              <a:buFont typeface="Wingdings" pitchFamily="2" charset="2"/>
              <a:buChar char="v"/>
            </a:pPr>
            <a:r>
              <a:rPr lang="cs-CZ" b="1" i="1" dirty="0" smtClean="0">
                <a:solidFill>
                  <a:srgbClr val="00B050"/>
                </a:solidFill>
              </a:rPr>
              <a:t>Která vámi vybraná práva nemají oporu v Úmluvě – proč?</a:t>
            </a:r>
          </a:p>
          <a:p>
            <a:pPr>
              <a:buFont typeface="Wingdings" pitchFamily="2" charset="2"/>
              <a:buChar char="v"/>
            </a:pPr>
            <a:r>
              <a:rPr lang="cs-CZ" b="1" i="1" dirty="0" smtClean="0">
                <a:solidFill>
                  <a:srgbClr val="00B050"/>
                </a:solidFill>
              </a:rPr>
              <a:t>Která práva jsou u nás nejčastěji porušována?</a:t>
            </a:r>
          </a:p>
          <a:p>
            <a:pPr>
              <a:buFont typeface="Wingdings" pitchFamily="2" charset="2"/>
              <a:buChar char="v"/>
            </a:pPr>
            <a:r>
              <a:rPr lang="cs-CZ" b="1" i="1" dirty="0" smtClean="0">
                <a:solidFill>
                  <a:srgbClr val="00B050"/>
                </a:solidFill>
              </a:rPr>
              <a:t>Kdo může sjednat nápravu?</a:t>
            </a:r>
          </a:p>
          <a:p>
            <a:pPr>
              <a:buFont typeface="Wingdings" pitchFamily="2" charset="2"/>
              <a:buChar char="v"/>
            </a:pPr>
            <a:r>
              <a:rPr lang="cs-CZ" b="1" i="1" dirty="0" smtClean="0">
                <a:solidFill>
                  <a:srgbClr val="00B050"/>
                </a:solidFill>
              </a:rPr>
              <a:t>Jaké u nás existují organizace na ochranu práv dětí? (informace hledejte na internetu)</a:t>
            </a:r>
          </a:p>
          <a:p>
            <a:pPr>
              <a:buFont typeface="Wingdings" pitchFamily="2" charset="2"/>
              <a:buChar char="v"/>
            </a:pPr>
            <a:r>
              <a:rPr lang="cs-CZ" b="1" i="1" dirty="0" smtClean="0">
                <a:solidFill>
                  <a:srgbClr val="00B050"/>
                </a:solidFill>
              </a:rPr>
              <a:t>Jaká práva jsou nejčastěji porušována ve světě?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166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VIDEO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Prohlédněte si videosnímek a přemýšlejte o situaci dětí u nás a ve světě. 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Navrhujte řešení </a:t>
            </a:r>
            <a:r>
              <a:rPr lang="cs-CZ" b="1" dirty="0">
                <a:solidFill>
                  <a:srgbClr val="FF0000"/>
                </a:solidFill>
              </a:rPr>
              <a:t>jak lze pomoci dětem ve světě. 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www.jsns.cz/cz/lessons/4/Detska_prace.html?theme=33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209349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2060"/>
                </a:solidFill>
              </a:rPr>
              <a:t>OTÁZKY K OPAKOVÁNÍ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b="1" dirty="0" smtClean="0"/>
              <a:t>Kdy a kým byla přijata Úmluva o právech dítěte?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i="1" dirty="0" smtClean="0">
                <a:solidFill>
                  <a:srgbClr val="FF0000"/>
                </a:solidFill>
              </a:rPr>
              <a:t>O: 20. 11.1989 Valným shromážděním OSN.</a:t>
            </a:r>
          </a:p>
          <a:p>
            <a:pPr marL="514350" indent="-514350">
              <a:buAutoNum type="arabicPeriod" startAt="2"/>
            </a:pPr>
            <a:r>
              <a:rPr lang="cs-CZ" b="1" dirty="0" smtClean="0"/>
              <a:t>Kdy vstoupila v platnost pro ČSFR?</a:t>
            </a:r>
          </a:p>
          <a:p>
            <a:pPr marL="0" indent="0">
              <a:buNone/>
            </a:pPr>
            <a:r>
              <a:rPr lang="cs-CZ" dirty="0" smtClean="0"/>
              <a:t>      </a:t>
            </a:r>
            <a:r>
              <a:rPr lang="cs-CZ" i="1" dirty="0" smtClean="0">
                <a:solidFill>
                  <a:srgbClr val="FF0000"/>
                </a:solidFill>
              </a:rPr>
              <a:t>O: 6.2.1991.</a:t>
            </a:r>
            <a:endParaRPr lang="cs-CZ" i="1" dirty="0">
              <a:solidFill>
                <a:srgbClr val="FF0000"/>
              </a:solidFill>
            </a:endParaRPr>
          </a:p>
          <a:p>
            <a:pPr marL="514350" indent="-514350">
              <a:buAutoNum type="arabicPeriod" startAt="3"/>
            </a:pPr>
            <a:r>
              <a:rPr lang="cs-CZ" b="1" dirty="0" smtClean="0"/>
              <a:t>Kolik má článků tato Úmluva? Co je obsahem posledního?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b="1" dirty="0" smtClean="0"/>
              <a:t> </a:t>
            </a:r>
            <a:r>
              <a:rPr lang="cs-CZ" i="1" dirty="0" err="1" smtClean="0">
                <a:solidFill>
                  <a:srgbClr val="FF0000"/>
                </a:solidFill>
              </a:rPr>
              <a:t>Info</a:t>
            </a:r>
            <a:r>
              <a:rPr lang="cs-CZ" i="1" dirty="0" smtClean="0">
                <a:solidFill>
                  <a:srgbClr val="FF0000"/>
                </a:solidFill>
              </a:rPr>
              <a:t> </a:t>
            </a:r>
            <a:r>
              <a:rPr lang="cs-CZ" i="1" dirty="0">
                <a:solidFill>
                  <a:srgbClr val="FF0000"/>
                </a:solidFill>
              </a:rPr>
              <a:t>na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www.osn.cz/dokumenty-  </a:t>
            </a:r>
            <a:r>
              <a:rPr lang="cs-CZ" dirty="0" err="1" smtClean="0">
                <a:hlinkClick r:id="rId2"/>
              </a:rPr>
              <a:t>osn</a:t>
            </a:r>
            <a:r>
              <a:rPr lang="cs-CZ" dirty="0" smtClean="0">
                <a:hlinkClick r:id="rId2"/>
              </a:rPr>
              <a:t>/soubory/umluva-o-pravech-ditete.pdf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i="1" dirty="0" smtClean="0">
                <a:solidFill>
                  <a:srgbClr val="FF0000"/>
                </a:solidFill>
              </a:rPr>
              <a:t>O:  54, obsahuje informaci, že původní text </a:t>
            </a:r>
          </a:p>
          <a:p>
            <a:pPr marL="0" indent="0">
              <a:buNone/>
            </a:pPr>
            <a:r>
              <a:rPr lang="cs-CZ" i="1" dirty="0">
                <a:solidFill>
                  <a:srgbClr val="FF0000"/>
                </a:solidFill>
              </a:rPr>
              <a:t> </a:t>
            </a:r>
            <a:r>
              <a:rPr lang="cs-CZ" i="1" dirty="0" smtClean="0">
                <a:solidFill>
                  <a:srgbClr val="FF0000"/>
                </a:solidFill>
              </a:rPr>
              <a:t>           Úmluvy je uložen  u generálního tajemníka</a:t>
            </a:r>
          </a:p>
          <a:p>
            <a:pPr marL="0" indent="0">
              <a:buNone/>
            </a:pPr>
            <a:r>
              <a:rPr lang="cs-CZ" i="1" dirty="0">
                <a:solidFill>
                  <a:srgbClr val="FF0000"/>
                </a:solidFill>
              </a:rPr>
              <a:t> </a:t>
            </a:r>
            <a:r>
              <a:rPr lang="cs-CZ" i="1" dirty="0" smtClean="0">
                <a:solidFill>
                  <a:srgbClr val="FF0000"/>
                </a:solidFill>
              </a:rPr>
              <a:t>           OSN a to v anglickém,  arabském, čínském, </a:t>
            </a:r>
          </a:p>
          <a:p>
            <a:pPr marL="0" indent="0">
              <a:buNone/>
            </a:pPr>
            <a:r>
              <a:rPr lang="cs-CZ" i="1" dirty="0">
                <a:solidFill>
                  <a:srgbClr val="FF0000"/>
                </a:solidFill>
              </a:rPr>
              <a:t> </a:t>
            </a:r>
            <a:r>
              <a:rPr lang="cs-CZ" i="1" dirty="0" smtClean="0">
                <a:solidFill>
                  <a:srgbClr val="FF0000"/>
                </a:solidFill>
              </a:rPr>
              <a:t>           francouzském, ruském a španělském znění.            </a:t>
            </a:r>
            <a:r>
              <a:rPr lang="cs-CZ" dirty="0" smtClean="0"/>
              <a:t>                                                                              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379053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pt-BR" sz="2000" i="1" dirty="0" smtClean="0"/>
              <a:t>Úmluva </a:t>
            </a:r>
            <a:r>
              <a:rPr lang="pt-BR" sz="2000" i="1" dirty="0"/>
              <a:t>o právech dítěte</a:t>
            </a:r>
            <a:r>
              <a:rPr lang="pt-BR" sz="2000" dirty="0"/>
              <a:t> [online]. [cit. </a:t>
            </a:r>
            <a:r>
              <a:rPr lang="pt-BR" sz="2000" dirty="0" smtClean="0"/>
              <a:t>20.</a:t>
            </a:r>
            <a:r>
              <a:rPr lang="cs-CZ" sz="2000" dirty="0" smtClean="0"/>
              <a:t>2</a:t>
            </a:r>
            <a:r>
              <a:rPr lang="pt-BR" sz="2000" dirty="0" smtClean="0"/>
              <a:t>.2013</a:t>
            </a:r>
            <a:r>
              <a:rPr lang="pt-BR" sz="2000" dirty="0"/>
              <a:t>]. Dostupný na WWW: </a:t>
            </a:r>
            <a:r>
              <a:rPr lang="pt-BR" sz="2000" dirty="0">
                <a:hlinkClick r:id="rId2"/>
              </a:rPr>
              <a:t>http://</a:t>
            </a:r>
            <a:r>
              <a:rPr lang="pt-BR" sz="2000" dirty="0" smtClean="0">
                <a:hlinkClick r:id="rId2"/>
              </a:rPr>
              <a:t>www.osn.cz/dokumenty-osn/soubory/umluva-o-pravech-ditete.pdf</a:t>
            </a:r>
            <a:endParaRPr lang="cs-CZ" sz="2000" dirty="0" smtClean="0"/>
          </a:p>
          <a:p>
            <a:r>
              <a:rPr lang="cs-CZ" sz="2000" i="1" dirty="0" smtClean="0"/>
              <a:t>Dětská </a:t>
            </a:r>
            <a:r>
              <a:rPr lang="cs-CZ" sz="2000" i="1" dirty="0"/>
              <a:t>práce</a:t>
            </a:r>
            <a:r>
              <a:rPr lang="cs-CZ" sz="2000" dirty="0"/>
              <a:t> [online]. [cit. </a:t>
            </a:r>
            <a:r>
              <a:rPr lang="cs-CZ" sz="2000" dirty="0" smtClean="0"/>
              <a:t>20.2.2013</a:t>
            </a:r>
            <a:r>
              <a:rPr lang="cs-CZ" sz="2000" dirty="0"/>
              <a:t>]. Dostupný na WWW: </a:t>
            </a:r>
            <a:r>
              <a:rPr lang="cs-CZ" sz="2000" dirty="0">
                <a:hlinkClick r:id="rId3"/>
              </a:rPr>
              <a:t>http://</a:t>
            </a:r>
            <a:r>
              <a:rPr lang="cs-CZ" sz="2000" dirty="0" smtClean="0">
                <a:hlinkClick r:id="rId3"/>
              </a:rPr>
              <a:t>www.jsns.cz/cz/lessons/4/Detska_prace.html?theme=33</a:t>
            </a:r>
            <a:endParaRPr lang="cs-CZ" sz="2000" dirty="0" smtClean="0"/>
          </a:p>
          <a:p>
            <a:r>
              <a:rPr lang="cs-CZ" sz="2000" dirty="0" smtClean="0"/>
              <a:t> </a:t>
            </a:r>
            <a:r>
              <a:rPr lang="pt-BR" sz="2000" i="1" dirty="0" smtClean="0"/>
              <a:t>Úmluva </a:t>
            </a:r>
            <a:r>
              <a:rPr lang="pt-BR" sz="2000" i="1" dirty="0"/>
              <a:t>o právech dítěte</a:t>
            </a:r>
            <a:r>
              <a:rPr lang="pt-BR" sz="2000" dirty="0"/>
              <a:t> [online]. [cit. </a:t>
            </a:r>
            <a:r>
              <a:rPr lang="pt-BR" sz="2000" dirty="0" smtClean="0"/>
              <a:t>20.</a:t>
            </a:r>
            <a:r>
              <a:rPr lang="cs-CZ" sz="2000" dirty="0" smtClean="0"/>
              <a:t>2</a:t>
            </a:r>
            <a:r>
              <a:rPr lang="pt-BR" sz="2000" dirty="0" smtClean="0"/>
              <a:t>.2013</a:t>
            </a:r>
            <a:r>
              <a:rPr lang="pt-BR" sz="2000" dirty="0"/>
              <a:t>]. Dostupný na WWW: </a:t>
            </a:r>
            <a:r>
              <a:rPr lang="pt-BR" sz="2000" dirty="0">
                <a:hlinkClick r:id="rId4"/>
              </a:rPr>
              <a:t>http://cs.wikipedia.org/wiki/%</a:t>
            </a:r>
            <a:r>
              <a:rPr lang="pt-BR" sz="2000" dirty="0" smtClean="0">
                <a:hlinkClick r:id="rId4"/>
              </a:rPr>
              <a:t>C3%9Amluva_o_pr%C3%A1vech_d%C3%ADt%C4%9Bte</a:t>
            </a:r>
            <a:endParaRPr lang="cs-CZ" sz="2000" dirty="0" smtClean="0"/>
          </a:p>
          <a:p>
            <a:pPr marL="0" indent="0">
              <a:buNone/>
            </a:pPr>
            <a:r>
              <a:rPr lang="pt-BR" sz="2000" dirty="0" smtClean="0"/>
              <a:t> </a:t>
            </a:r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  <a:p>
            <a:endParaRPr lang="cs-CZ" sz="2000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24275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294</TotalTime>
  <Words>675</Words>
  <Application>Microsoft Office PowerPoint</Application>
  <PresentationFormat>Předvádění na obrazovce (4:3)</PresentationFormat>
  <Paragraphs>77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ÚMLUVA O PRÁVECH DÍTĚTE</vt:lpstr>
      <vt:lpstr>ZÁKLADNÍ INFORMACE</vt:lpstr>
      <vt:lpstr>HLAVNÍ TEZE</vt:lpstr>
      <vt:lpstr>Skupinová práce žáků</vt:lpstr>
      <vt:lpstr>Vypište práva a přiřaďte k nim články </vt:lpstr>
      <vt:lpstr>DISKUZE </vt:lpstr>
      <vt:lpstr>VIDEO</vt:lpstr>
      <vt:lpstr>OTÁZKY K OPAKOVÁNÍ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Úmluva o právech dítěte</dc:title>
  <dc:creator>Učitel</dc:creator>
  <cp:lastModifiedBy>Učitel</cp:lastModifiedBy>
  <cp:revision>24</cp:revision>
  <dcterms:created xsi:type="dcterms:W3CDTF">2013-08-07T13:52:06Z</dcterms:created>
  <dcterms:modified xsi:type="dcterms:W3CDTF">2013-08-28T20:50:01Z</dcterms:modified>
</cp:coreProperties>
</file>