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5"/>
  </p:notesMasterIdLst>
  <p:sldIdLst>
    <p:sldId id="269" r:id="rId2"/>
    <p:sldId id="270" r:id="rId3"/>
    <p:sldId id="256" r:id="rId4"/>
    <p:sldId id="257" r:id="rId5"/>
    <p:sldId id="258" r:id="rId6"/>
    <p:sldId id="261" r:id="rId7"/>
    <p:sldId id="259" r:id="rId8"/>
    <p:sldId id="260" r:id="rId9"/>
    <p:sldId id="267" r:id="rId10"/>
    <p:sldId id="268" r:id="rId11"/>
    <p:sldId id="266" r:id="rId12"/>
    <p:sldId id="265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6661B4-C0AE-42A8-939A-BFED10FE75F8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2FFA97-D986-4A6B-BD78-29C222B74A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907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FFA97-D986-4A6B-BD78-29C222B74A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A2B8106-7724-4B5E-BC9F-F7DD92DE37F3}" type="datetimeFigureOut">
              <a:rPr lang="cs-CZ" smtClean="0"/>
              <a:pPr/>
              <a:t>28.8.2013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B5E928F-0A1B-41E0-993D-920692B26BF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A2B8106-7724-4B5E-BC9F-F7DD92DE37F3}" type="datetimeFigureOut">
              <a:rPr lang="cs-CZ" smtClean="0"/>
              <a:pPr/>
              <a:t>28.8.2013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B5E928F-0A1B-41E0-993D-920692B26BF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A2B8106-7724-4B5E-BC9F-F7DD92DE37F3}" type="datetimeFigureOut">
              <a:rPr lang="cs-CZ" smtClean="0"/>
              <a:pPr/>
              <a:t>28.8.2013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B5E928F-0A1B-41E0-993D-920692B26BF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B8106-7724-4B5E-BC9F-F7DD92DE37F3}" type="datetimeFigureOut">
              <a:rPr lang="cs-CZ" smtClean="0"/>
              <a:pPr/>
              <a:t>28.8.2013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928F-0A1B-41E0-993D-920692B26BF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B8106-7724-4B5E-BC9F-F7DD92DE37F3}" type="datetimeFigureOut">
              <a:rPr lang="cs-CZ" smtClean="0"/>
              <a:pPr/>
              <a:t>28.8.2013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928F-0A1B-41E0-993D-920692B26BF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A2B8106-7724-4B5E-BC9F-F7DD92DE37F3}" type="datetimeFigureOut">
              <a:rPr lang="cs-CZ" smtClean="0"/>
              <a:pPr/>
              <a:t>28.8.2013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B5E928F-0A1B-41E0-993D-920692B26BF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B8106-7724-4B5E-BC9F-F7DD92DE37F3}" type="datetimeFigureOut">
              <a:rPr lang="cs-CZ" smtClean="0"/>
              <a:pPr/>
              <a:t>28.8.2013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928F-0A1B-41E0-993D-920692B26BF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A2B8106-7724-4B5E-BC9F-F7DD92DE37F3}" type="datetimeFigureOut">
              <a:rPr lang="cs-CZ" smtClean="0"/>
              <a:pPr/>
              <a:t>28.8.2013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B5E928F-0A1B-41E0-993D-920692B26BF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A2B8106-7724-4B5E-BC9F-F7DD92DE37F3}" type="datetimeFigureOut">
              <a:rPr lang="cs-CZ" smtClean="0"/>
              <a:pPr/>
              <a:t>28.8.2013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B5E928F-0A1B-41E0-993D-920692B26BF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B8106-7724-4B5E-BC9F-F7DD92DE37F3}" type="datetimeFigureOut">
              <a:rPr lang="cs-CZ" smtClean="0"/>
              <a:pPr/>
              <a:t>28.8.2013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928F-0A1B-41E0-993D-920692B26BF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B8106-7724-4B5E-BC9F-F7DD92DE37F3}" type="datetimeFigureOut">
              <a:rPr lang="cs-CZ" smtClean="0"/>
              <a:pPr/>
              <a:t>28.8.2013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928F-0A1B-41E0-993D-920692B26BF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A2B8106-7724-4B5E-BC9F-F7DD92DE37F3}" type="datetimeFigureOut">
              <a:rPr lang="cs-CZ" smtClean="0"/>
              <a:pPr/>
              <a:t>28.8.2013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B5E928F-0A1B-41E0-993D-920692B26BF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gbyHiF7Hhdk&amp;feature=related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Rasismu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292735"/>
              </p:ext>
            </p:extLst>
          </p:nvPr>
        </p:nvGraphicFramePr>
        <p:xfrm>
          <a:off x="614363" y="2816225"/>
          <a:ext cx="8137525" cy="26924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8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5" marB="45705"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5" marB="45705"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365722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5" marB="45705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Zahrádková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5" marB="45705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365722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5" marB="45705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VY_12_INOVACE_02B_23_Rasismus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5" marB="45705" anchor="ctr"/>
                </a:tc>
              </a:tr>
              <a:tr h="365722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5" marB="45705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Člověk a společnost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5" marB="45705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365722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5" marB="45705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5" marB="45705" anchor="ctr"/>
                </a:tc>
              </a:tr>
              <a:tr h="365722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5" marB="45705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27.03.2013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5" marB="45705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0781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0"/>
            <a:ext cx="7467600" cy="1143000"/>
          </a:xfrm>
        </p:spPr>
        <p:txBody>
          <a:bodyPr/>
          <a:lstStyle/>
          <a:p>
            <a:r>
              <a:rPr lang="cs-CZ" dirty="0" smtClean="0"/>
              <a:t>                         </a:t>
            </a:r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DUM je určen pro 2. ročník čtyřletého cyklu a 4.ročník šestiletého cyklu gymnaziálního vzdělávání v rámci předmětu </a:t>
            </a:r>
            <a:r>
              <a:rPr lang="cs-CZ" sz="2000" b="1" dirty="0"/>
              <a:t>ZSV</a:t>
            </a:r>
            <a:r>
              <a:rPr lang="cs-CZ" sz="2000" dirty="0"/>
              <a:t> jako interaktivní výukový materiál ke kapitole </a:t>
            </a:r>
            <a:r>
              <a:rPr lang="cs-CZ" sz="2000" b="1" dirty="0" smtClean="0"/>
              <a:t>Rasismus</a:t>
            </a:r>
            <a:r>
              <a:rPr lang="cs-CZ" sz="2000" b="1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DUM je vytvořen jako prezentace. Vysvětluje pojem rasismus, seznamuje žáky s příklady z historie a dokumenty, které rasismus odsuzují.</a:t>
            </a:r>
          </a:p>
          <a:p>
            <a:pPr marL="0" indent="0">
              <a:buNone/>
            </a:pPr>
            <a:r>
              <a:rPr lang="cs-CZ" sz="2000" dirty="0" smtClean="0"/>
              <a:t>Součástí prezentace je odkaz na internet - snímek č.9, kde najdou videozáznam protiromské demonstrace. Studenti ji analyzují, hledají příčiny. Na snímku č.10 vypisují pomocí digitálního pera argumenty pod 2 protikladné názory a obhajují je v následující diskuzi, kterou řídí učitel.</a:t>
            </a:r>
          </a:p>
          <a:p>
            <a:pPr marL="0" indent="0">
              <a:buNone/>
            </a:pPr>
            <a:r>
              <a:rPr lang="cs-CZ" sz="2000" dirty="0" smtClean="0"/>
              <a:t>Na závěr jsou zařazeny otázky k opakování.</a:t>
            </a:r>
          </a:p>
          <a:p>
            <a:pPr marL="0" indent="0">
              <a:buNone/>
            </a:pPr>
            <a:r>
              <a:rPr lang="cs-CZ" sz="2000" b="1" dirty="0" smtClean="0"/>
              <a:t>Materiál je určen k interaktivní výuce.</a:t>
            </a:r>
          </a:p>
        </p:txBody>
      </p:sp>
    </p:spTree>
    <p:extLst>
      <p:ext uri="{BB962C8B-B14F-4D97-AF65-F5344CB8AC3E}">
        <p14:creationId xmlns:p14="http://schemas.microsoft.com/office/powerpoint/2010/main" val="2704248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1988840"/>
            <a:ext cx="6172200" cy="1894362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Rasismus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6000" y="4653136"/>
            <a:ext cx="6172200" cy="1721786"/>
          </a:xfrm>
        </p:spPr>
        <p:txBody>
          <a:bodyPr>
            <a:normAutofit/>
          </a:bodyPr>
          <a:lstStyle/>
          <a:p>
            <a:r>
              <a:rPr lang="cs-CZ" dirty="0" smtClean="0"/>
              <a:t>Rasismus v Čechách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1400" b="0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rasismus?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Způsob myšlení a jednání, který se vyskytuje téměř všude ve světě, kde se setkávají příslušníci dvou nebo více rozdílných lidských ras.</a:t>
            </a:r>
          </a:p>
          <a:p>
            <a:endParaRPr lang="cs-CZ" sz="2000" dirty="0" smtClean="0"/>
          </a:p>
          <a:p>
            <a:r>
              <a:rPr lang="cs-CZ" sz="2000" dirty="0" smtClean="0"/>
              <a:t>Vychází z předpokladu, že lidské rasy nejsou stejně hodnotné, přičemž se zpravidla zdůrazňují přednosti vlastní rasy.</a:t>
            </a:r>
          </a:p>
          <a:p>
            <a:endParaRPr lang="cs-CZ" sz="2000" dirty="0" smtClean="0"/>
          </a:p>
          <a:p>
            <a:r>
              <a:rPr lang="cs-CZ" sz="2000" dirty="0" smtClean="0"/>
              <a:t>Rasisticky motivované jednání může mít jemné, skryté podoby např. podobu šikanování, diskriminace, ale může však dojít až k násilným formám majících za následek smrt.</a:t>
            </a:r>
          </a:p>
          <a:p>
            <a:pPr>
              <a:buNone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rasismu: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000" dirty="0" smtClean="0"/>
              <a:t>Nadřazenost v otrokářské společnosti</a:t>
            </a:r>
          </a:p>
          <a:p>
            <a:pPr marL="457200" indent="-457200">
              <a:buFont typeface="+mj-lt"/>
              <a:buAutoNum type="arabicParenR"/>
            </a:pPr>
            <a:endParaRPr lang="cs-CZ" sz="2000" dirty="0" smtClean="0"/>
          </a:p>
          <a:p>
            <a:pPr marL="457200" indent="-457200">
              <a:buFont typeface="+mj-lt"/>
              <a:buAutoNum type="arabicParenR"/>
            </a:pPr>
            <a:r>
              <a:rPr lang="cs-CZ" sz="2000" dirty="0" smtClean="0"/>
              <a:t>Systematické vyvražďování Židů nacistickým Německem během 2. světové války </a:t>
            </a:r>
            <a:r>
              <a:rPr lang="cs-CZ" sz="2000" dirty="0" smtClean="0">
                <a:sym typeface="Wingdings" pitchFamily="2" charset="2"/>
              </a:rPr>
              <a:t></a:t>
            </a:r>
            <a:r>
              <a:rPr lang="cs-CZ" sz="2000" dirty="0" smtClean="0"/>
              <a:t>Antisemitismus</a:t>
            </a:r>
          </a:p>
          <a:p>
            <a:pPr marL="457200" indent="-457200">
              <a:buFont typeface="+mj-lt"/>
              <a:buAutoNum type="arabicParenR"/>
            </a:pPr>
            <a:endParaRPr lang="cs-CZ" sz="2000" dirty="0" smtClean="0"/>
          </a:p>
          <a:p>
            <a:pPr marL="457200" indent="-457200">
              <a:buFont typeface="+mj-lt"/>
              <a:buAutoNum type="arabicParenR"/>
            </a:pPr>
            <a:r>
              <a:rPr lang="cs-CZ" sz="2000" dirty="0" smtClean="0"/>
              <a:t>Amerika- bílí proti černým</a:t>
            </a:r>
          </a:p>
          <a:p>
            <a:pPr marL="457200" indent="-457200">
              <a:buFont typeface="+mj-lt"/>
              <a:buAutoNum type="arabicParenR"/>
            </a:pPr>
            <a:endParaRPr lang="cs-CZ" sz="2000" dirty="0" smtClean="0"/>
          </a:p>
          <a:p>
            <a:pPr marL="457200" indent="-457200">
              <a:buFont typeface="+mj-lt"/>
              <a:buAutoNum type="arabicParenR"/>
            </a:pPr>
            <a:r>
              <a:rPr lang="cs-CZ" sz="2000" dirty="0" smtClean="0"/>
              <a:t>V Česku především vztahy bílého obyvatelstva a Romů</a:t>
            </a:r>
          </a:p>
          <a:p>
            <a:pPr marL="457200" indent="-457200">
              <a:buFont typeface="+mj-lt"/>
              <a:buAutoNum type="arabicParenR"/>
            </a:pPr>
            <a:endParaRPr lang="cs-CZ" sz="2000" dirty="0" smtClean="0"/>
          </a:p>
          <a:p>
            <a:pPr marL="457200" indent="-457200"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Listina základních lidských práv a svobod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7467600" cy="4873752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/>
              <a:t>Hlava první</a:t>
            </a:r>
          </a:p>
          <a:p>
            <a:pPr algn="ctr">
              <a:buNone/>
            </a:pPr>
            <a:r>
              <a:rPr lang="cs-CZ" b="1" dirty="0" smtClean="0"/>
              <a:t>Čl.3</a:t>
            </a:r>
          </a:p>
          <a:p>
            <a:pPr algn="ctr"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Základní práva a svobody se zaručují všem bez rozdílu pohlaví, rasy, barvy pleti, jazyka, víry a náboženství, politického či jiného smýšlení, národního nebo sociálního původu, příslušnosti k národnostní nebo etnické menšině, majetku, rodu nebo jiného postavení.</a:t>
            </a:r>
          </a:p>
          <a:p>
            <a:pPr algn="ctr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Odsouzení rasismu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Oficiálně byl rasismus odsouzen až roku 1951, kdy byl vydán dokument UNESCO, který  potvrzoval, že všichni lidé patří k druhu homo sapiens sapiens a pocházejí ze stejného předka.</a:t>
            </a:r>
          </a:p>
          <a:p>
            <a:endParaRPr lang="cs-CZ" sz="2000" dirty="0" smtClean="0"/>
          </a:p>
          <a:p>
            <a:r>
              <a:rPr lang="cs-CZ" sz="2000" dirty="0" smtClean="0"/>
              <a:t>Dále OSN na 20. Zasedání Valného shromáždění v roce 1965 přijala Úmluvu o odstranění všech forem rasové diskriminace.</a:t>
            </a:r>
          </a:p>
          <a:p>
            <a:endParaRPr lang="cs-CZ" sz="2000" dirty="0" smtClean="0"/>
          </a:p>
          <a:p>
            <a:r>
              <a:rPr lang="cs-CZ" sz="2000" dirty="0" smtClean="0"/>
              <a:t>21.březen je v souladu s rozhodnutím Valného shromáždění OSN každoročně připomínán jako Mezinárodní den boje za odstranění rasové diskriminace.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Rasismus v české republice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Problematika rasismu v ČR jsou především vztahy mezi bílým obyvatelstvem a Romy </a:t>
            </a:r>
            <a:r>
              <a:rPr lang="cs-CZ" sz="2000" dirty="0" smtClean="0">
                <a:sym typeface="Wingdings" pitchFamily="2" charset="2"/>
              </a:rPr>
              <a:t> Hnutí Skinheads proti Romům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Ze strany Čechů je Romům vytýkána hlučnost, špatné sousedské vztahy, nevzdělanost, nízká kvalifikace, špatná pracovní morálka, lenost, nečestné jednání, agresivita, kriminalita, prostituce.</a:t>
            </a:r>
          </a:p>
          <a:p>
            <a:endParaRPr lang="cs-CZ" sz="2000" dirty="0" smtClean="0"/>
          </a:p>
          <a:p>
            <a:r>
              <a:rPr lang="cs-CZ" sz="2000" dirty="0" smtClean="0"/>
              <a:t>Ze strany Romů je Čechům vytýkán citový chlad, vypočítavost, nadřazené chování, xenofobie a rasismus.</a:t>
            </a:r>
          </a:p>
          <a:p>
            <a:endParaRPr lang="cs-CZ" sz="2000" dirty="0" smtClean="0"/>
          </a:p>
          <a:p>
            <a:r>
              <a:rPr lang="cs-CZ" sz="2000" dirty="0" smtClean="0"/>
              <a:t>Mezi oběma stranami navzájem panují silné předsudky (např. požadavky vyšší kvalifikace vytlačily Romy z pracovních míst, což nyní přispívá k dojmu, že jsou líní) a negativní vlastnosti jsou, bohužel, přisuzovány celé skupině.</a:t>
            </a:r>
          </a:p>
          <a:p>
            <a:endParaRPr lang="cs-CZ" sz="2000" dirty="0" smtClean="0"/>
          </a:p>
          <a:p>
            <a:pPr algn="ctr"/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Diskuze a náměty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Po shlédnutí videozáznamu z internetových stránek: </a:t>
            </a:r>
            <a:r>
              <a:rPr lang="cs-CZ" dirty="0">
                <a:solidFill>
                  <a:prstClr val="black"/>
                </a:solidFill>
                <a:hlinkClick r:id="rId2"/>
              </a:rPr>
              <a:t>http://www.youtube.com/watch?v=gbyHiF7Hhdk&amp;feature=related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promyslete, proč došlo k vyostření situace právě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 Janově, ve kterých dalších městech v ČR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eskaluje napětí mezi většinovou populací a Romy.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Navrhujte, jak tuto situaci v ČR změnit.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5701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Napište argumenty a obhajujte proti </a:t>
            </a:r>
            <a:r>
              <a:rPr lang="cs-CZ" dirty="0" smtClean="0"/>
              <a:t>opozici</a:t>
            </a:r>
            <a:r>
              <a:rPr lang="cs-CZ" dirty="0"/>
              <a:t> </a:t>
            </a:r>
            <a:r>
              <a:rPr lang="cs-CZ" sz="2400" dirty="0" smtClean="0"/>
              <a:t>V NÁSLEDUJÍCÍ</a:t>
            </a:r>
            <a:r>
              <a:rPr lang="cs-CZ" sz="2400" dirty="0" smtClean="0"/>
              <a:t>  DISKUZI</a:t>
            </a:r>
            <a:endParaRPr lang="cs-CZ" sz="2400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.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Vytěsnit Romy na okraj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Začlenit Romy do většinové společnosti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7957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1. Kdy byl poprvé oficiálně odsouzen rasismus ?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O: V roce 1951 </a:t>
            </a:r>
          </a:p>
          <a:p>
            <a:pPr marL="0" indent="0">
              <a:buNone/>
            </a:pPr>
            <a:r>
              <a:rPr lang="cs-CZ" b="1" dirty="0" smtClean="0"/>
              <a:t>2. Kdy je každoročně připomínán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Mezinárodní den boje </a:t>
            </a:r>
            <a:r>
              <a:rPr lang="cs-CZ" b="1" dirty="0"/>
              <a:t>za </a:t>
            </a:r>
            <a:r>
              <a:rPr lang="cs-CZ" b="1" dirty="0" smtClean="0"/>
              <a:t>odstranění rasové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diskriminace?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O: 21. březen</a:t>
            </a:r>
          </a:p>
          <a:p>
            <a:pPr marL="0" indent="0">
              <a:buNone/>
            </a:pPr>
            <a:r>
              <a:rPr lang="cs-CZ" b="1" dirty="0" smtClean="0"/>
              <a:t>3. Co je podstatou rasismu?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O: Přesvědčení o nerovnosti lidských plemen. 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V dějinách byla nadřazována bílá rasa.</a:t>
            </a:r>
          </a:p>
          <a:p>
            <a:pPr marL="0" indent="0">
              <a:buNone/>
            </a:pPr>
            <a:r>
              <a:rPr lang="cs-CZ" b="1" dirty="0" smtClean="0"/>
              <a:t>4. V čem vidí většinová populace největší problém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soužití s Romy?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O: V jejich nepřizpůsobivosti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141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b="1" u="sng" dirty="0" smtClean="0"/>
              <a:t>Antisemitismus</a:t>
            </a:r>
            <a:r>
              <a:rPr lang="cs-CZ" sz="2000" dirty="0" smtClean="0"/>
              <a:t>: Postoje a projevy rasové, národnostní a náboženské nesnášenlivosti a nenávisti vůči Židům.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b="1" u="sng" dirty="0" smtClean="0"/>
              <a:t>Xenofobie</a:t>
            </a:r>
            <a:r>
              <a:rPr lang="cs-CZ" sz="2000" dirty="0" smtClean="0"/>
              <a:t>: Odpor, nepřátelství, strach a nedůvěra vůči všemu cizímu, neznámému.</a:t>
            </a:r>
          </a:p>
          <a:p>
            <a:pPr>
              <a:buNone/>
            </a:pPr>
            <a:r>
              <a:rPr lang="cs-CZ" sz="2000" dirty="0" smtClean="0"/>
              <a:t> 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b="1" u="sng" dirty="0" smtClean="0"/>
              <a:t>Diskriminace</a:t>
            </a:r>
            <a:r>
              <a:rPr lang="cs-CZ" sz="2000" dirty="0" smtClean="0"/>
              <a:t>: Rozdílný přístup k jiným skupinám.</a:t>
            </a:r>
          </a:p>
          <a:p>
            <a:pPr>
              <a:buNone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i="1" dirty="0" smtClean="0"/>
              <a:t>Listina </a:t>
            </a:r>
            <a:r>
              <a:rPr lang="cs-CZ" i="1" dirty="0"/>
              <a:t>základních práv a svobod</a:t>
            </a:r>
            <a:r>
              <a:rPr lang="cs-CZ" dirty="0"/>
              <a:t> [online]. [cit. </a:t>
            </a:r>
            <a:r>
              <a:rPr lang="cs-CZ" dirty="0" smtClean="0"/>
              <a:t>27.3.2013</a:t>
            </a:r>
            <a:r>
              <a:rPr lang="cs-CZ" dirty="0"/>
              <a:t>]. Dostupný na WWW: http://www.usoud.cz/listina-zakladnich-prav-a-svobod/ </a:t>
            </a:r>
            <a:endParaRPr lang="cs-CZ" dirty="0" smtClean="0"/>
          </a:p>
          <a:p>
            <a:r>
              <a:rPr lang="cs-CZ" i="1" dirty="0" smtClean="0"/>
              <a:t>Slovník </a:t>
            </a:r>
            <a:r>
              <a:rPr lang="cs-CZ" i="1" dirty="0"/>
              <a:t>cizích slov</a:t>
            </a:r>
            <a:r>
              <a:rPr lang="cs-CZ" dirty="0"/>
              <a:t> [online]. [cit. </a:t>
            </a:r>
            <a:r>
              <a:rPr lang="cs-CZ" dirty="0" smtClean="0"/>
              <a:t>27.3.2013</a:t>
            </a:r>
            <a:r>
              <a:rPr lang="cs-CZ" dirty="0"/>
              <a:t>]. Dostupný na WWW: http://slovnik-cizich-slov.abz.cz/ </a:t>
            </a:r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cs.wikipedia.org/wiki/Rasismus</a:t>
            </a:r>
            <a:endParaRPr lang="cs-CZ" dirty="0" smtClean="0"/>
          </a:p>
          <a:p>
            <a:r>
              <a:rPr lang="cs-CZ" dirty="0" smtClean="0"/>
              <a:t>DAVID</a:t>
            </a:r>
            <a:r>
              <a:rPr lang="cs-CZ" dirty="0"/>
              <a:t>, Roman. </a:t>
            </a:r>
            <a:r>
              <a:rPr lang="cs-CZ" i="1" dirty="0"/>
              <a:t>Politologie</a:t>
            </a:r>
            <a:r>
              <a:rPr lang="cs-CZ" dirty="0"/>
              <a:t>. Olomouc: Olomouc, s.r.o., 2005, ISBN 80-7182-162-4. 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345</TotalTime>
  <Words>728</Words>
  <Application>Microsoft Office PowerPoint</Application>
  <PresentationFormat>Předvádění na obrazovce (4:3)</PresentationFormat>
  <Paragraphs>102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Prezentace aplikace PowerPoint</vt:lpstr>
      <vt:lpstr>                         ANOTACE</vt:lpstr>
      <vt:lpstr>Rasismus</vt:lpstr>
      <vt:lpstr>Co je to rasismus?</vt:lpstr>
      <vt:lpstr>Příklady rasismu:</vt:lpstr>
      <vt:lpstr>Listina základních lidských práv a svobod</vt:lpstr>
      <vt:lpstr>Odsouzení rasismu</vt:lpstr>
      <vt:lpstr>Rasismus v české republice</vt:lpstr>
      <vt:lpstr>Diskuze a náměty  </vt:lpstr>
      <vt:lpstr>Napište argumenty a obhajujte proti opozici V NÁSLEDUJÍCÍ  DISKUZI</vt:lpstr>
      <vt:lpstr>Otázky k opakování</vt:lpstr>
      <vt:lpstr>Pojmy:</vt:lpstr>
      <vt:lpstr>Zdroje:</vt:lpstr>
    </vt:vector>
  </TitlesOfParts>
  <Company>TOSHIBA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Rasismus</dc:title>
  <dc:creator>KAMI</dc:creator>
  <cp:lastModifiedBy>Učitel</cp:lastModifiedBy>
  <cp:revision>36</cp:revision>
  <dcterms:created xsi:type="dcterms:W3CDTF">2013-03-22T19:14:58Z</dcterms:created>
  <dcterms:modified xsi:type="dcterms:W3CDTF">2013-08-28T19:33:56Z</dcterms:modified>
</cp:coreProperties>
</file>