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1"/>
  </p:notesMasterIdLst>
  <p:sldIdLst>
    <p:sldId id="256" r:id="rId2"/>
    <p:sldId id="262" r:id="rId3"/>
    <p:sldId id="265" r:id="rId4"/>
    <p:sldId id="267" r:id="rId5"/>
    <p:sldId id="268" r:id="rId6"/>
    <p:sldId id="269" r:id="rId7"/>
    <p:sldId id="270" r:id="rId8"/>
    <p:sldId id="271" r:id="rId9"/>
    <p:sldId id="272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6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3644"/>
    <a:srgbClr val="F3A7E8"/>
    <a:srgbClr val="E84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1" autoAdjust="0"/>
    <p:restoredTop sz="94622" autoAdjust="0"/>
  </p:normalViewPr>
  <p:slideViewPr>
    <p:cSldViewPr>
      <p:cViewPr>
        <p:scale>
          <a:sx n="75" d="100"/>
          <a:sy n="75" d="100"/>
        </p:scale>
        <p:origin x="-105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Literatura 6, oddíl Můj domov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Kateřina Poživilová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leden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VY_32_INOVACE_Kapitoly ze života Bedřicha Smetany</a:t>
          </a:r>
          <a:endParaRPr lang="cs-CZ" sz="2000" dirty="0" smtClean="0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  <dgm:t>
        <a:bodyPr/>
        <a:lstStyle/>
        <a:p>
          <a:endParaRPr lang="cs-CZ"/>
        </a:p>
      </dgm:t>
    </dgm:pt>
    <dgm:pt modelId="{2741B69B-255D-4143-BECE-5BD9035A4FC6}" type="pres">
      <dgm:prSet presAssocID="{8D78E2D7-18A7-41DD-9962-57B3FE2BEBDD}" presName="accentRepeatNode" presStyleLbl="solidFgAcc1" presStyleIdx="1" presStyleCnt="5"/>
      <dgm:spPr/>
      <dgm:t>
        <a:bodyPr/>
        <a:lstStyle/>
        <a:p>
          <a:endParaRPr lang="cs-CZ"/>
        </a:p>
      </dgm:t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  <dgm:t>
        <a:bodyPr/>
        <a:lstStyle/>
        <a:p>
          <a:endParaRPr lang="cs-CZ"/>
        </a:p>
      </dgm:t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Y="17267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  <dgm:t>
        <a:bodyPr/>
        <a:lstStyle/>
        <a:p>
          <a:endParaRPr lang="cs-CZ"/>
        </a:p>
      </dgm:t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645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  <dgm:t>
        <a:bodyPr/>
        <a:lstStyle/>
        <a:p>
          <a:endParaRPr lang="cs-CZ"/>
        </a:p>
      </dgm:t>
    </dgm:pt>
    <dgm:pt modelId="{D00E28E9-7A94-4DBE-BF47-6DC8F169B300}" type="pres">
      <dgm:prSet presAssocID="{60B5D622-D348-4384-9EFA-863CA4F7B7A3}" presName="accentRepeatNode" presStyleLbl="solidFgAcc1" presStyleIdx="4" presStyleCnt="5" custLinFactNeighborX="-2815" custLinFactNeighborY="-29974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Kateřina Poživilová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leden 2014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836202"/>
          <a:ext cx="5565987" cy="6840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Literatura 6, oddíl Můj domov</a:t>
          </a:r>
          <a:endParaRPr lang="cs-CZ" sz="2000" b="1" kern="1200" dirty="0"/>
        </a:p>
      </dsp:txBody>
      <dsp:txXfrm>
        <a:off x="585659" y="1836202"/>
        <a:ext cx="5565987" cy="684079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2594"/>
          <a:ext cx="5849872" cy="6594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VY_32_INOVACE_Kapitoly ze života Bedřicha Smetany</a:t>
          </a:r>
          <a:endParaRPr lang="cs-CZ" sz="2000" kern="1200" dirty="0" smtClean="0"/>
        </a:p>
      </dsp:txBody>
      <dsp:txXfrm>
        <a:off x="301774" y="2442594"/>
        <a:ext cx="5849872" cy="659426"/>
      </dsp:txXfrm>
    </dsp:sp>
    <dsp:sp modelId="{D00E28E9-7A94-4DBE-BF47-6DC8F169B300}">
      <dsp:nvSpPr>
        <dsp:cNvPr id="0" name=""/>
        <dsp:cNvSpPr/>
      </dsp:nvSpPr>
      <dsp:spPr>
        <a:xfrm>
          <a:off x="40227" y="2376266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799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8.1.2014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8.1.2014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8.1.2014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Wwd51vB7Uow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94880610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73584" y="1484784"/>
            <a:ext cx="7596832" cy="4752528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Materiál je určen k výuce literární výchovy v 6. třídě. </a:t>
            </a:r>
            <a:endParaRPr lang="cs-CZ" dirty="0" smtClean="0"/>
          </a:p>
          <a:p>
            <a:r>
              <a:rPr lang="cs-CZ" dirty="0" smtClean="0"/>
              <a:t>Předpokládá </a:t>
            </a:r>
            <a:r>
              <a:rPr lang="cs-CZ" dirty="0"/>
              <a:t>práci s Čítankou 6, Nakladatelství Fraus 2003.</a:t>
            </a:r>
          </a:p>
          <a:p>
            <a:r>
              <a:rPr lang="cs-CZ" dirty="0" smtClean="0"/>
              <a:t>Uplatňují </a:t>
            </a:r>
            <a:r>
              <a:rPr lang="cs-CZ" dirty="0"/>
              <a:t>se zde mezipředmětové vztahy: literatura, </a:t>
            </a:r>
            <a:r>
              <a:rPr lang="cs-CZ" dirty="0" smtClean="0"/>
              <a:t>dějepis, hudební výchova.</a:t>
            </a:r>
          </a:p>
          <a:p>
            <a:r>
              <a:rPr lang="cs-CZ" dirty="0" smtClean="0"/>
              <a:t>Snímek 3 je výkladový, informace o spisovateli se zobrazí po kliknutí do obrázku. Na snímcích 4 – 7 po kliknutí do pole špatná odpověď zmizí, správná se zvýrazní.</a:t>
            </a:r>
          </a:p>
          <a:p>
            <a:r>
              <a:rPr lang="cs-CZ" dirty="0" smtClean="0"/>
              <a:t>Na snímcích 8 – 15 se odpovědi a popisky zobrazí po kliknutí</a:t>
            </a:r>
          </a:p>
          <a:p>
            <a:r>
              <a:rPr lang="cs-CZ" dirty="0" smtClean="0"/>
              <a:t>Na snímku 16 je použito interaktivní pero</a:t>
            </a:r>
          </a:p>
          <a:p>
            <a:r>
              <a:rPr lang="cs-CZ" dirty="0" smtClean="0"/>
              <a:t>Snímek 17 obsahuje hypertextový odkaz – poslech Smetanovy </a:t>
            </a:r>
            <a:r>
              <a:rPr lang="cs-CZ" dirty="0" smtClean="0"/>
              <a:t>Vltavy</a:t>
            </a:r>
          </a:p>
          <a:p>
            <a:r>
              <a:rPr lang="cs-CZ" dirty="0" smtClean="0"/>
              <a:t>Doplnění filmového scénáře obdrží žáci formou pracovního listu</a:t>
            </a:r>
            <a:endParaRPr lang="cs-CZ" dirty="0" smtClean="0"/>
          </a:p>
          <a:p>
            <a:r>
              <a:rPr lang="cs-CZ" dirty="0" smtClean="0"/>
              <a:t>Materiál je určen pro interaktivní výuku</a:t>
            </a:r>
          </a:p>
          <a:p>
            <a:r>
              <a:rPr lang="cs-CZ" dirty="0" smtClean="0"/>
              <a:t>Časová dotace jedna vyučovací hodina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Kapitoly ze života Bedřicha Smetany</a:t>
            </a:r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64904"/>
            <a:ext cx="4251803" cy="324036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1556792"/>
            <a:ext cx="4320480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Úryvek z knihy Zdeňka Mahlera: Nekamenujte proroky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8135" y="2276872"/>
            <a:ext cx="4244346" cy="421653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Zdeněk Mahler</a:t>
            </a:r>
          </a:p>
          <a:p>
            <a:r>
              <a:rPr lang="cs-CZ" sz="3600" dirty="0" smtClean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nar. 1928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Spisovatel, scénárista, publicista, muzikolog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Televizní pořady</a:t>
            </a:r>
            <a:r>
              <a:rPr lang="cs-CZ" sz="2800" dirty="0" smtClean="0">
                <a:solidFill>
                  <a:schemeClr val="bg1"/>
                </a:solidFill>
              </a:rPr>
              <a:t>: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o Katedrále, o Masarykovi, o A. Dvořákovi, o A. Muchovi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Filmy: Božská Ema, Lidice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70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8172400" y="6492875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5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 flipH="1">
            <a:off x="662634" y="622429"/>
            <a:ext cx="2829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Muzikolog je: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691952" y="1584179"/>
            <a:ext cx="2685434" cy="1314667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Novinář, žurnalista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672999" y="4725144"/>
            <a:ext cx="2818881" cy="1376316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Odborník </a:t>
            </a:r>
          </a:p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v hudební vědě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691952" y="3140968"/>
            <a:ext cx="2685434" cy="1321296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hudebník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3" name="Zástupný symbol pro číslo snímku 2"/>
          <p:cNvSpPr txBox="1">
            <a:spLocks/>
          </p:cNvSpPr>
          <p:nvPr/>
        </p:nvSpPr>
        <p:spPr>
          <a:xfrm>
            <a:off x="4143488" y="64025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4" name="Zástupný symbol pro číslo snímku 2"/>
          <p:cNvSpPr txBox="1">
            <a:spLocks/>
          </p:cNvSpPr>
          <p:nvPr/>
        </p:nvSpPr>
        <p:spPr>
          <a:xfrm>
            <a:off x="4143488" y="64025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026" name="Picture 2" descr="C:\Users\poz\AppData\Local\Microsoft\Windows\Temporary Internet Files\Content.IE5\Z7NJMYB0\MP90040906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065" y="281055"/>
            <a:ext cx="4248472" cy="63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0080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32932E-6 L 0.40156 0.23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11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61702E-6 L 0.40277 0.050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25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8244408" y="6453336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 dirty="0"/>
          </a:p>
        </p:txBody>
      </p:sp>
      <p:sp>
        <p:nvSpPr>
          <p:cNvPr id="3" name="Zástupný symbol pro číslo snímku 1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 flipH="1">
            <a:off x="827584" y="76644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Publicista je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11560" y="1844824"/>
            <a:ext cx="2808312" cy="1252489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Dospívající jedinec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9" name="Ovál 8"/>
          <p:cNvSpPr/>
          <p:nvPr/>
        </p:nvSpPr>
        <p:spPr>
          <a:xfrm>
            <a:off x="611560" y="4707132"/>
            <a:ext cx="2808312" cy="1543031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cs-CZ" sz="2400" kern="0" dirty="0" smtClean="0">
                <a:solidFill>
                  <a:schemeClr val="bg1"/>
                </a:solidFill>
                <a:latin typeface="Calibri"/>
              </a:rPr>
              <a:t>Autor literární předlohy pro film, divadlo</a:t>
            </a:r>
            <a:endParaRPr lang="cs-CZ" sz="24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611560" y="3212976"/>
            <a:ext cx="2808312" cy="1321296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novinář, žurnalista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pic>
        <p:nvPicPr>
          <p:cNvPr id="12" name="Picture 2" descr="C:\Users\poz\AppData\Local\Microsoft\Windows\Temporary Internet Files\Content.IE5\Z7NJMYB0\MP90040906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26983"/>
            <a:ext cx="4248472" cy="63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943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5.64292E-7 L 0.45 0.1655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82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011E-6 L 0.41181 -0.146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-73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Zástupný symbol pro číslo snímku 1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8171260" y="6381328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flipH="1">
            <a:off x="543261" y="836712"/>
            <a:ext cx="2834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Scénárista je: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11560" y="1628800"/>
            <a:ext cx="2765826" cy="1270046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Malíř - krajinář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9" name="Ovál 8"/>
          <p:cNvSpPr/>
          <p:nvPr/>
        </p:nvSpPr>
        <p:spPr>
          <a:xfrm>
            <a:off x="543261" y="4725144"/>
            <a:ext cx="2824312" cy="1376316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400" kern="0" dirty="0" smtClean="0">
                <a:solidFill>
                  <a:schemeClr val="bg1"/>
                </a:solidFill>
                <a:latin typeface="Calibri"/>
              </a:rPr>
              <a:t>Autor literární předlohy pro film, divadlo</a:t>
            </a:r>
            <a:endParaRPr lang="cs-CZ" sz="24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611560" y="3140968"/>
            <a:ext cx="2765826" cy="1393607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800" kern="0" dirty="0" smtClean="0">
                <a:solidFill>
                  <a:schemeClr val="bg1"/>
                </a:solidFill>
                <a:latin typeface="Calibri"/>
              </a:rPr>
              <a:t>Jevištní výtvarník</a:t>
            </a:r>
            <a:endParaRPr lang="cs-CZ" sz="2800" kern="0" dirty="0">
              <a:solidFill>
                <a:schemeClr val="bg1"/>
              </a:solidFill>
              <a:latin typeface="Calibri"/>
            </a:endParaRPr>
          </a:p>
        </p:txBody>
      </p:sp>
      <p:pic>
        <p:nvPicPr>
          <p:cNvPr id="15" name="Picture 2" descr="C:\Users\poz\AppData\Local\Microsoft\Windows\Temporary Internet Files\Content.IE5\Z7NJMYB0\MP90040906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26983"/>
            <a:ext cx="4248472" cy="63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235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32932E-6 L 0.40156 0.23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11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61702E-6 L 0.40277 0.050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39" y="25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8172400" y="6381328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 dirty="0"/>
          </a:p>
        </p:txBody>
      </p:sp>
      <p:sp>
        <p:nvSpPr>
          <p:cNvPr id="3" name="Zástupný symbol pro číslo snímku 1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flipH="1">
            <a:off x="971600" y="766445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Scénář je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11560" y="1844824"/>
            <a:ext cx="2808312" cy="1252489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cs-CZ" sz="2400" kern="0" dirty="0" smtClean="0">
                <a:solidFill>
                  <a:schemeClr val="bg1"/>
                </a:solidFill>
                <a:latin typeface="Calibri"/>
              </a:rPr>
              <a:t>Úprava jeviště - kulisy</a:t>
            </a:r>
            <a:endParaRPr lang="cs-CZ" sz="24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9" name="Ovál 8"/>
          <p:cNvSpPr/>
          <p:nvPr/>
        </p:nvSpPr>
        <p:spPr>
          <a:xfrm>
            <a:off x="683568" y="4797152"/>
            <a:ext cx="2736304" cy="1381002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cs-CZ" sz="2400" kern="0" dirty="0" smtClean="0">
                <a:solidFill>
                  <a:schemeClr val="bg1"/>
                </a:solidFill>
                <a:latin typeface="Calibri"/>
              </a:rPr>
              <a:t>Obraz krajiny</a:t>
            </a:r>
            <a:endParaRPr lang="cs-CZ" sz="2400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611560" y="3212976"/>
            <a:ext cx="2808312" cy="1321296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cs-CZ" sz="2400" kern="0" dirty="0" smtClean="0">
                <a:solidFill>
                  <a:schemeClr val="bg1"/>
                </a:solidFill>
                <a:latin typeface="Calibri"/>
              </a:rPr>
              <a:t>Literární předloha pro film, divadlo</a:t>
            </a:r>
            <a:endParaRPr lang="cs-CZ" sz="2400" kern="0" dirty="0">
              <a:solidFill>
                <a:schemeClr val="bg1"/>
              </a:solidFill>
              <a:latin typeface="Calibri"/>
            </a:endParaRPr>
          </a:p>
        </p:txBody>
      </p:sp>
      <p:pic>
        <p:nvPicPr>
          <p:cNvPr id="11" name="Picture 2" descr="C:\Users\poz\AppData\Local\Microsoft\Windows\Temporary Internet Files\Content.IE5\Z7NJMYB0\MP90040906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6983"/>
            <a:ext cx="4248472" cy="63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2033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5.64292E-7 L 0.45 0.1655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82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011E-6 L 0.41181 -0.146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-73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755576" y="2132856"/>
            <a:ext cx="7552349" cy="439248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V které době žil?</a:t>
            </a:r>
          </a:p>
          <a:p>
            <a:r>
              <a:rPr lang="cs-CZ" dirty="0" smtClean="0"/>
              <a:t>V které zemi působil jako dirigent a učitel hudby?</a:t>
            </a:r>
          </a:p>
          <a:p>
            <a:endParaRPr lang="cs-CZ" dirty="0"/>
          </a:p>
          <a:p>
            <a:r>
              <a:rPr lang="cs-CZ" dirty="0" smtClean="0"/>
              <a:t>Jak je spojen s Národním divadlem?</a:t>
            </a:r>
          </a:p>
          <a:p>
            <a:endParaRPr lang="cs-CZ" dirty="0" smtClean="0"/>
          </a:p>
          <a:p>
            <a:r>
              <a:rPr lang="cs-CZ" dirty="0" smtClean="0"/>
              <a:t>Jak se jmenuje jeho opera z českého venkova?</a:t>
            </a:r>
          </a:p>
          <a:p>
            <a:endParaRPr lang="cs-CZ" dirty="0"/>
          </a:p>
          <a:p>
            <a:r>
              <a:rPr lang="cs-CZ" dirty="0" smtClean="0"/>
              <a:t>Jak se jmenuje jeho známý cyklus symfonických básní?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8244408" y="6309320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Bedřich Smetana</a:t>
            </a:r>
            <a:endParaRPr lang="cs-CZ" dirty="0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1256809" cy="201089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334342" y="2535287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 19. století (1824 – 1884)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3356992"/>
            <a:ext cx="1662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Ve Švédsku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221088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Činnost ND byla zahájena Smetanovou operou Libuše.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43608" y="5085184"/>
            <a:ext cx="2454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Prodaná nevěsta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602564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Má vlast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53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5" name="Zástupný symbol pro obsah 4" descr="Výřez obrazovky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30" y="1272674"/>
            <a:ext cx="3121025" cy="2119312"/>
          </a:xfrm>
        </p:spPr>
      </p:pic>
      <p:sp>
        <p:nvSpPr>
          <p:cNvPr id="6" name="TextovéPole 5"/>
          <p:cNvSpPr txBox="1"/>
          <p:nvPr/>
        </p:nvSpPr>
        <p:spPr>
          <a:xfrm>
            <a:off x="1331640" y="332656"/>
            <a:ext cx="6768752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Litomyšl – město známých osobností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35896" y="2243432"/>
            <a:ext cx="273630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Renesanční zámek- památka UNESCO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3492" y="365257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Slavní rodáci z Litomyšle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71884" y="3467907"/>
            <a:ext cx="4464496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Bedřich Smetana,  Julius Mařák, </a:t>
            </a:r>
            <a:r>
              <a:rPr lang="cs-CZ" sz="2400" dirty="0" err="1" smtClean="0">
                <a:solidFill>
                  <a:schemeClr val="bg1"/>
                </a:solidFill>
              </a:rPr>
              <a:t>Olbram</a:t>
            </a:r>
            <a:r>
              <a:rPr lang="cs-CZ" sz="2400" dirty="0" smtClean="0">
                <a:solidFill>
                  <a:schemeClr val="bg1"/>
                </a:solidFill>
              </a:rPr>
              <a:t> Zoubek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1078" y="4797151"/>
            <a:ext cx="4128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Slavné osobnosti, které tu žily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5373216"/>
            <a:ext cx="4392488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Alois Jirásek, Božena Němcová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0060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348880"/>
            <a:ext cx="8208912" cy="4032448"/>
          </a:xfrm>
        </p:spPr>
        <p:txBody>
          <a:bodyPr/>
          <a:lstStyle/>
          <a:p>
            <a:r>
              <a:rPr lang="cs-CZ" dirty="0" smtClean="0"/>
              <a:t>Jak jdou kapitoly v textu za sebou?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 jakých osobách je vyprávění?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4088" y="2309971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Tak jak šly události  postupně za sebou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3284984"/>
            <a:ext cx="7920880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CHRONOLOGICKÉ ŘAZENÍ FAKTŮ – ČASOVÁ POSLOUPNOST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4077072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Ve 3. osobě jednotného čísla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4538737"/>
            <a:ext cx="1944216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ER- FORMA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46165" y="517707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 1. osobě jednotného čísla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5638739"/>
            <a:ext cx="2016224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ICH - FORMA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8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 animBg="1"/>
      <p:bldP spid="1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Kolik bylo Bedřichovi let v době jeho odchodu na školu do Jihlavy?</a:t>
            </a:r>
          </a:p>
          <a:p>
            <a:r>
              <a:rPr lang="cs-CZ" dirty="0" smtClean="0"/>
              <a:t>Jak dopadla jeho studia v Jihlavě?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Proč se necítil v Jihlavě dobře? 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1880" y="3039343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11 let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3861048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Stýskalo se mu tak, že propadl ze všech předmětů, vrátil se domů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5239686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Prostředí bylo německé, posmívali se mu, že je Čech.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5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čem byla studia v Německém Brodě lepší?</a:t>
            </a:r>
          </a:p>
          <a:p>
            <a:endParaRPr lang="cs-CZ" dirty="0"/>
          </a:p>
          <a:p>
            <a:r>
              <a:rPr lang="cs-CZ" dirty="0" smtClean="0"/>
              <a:t>Kdo Bedřichovi pomáhal?</a:t>
            </a:r>
          </a:p>
          <a:p>
            <a:endParaRPr lang="cs-CZ" dirty="0"/>
          </a:p>
          <a:p>
            <a:r>
              <a:rPr lang="cs-CZ" dirty="0" smtClean="0"/>
              <a:t>Jak se jmenuje dnes tehdejší Německý Brod?</a:t>
            </a:r>
          </a:p>
          <a:p>
            <a:endParaRPr lang="cs-CZ" dirty="0"/>
          </a:p>
          <a:p>
            <a:r>
              <a:rPr lang="cs-CZ" dirty="0" smtClean="0"/>
              <a:t>Co víš o Karlu Havlíčkovi Borovském?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3140968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Obyvatelé byli Češi, drželi pohromadě.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3933056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Karel Havlíček Borovský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4797152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Havlíčkův Brod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87624" y="5661248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Novinář, básník, politik v 19. století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4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jmenují Havlíčkovy krátké básně kritizující poměry ve společnosti?</a:t>
            </a:r>
          </a:p>
          <a:p>
            <a:r>
              <a:rPr lang="cs-CZ" dirty="0" smtClean="0"/>
              <a:t>Proč se Bedřichovi líbilo v Praze?</a:t>
            </a:r>
          </a:p>
          <a:p>
            <a:endParaRPr lang="cs-CZ" dirty="0"/>
          </a:p>
          <a:p>
            <a:r>
              <a:rPr lang="cs-CZ" dirty="0" smtClean="0"/>
              <a:t>Studoval skutečně jako posedlý?</a:t>
            </a:r>
          </a:p>
          <a:p>
            <a:endParaRPr lang="cs-CZ" dirty="0"/>
          </a:p>
          <a:p>
            <a:r>
              <a:rPr lang="cs-CZ" dirty="0" smtClean="0"/>
              <a:t>S hudbou kterých skladatelů se v Praze setkává?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30689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Epigramy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3844498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Bylo tu hodně hudby, kterou miloval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18917" y="4721661"/>
            <a:ext cx="4217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Ano, ale hudbu, ne gymnázium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5661248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Bach, Haydn, Mozart, Beethoven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63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Kdo byl Josef Jungmann?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Jak žánrově zařadíš knihu Zdeňka Mahlera?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3140968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Jazykovědec, činný významně v procesu Národního obrození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4725144"/>
            <a:ext cx="6192688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BIOGRAFIE – ŽIVOTOPIS, LITERATURA FAKTU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54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hudební díla s jejich autory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Johann Sebastian Bach</a:t>
            </a:r>
          </a:p>
          <a:p>
            <a:endParaRPr lang="cs-CZ" dirty="0"/>
          </a:p>
          <a:p>
            <a:r>
              <a:rPr lang="cs-CZ" dirty="0" smtClean="0"/>
              <a:t>Wolfgang  Amadeus Mozart</a:t>
            </a:r>
          </a:p>
          <a:p>
            <a:endParaRPr lang="cs-CZ" dirty="0"/>
          </a:p>
          <a:p>
            <a:r>
              <a:rPr lang="cs-CZ" dirty="0" smtClean="0"/>
              <a:t>Ludwig van Beethoven</a:t>
            </a:r>
          </a:p>
          <a:p>
            <a:endParaRPr lang="cs-CZ" dirty="0"/>
          </a:p>
          <a:p>
            <a:r>
              <a:rPr lang="cs-CZ" dirty="0" smtClean="0"/>
              <a:t>Bedřich Smetana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 smtClean="0"/>
              <a:t>Prodaná nevěsta</a:t>
            </a:r>
          </a:p>
          <a:p>
            <a:endParaRPr lang="cs-CZ" dirty="0"/>
          </a:p>
          <a:p>
            <a:r>
              <a:rPr lang="cs-CZ" dirty="0" smtClean="0"/>
              <a:t>Pro Elišku</a:t>
            </a:r>
          </a:p>
          <a:p>
            <a:endParaRPr lang="cs-CZ" dirty="0"/>
          </a:p>
          <a:p>
            <a:r>
              <a:rPr lang="cs-CZ" dirty="0" smtClean="0"/>
              <a:t>Braniborské koncerty</a:t>
            </a:r>
          </a:p>
          <a:p>
            <a:endParaRPr lang="cs-CZ" dirty="0"/>
          </a:p>
          <a:p>
            <a:r>
              <a:rPr lang="cs-CZ" dirty="0" err="1" smtClean="0"/>
              <a:t>Figarova</a:t>
            </a:r>
            <a:r>
              <a:rPr lang="cs-CZ" dirty="0" smtClean="0"/>
              <a:t> svatba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4101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16</a:t>
            </a:fld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1908121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/>
              </a:rPr>
              <a:t>Poznáš skladbu?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708601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-2738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Filmový scénář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119675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obraz</a:t>
            </a:r>
            <a:endParaRPr lang="cs-CZ" sz="2400" dirty="0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7644"/>
            <a:ext cx="8424936" cy="631897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763688" y="62068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OBRAZ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68144" y="620688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ZVUK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126876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Pivovarský dvůr v Litomyšli</a:t>
            </a:r>
            <a:endParaRPr lang="cs-CZ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84482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Vybíhá děvečka a volá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492896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Světnice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2924944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Vchází sládek, nadzvedá plenu a šťastně vydechne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363573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Pivovarský dvůr</a:t>
            </a:r>
            <a:endParaRPr lang="cs-CZ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5576" y="414908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práh vchází sládek a přikazuje: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5576" y="4869160"/>
            <a:ext cx="1476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Jiná světnice</a:t>
            </a:r>
            <a:endParaRPr lang="cs-CZ" i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543593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Sládek nad rodinnou biblí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594928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Namáčí brk, na vnitřní stranu desek píše a polohlasem předříkává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6042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18</a:t>
            </a:fld>
            <a:endParaRPr lang="cs-CZ"/>
          </a:p>
        </p:txBody>
      </p:sp>
      <p:sp>
        <p:nvSpPr>
          <p:cNvPr id="3" name="Zástupný symbol pro číslo snímku 1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-2738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Filmový scénář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119675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obraz</a:t>
            </a:r>
            <a:endParaRPr lang="cs-CZ" sz="2400" dirty="0"/>
          </a:p>
        </p:txBody>
      </p:sp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7644"/>
            <a:ext cx="8424936" cy="631897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63688" y="62068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OBRAZ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620688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ZVUK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126876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Pivovarský dvůr v Litomyšli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184482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Vybíhá děvečka a volá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492896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Světnice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4944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Vchází sládek, nadzvedá plenu a šťastně vydechne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363573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Pivovarský dvůr</a:t>
            </a:r>
            <a:endParaRPr lang="cs-CZ" i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414908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práh vchází sládek a přikazuje: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5576" y="4869160"/>
            <a:ext cx="1476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Jiná světnice</a:t>
            </a:r>
            <a:endParaRPr lang="cs-CZ" i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5576" y="543593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Sládek nad rodinnou biblí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594928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Namáčí brk, na vnitřní stranu desek píše a polohlasem předříkává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88024" y="17728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Pane sládek, máte syna!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860032" y="299695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Konečně! Po deseti dcerách!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004048" y="41490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Vyvalte sud!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860032" y="5949280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 Litomyšli dne  2. </a:t>
            </a:r>
            <a:r>
              <a:rPr lang="cs-CZ" dirty="0" err="1" smtClean="0">
                <a:solidFill>
                  <a:srgbClr val="FF0000"/>
                </a:solidFill>
              </a:rPr>
              <a:t>Martzi</a:t>
            </a:r>
            <a:r>
              <a:rPr lang="cs-CZ" dirty="0" smtClean="0">
                <a:solidFill>
                  <a:srgbClr val="FF0000"/>
                </a:solidFill>
              </a:rPr>
              <a:t> 1824 </a:t>
            </a:r>
            <a:r>
              <a:rPr lang="cs-CZ" dirty="0" err="1" smtClean="0">
                <a:solidFill>
                  <a:srgbClr val="FF0000"/>
                </a:solidFill>
              </a:rPr>
              <a:t>outery</a:t>
            </a:r>
            <a:r>
              <a:rPr lang="cs-CZ" dirty="0" smtClean="0">
                <a:solidFill>
                  <a:srgbClr val="FF0000"/>
                </a:solidFill>
              </a:rPr>
              <a:t> 10 hodin ráno narodil se synáček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049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67834" y="2564904"/>
            <a:ext cx="7408333" cy="3450696"/>
          </a:xfrm>
        </p:spPr>
        <p:txBody>
          <a:bodyPr>
            <a:normAutofit fontScale="70000" lnSpcReduction="20000"/>
          </a:bodyPr>
          <a:lstStyle/>
          <a:p>
            <a:r>
              <a:rPr lang="cs-CZ" i="1" u="sng" dirty="0" smtClean="0"/>
              <a:t>Použitá literatura: </a:t>
            </a:r>
            <a:r>
              <a:rPr lang="cs-CZ" dirty="0"/>
              <a:t>LEDERBUCHOVÁ, Ladislava; BERÁNKOVÁ, Eva. </a:t>
            </a:r>
            <a:r>
              <a:rPr lang="cs-CZ" i="1" dirty="0"/>
              <a:t>Čítanka, příručka učitele pro 6. ročník základní školy a víceletá gymnázia</a:t>
            </a:r>
            <a:r>
              <a:rPr lang="cs-CZ" dirty="0"/>
              <a:t>. Plzeň: Fraus, 2003, ISBN 80 - 7238 - 249 - 7. </a:t>
            </a:r>
            <a:endParaRPr lang="cs-CZ" i="1" u="sng" dirty="0">
              <a:solidFill>
                <a:srgbClr val="073E87"/>
              </a:solidFill>
            </a:endParaRPr>
          </a:p>
          <a:p>
            <a:r>
              <a:rPr lang="cs-CZ" i="1" u="sng" dirty="0" smtClean="0"/>
              <a:t>Internetové odkazy: </a:t>
            </a:r>
            <a:r>
              <a:rPr lang="cs-CZ" dirty="0"/>
              <a:t>KOVÁŘ, Luděk. </a:t>
            </a:r>
            <a:r>
              <a:rPr lang="cs-CZ" i="1" dirty="0" smtClean="0"/>
              <a:t>wikipedia.cz</a:t>
            </a:r>
            <a:r>
              <a:rPr lang="cs-CZ" dirty="0" smtClean="0"/>
              <a:t> </a:t>
            </a:r>
            <a:r>
              <a:rPr lang="cs-CZ" dirty="0"/>
              <a:t>[online]. [cit. 6.1.2014]. Dostupný na WWW: http://upload.wikimedia.org/wikipedia/commons/0/04/Zden%C4%9Bk_Mahler_-_beseda_2010-09-13_b.jpg </a:t>
            </a:r>
            <a:endParaRPr lang="cs-CZ" dirty="0" smtClean="0"/>
          </a:p>
          <a:p>
            <a:r>
              <a:rPr lang="cs-CZ" dirty="0"/>
              <a:t>AUTOR NEUVEDEN. </a:t>
            </a:r>
            <a:r>
              <a:rPr lang="cs-CZ" i="1" dirty="0"/>
              <a:t>wikipedia.cz</a:t>
            </a:r>
            <a:r>
              <a:rPr lang="cs-CZ" dirty="0"/>
              <a:t> [online]. [cit. 7.1.2014]. Dostupný na WWW: http://upload.wikimedia.org/wikipedia/commons/7/74/FriedrichSmetana.jpg </a:t>
            </a:r>
            <a:endParaRPr lang="cs-CZ" dirty="0" smtClean="0"/>
          </a:p>
          <a:p>
            <a:r>
              <a:rPr lang="cs-CZ" dirty="0"/>
              <a:t>LOUČ, Michal. </a:t>
            </a:r>
            <a:r>
              <a:rPr lang="cs-CZ" i="1" dirty="0"/>
              <a:t>wikipedia.cz</a:t>
            </a:r>
            <a:r>
              <a:rPr lang="cs-CZ" dirty="0"/>
              <a:t> [online]. [cit. 7.1.2014]. Dostupný na WWW: http://upload.wikimedia.org/wikipedia/commons/8/8a/Z%C3%A1mek_Litomy%C5%A1l_1.JPG </a:t>
            </a:r>
            <a:endParaRPr lang="cs-CZ" i="1" u="sng" dirty="0" smtClean="0"/>
          </a:p>
          <a:p>
            <a:r>
              <a:rPr lang="cs-CZ" i="1" u="sng" dirty="0" smtClean="0"/>
              <a:t>Jiné zdroje</a:t>
            </a:r>
            <a:r>
              <a:rPr lang="cs-CZ" i="1" u="sng" dirty="0"/>
              <a:t>: : Galerie Microsoft Office</a:t>
            </a:r>
            <a:endParaRPr lang="cs-CZ" dirty="0"/>
          </a:p>
          <a:p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2226</TotalTime>
  <Words>907</Words>
  <Application>Microsoft Office PowerPoint</Application>
  <PresentationFormat>Předvádění na obrazovce (4:3)</PresentationFormat>
  <Paragraphs>206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Vlnění</vt:lpstr>
      <vt:lpstr>Základní škola a Mateřská škola Bílá Třemešná, okres Trutnov</vt:lpstr>
      <vt:lpstr>Anotace</vt:lpstr>
      <vt:lpstr>Kapitoly ze života Bedřicha Smetany</vt:lpstr>
      <vt:lpstr>Prezentace aplikace PowerPoint</vt:lpstr>
      <vt:lpstr>Prezentace aplikace PowerPoint</vt:lpstr>
      <vt:lpstr>Prezentace aplikace PowerPoint</vt:lpstr>
      <vt:lpstr>Prezentace aplikace PowerPoint</vt:lpstr>
      <vt:lpstr>Bedřich Smetana</vt:lpstr>
      <vt:lpstr>Prezentace aplikace PowerPoint</vt:lpstr>
      <vt:lpstr>Práce s textem</vt:lpstr>
      <vt:lpstr>Práce s textem</vt:lpstr>
      <vt:lpstr>Práce s textem</vt:lpstr>
      <vt:lpstr>Práce s textem</vt:lpstr>
      <vt:lpstr>Práce s textem</vt:lpstr>
      <vt:lpstr>Spoj hudební díla s jejich autory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Kateřina Poživilová</cp:lastModifiedBy>
  <cp:revision>263</cp:revision>
  <dcterms:created xsi:type="dcterms:W3CDTF">2013-05-10T12:01:16Z</dcterms:created>
  <dcterms:modified xsi:type="dcterms:W3CDTF">2014-01-08T19:57:19Z</dcterms:modified>
</cp:coreProperties>
</file>