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90" r:id="rId2"/>
    <p:sldId id="289" r:id="rId3"/>
    <p:sldId id="269" r:id="rId4"/>
    <p:sldId id="270" r:id="rId5"/>
    <p:sldId id="271" r:id="rId6"/>
    <p:sldId id="272" r:id="rId7"/>
    <p:sldId id="273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3" r:id="rId16"/>
    <p:sldId id="285" r:id="rId17"/>
    <p:sldId id="284" r:id="rId18"/>
    <p:sldId id="286" r:id="rId19"/>
    <p:sldId id="287" r:id="rId20"/>
    <p:sldId id="288" r:id="rId21"/>
    <p:sldId id="26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51626F-2E77-4494-93BF-83B80FCBBA0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45FA8-AE30-4B55-9B53-818C9E2C14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780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Tereza </a:t>
            </a:r>
            <a:r>
              <a:rPr lang="cs-CZ" dirty="0" err="1" smtClean="0"/>
              <a:t>Mišáková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45FA8-AE30-4B55-9B53-818C9E2C145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536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Dále se rozdělují 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45FA8-AE30-4B55-9B53-818C9E2C145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4780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Členské příspěvky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45FA8-AE30-4B55-9B53-818C9E2C145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2719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45FA8-AE30-4B55-9B53-818C9E2C145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0948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Podníkání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45FA8-AE30-4B55-9B53-818C9E2C145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010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Dále se rozdělují</a:t>
            </a:r>
            <a:r>
              <a:rPr lang="cs-CZ" baseline="0" dirty="0" smtClean="0"/>
              <a:t> 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45FA8-AE30-4B55-9B53-818C9E2C145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036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Korupce</a:t>
            </a:r>
            <a:r>
              <a:rPr lang="cs-CZ" baseline="0" dirty="0" smtClean="0"/>
              <a:t> znamená úplatkářství.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45FA8-AE30-4B55-9B53-818C9E2C145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2962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Dále se dělí na: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45FA8-AE30-4B55-9B53-818C9E2C145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9936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Stálý</a:t>
            </a:r>
            <a:r>
              <a:rPr lang="cs-CZ" baseline="0" dirty="0" smtClean="0"/>
              <a:t> příspěvek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45FA8-AE30-4B55-9B53-818C9E2C1455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3947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Příspěvek na mandát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45FA8-AE30-4B55-9B53-818C9E2C1455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1957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45FA8-AE30-4B55-9B53-818C9E2C1455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54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571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476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209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3499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943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445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492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858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563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054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177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3435BB-F910-4082-A8DF-CB44C5C86FC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06912B-4ED3-44E9-B327-3744A260C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984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konstrukcestatu.cz/cs/pruhledne-financovani-politickych-stran-a-volebnich-kampani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konstrukcestatu.cz/cs/pruhledne-financovani-politickych-stran-a-volebnich-kampani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35471"/>
              </p:ext>
            </p:extLst>
          </p:nvPr>
        </p:nvGraphicFramePr>
        <p:xfrm>
          <a:off x="614363" y="2816225"/>
          <a:ext cx="8137525" cy="26924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5" marB="4570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5" marB="45705" anchor="ctr"/>
                </a:tc>
              </a:tr>
              <a:tr h="365722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</a:tr>
              <a:tr h="365722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VY_12_INOVACE_02B_26_Financování politických stran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</a:tr>
              <a:tr h="365722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Člověk a společnost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</a:tr>
              <a:tr h="365722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</a:tr>
              <a:tr h="365722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10.04.2013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56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DUM je určen pro 2. ročník čtyřletého cyklu a 4.ročník šestiletého cyklu gymnaziálního vzdělávání v rámci předmětu </a:t>
            </a:r>
            <a:r>
              <a:rPr lang="cs-CZ" sz="2000" b="1" dirty="0" smtClean="0"/>
              <a:t>ZSV</a:t>
            </a:r>
            <a:r>
              <a:rPr lang="cs-CZ" sz="2000" dirty="0" smtClean="0"/>
              <a:t> jako interaktivní výukový materiál ke kapitole </a:t>
            </a:r>
            <a:r>
              <a:rPr lang="cs-CZ" sz="2000" b="1" dirty="0" smtClean="0"/>
              <a:t>Financování politických stran.</a:t>
            </a:r>
          </a:p>
          <a:p>
            <a:pPr marL="0" indent="0">
              <a:buNone/>
            </a:pPr>
            <a:r>
              <a:rPr lang="cs-CZ" sz="2000" dirty="0" smtClean="0"/>
              <a:t>DUM obsahuje prezentaci, na základě které žák porozumí, z jakých zdrojů jsou financovány politické strany,  v tabulce na snímku č.15 si pak porovná částky, které čerpaly strany ze státního příspěvku. </a:t>
            </a:r>
          </a:p>
          <a:p>
            <a:pPr marL="0" indent="0">
              <a:buNone/>
            </a:pPr>
            <a:r>
              <a:rPr lang="cs-CZ" sz="2000" dirty="0" smtClean="0"/>
              <a:t>Nové znalosti si zkontrolují pomocí otázek na snímku č. 14, kde se jim pomocí animace zobrazí správné odpovědi.</a:t>
            </a:r>
          </a:p>
          <a:p>
            <a:pPr marL="0" indent="0">
              <a:buNone/>
            </a:pPr>
            <a:r>
              <a:rPr lang="cs-CZ" sz="2000" dirty="0" smtClean="0"/>
              <a:t>Součástí materiálu jsou texty na snímku č.17 a 19, které žáci prostudují a své názory napíší pomocí digitálního pera na vytečkované místo na snímku č. 18. </a:t>
            </a:r>
          </a:p>
          <a:p>
            <a:pPr marL="0" indent="0">
              <a:buNone/>
            </a:pPr>
            <a:r>
              <a:rPr lang="cs-CZ" sz="2000" dirty="0" smtClean="0"/>
              <a:t>S ostatními spolužáky diskutují o problematice kontroly financování politických stran a obhajují své názory.</a:t>
            </a:r>
          </a:p>
          <a:p>
            <a:pPr marL="0" indent="0">
              <a:buNone/>
            </a:pPr>
            <a:r>
              <a:rPr lang="cs-CZ" sz="2000" dirty="0" smtClean="0"/>
              <a:t>V závěru prezentace je internetová adresa, na které žáci najdou názory politiků a občanů na  problematiku průhledného financování politických stran.</a:t>
            </a:r>
          </a:p>
          <a:p>
            <a:pPr marL="0" indent="0">
              <a:buNone/>
            </a:pPr>
            <a:r>
              <a:rPr lang="cs-CZ" sz="2000" b="1" dirty="0" smtClean="0"/>
              <a:t>Materiál je určen k interaktivní výuce.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9308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341240"/>
            <a:ext cx="732580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u="sng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Financování politických stran</a:t>
            </a:r>
          </a:p>
        </p:txBody>
      </p:sp>
    </p:spTree>
    <p:extLst>
      <p:ext uri="{BB962C8B-B14F-4D97-AF65-F5344CB8AC3E}">
        <p14:creationId xmlns:p14="http://schemas.microsoft.com/office/powerpoint/2010/main" val="234808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3705" y="1052736"/>
            <a:ext cx="864096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/>
              <a:t>Financování politických stran je jedním z </a:t>
            </a:r>
            <a:r>
              <a:rPr lang="cs-CZ" sz="3200" b="1" u="sng" dirty="0"/>
              <a:t>nejdůležitějších aspektů </a:t>
            </a:r>
            <a:r>
              <a:rPr lang="cs-CZ" sz="3200" b="1" dirty="0"/>
              <a:t>nutných pro </a:t>
            </a:r>
            <a:r>
              <a:rPr lang="cs-CZ" sz="3200" b="1" dirty="0" smtClean="0"/>
              <a:t>jejich fungování </a:t>
            </a:r>
            <a:endParaRPr lang="cs-CZ" sz="3200" b="1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V </a:t>
            </a:r>
            <a:r>
              <a:rPr lang="cs-CZ" sz="3200" b="1" dirty="0"/>
              <a:t>ČR jsou ve financování využívány v zásadě dva zdroje - </a:t>
            </a:r>
            <a:r>
              <a:rPr lang="cs-CZ" sz="3200" b="1" u="sng" dirty="0"/>
              <a:t>interní a </a:t>
            </a:r>
            <a:r>
              <a:rPr lang="cs-CZ" sz="3200" b="1" u="sng" dirty="0" smtClean="0"/>
              <a:t>externí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51294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515729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b="1" u="sng" dirty="0">
                <a:solidFill>
                  <a:schemeClr val="accent3">
                    <a:lumMod val="75000"/>
                  </a:schemeClr>
                </a:solidFill>
              </a:rPr>
              <a:t>Interní zdroje </a:t>
            </a:r>
            <a:r>
              <a:rPr lang="cs-CZ" sz="6000" b="1" u="sng" dirty="0" smtClean="0">
                <a:solidFill>
                  <a:schemeClr val="accent3">
                    <a:lumMod val="75000"/>
                  </a:schemeClr>
                </a:solidFill>
              </a:rPr>
              <a:t>financování</a:t>
            </a:r>
          </a:p>
          <a:p>
            <a:pPr algn="ctr"/>
            <a:r>
              <a:rPr lang="cs-CZ" sz="6000" b="1" u="sng" dirty="0" smtClean="0">
                <a:solidFill>
                  <a:schemeClr val="accent3">
                    <a:lumMod val="75000"/>
                  </a:schemeClr>
                </a:solidFill>
              </a:rPr>
              <a:t>politických </a:t>
            </a:r>
            <a:r>
              <a:rPr lang="cs-CZ" sz="6000" b="1" u="sng" dirty="0">
                <a:solidFill>
                  <a:schemeClr val="accent3">
                    <a:lumMod val="75000"/>
                  </a:schemeClr>
                </a:solidFill>
              </a:rPr>
              <a:t>stran v ČR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5109" y="2271648"/>
            <a:ext cx="854414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Jsou </a:t>
            </a:r>
            <a:r>
              <a:rPr lang="cs-CZ" sz="3200" b="1" dirty="0"/>
              <a:t>reprezentovány </a:t>
            </a:r>
            <a:r>
              <a:rPr lang="cs-CZ" sz="3200" b="1" u="sng" dirty="0"/>
              <a:t>vlastními zdroji</a:t>
            </a:r>
            <a:r>
              <a:rPr lang="cs-CZ" sz="3200" b="1" dirty="0"/>
              <a:t> dané politické strany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3681663"/>
            <a:ext cx="34892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Dále se rozdělují na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4297868"/>
            <a:ext cx="35954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a) členské příspěvky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83568" y="4882643"/>
            <a:ext cx="44097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b) příspěvky od poslanců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683568" y="5511352"/>
            <a:ext cx="22731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c) podnikání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3331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260648"/>
            <a:ext cx="587616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Členské příspěvky</a:t>
            </a:r>
          </a:p>
        </p:txBody>
      </p:sp>
      <p:sp>
        <p:nvSpPr>
          <p:cNvPr id="3" name="Obdélník 2"/>
          <p:cNvSpPr/>
          <p:nvPr/>
        </p:nvSpPr>
        <p:spPr>
          <a:xfrm>
            <a:off x="357747" y="1276311"/>
            <a:ext cx="8111975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/>
              <a:t> </a:t>
            </a:r>
            <a:r>
              <a:rPr lang="cs-CZ" sz="3200" b="1" dirty="0" smtClean="0"/>
              <a:t>Jsou získávány od </a:t>
            </a:r>
            <a:r>
              <a:rPr lang="cs-CZ" sz="3200" b="1" u="sng" dirty="0"/>
              <a:t>jednotlivých </a:t>
            </a:r>
            <a:r>
              <a:rPr lang="cs-CZ" sz="3200" b="1" u="sng" dirty="0" smtClean="0"/>
              <a:t>členů </a:t>
            </a:r>
            <a:r>
              <a:rPr lang="cs-CZ" sz="3200" b="1" dirty="0" smtClean="0"/>
              <a:t>strany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u="sng" dirty="0" smtClean="0"/>
              <a:t>Členství</a:t>
            </a:r>
            <a:r>
              <a:rPr lang="cs-CZ" sz="3200" b="1" dirty="0" smtClean="0"/>
              <a:t> </a:t>
            </a:r>
            <a:r>
              <a:rPr lang="cs-CZ" sz="3200" b="1" dirty="0"/>
              <a:t>je přísně </a:t>
            </a:r>
            <a:r>
              <a:rPr lang="cs-CZ" sz="3200" b="1" u="sng" dirty="0"/>
              <a:t>vázáno</a:t>
            </a:r>
            <a:r>
              <a:rPr lang="cs-CZ" sz="3200" b="1" dirty="0"/>
              <a:t> právě na </a:t>
            </a:r>
            <a:r>
              <a:rPr lang="cs-CZ" sz="3200" b="1" dirty="0" smtClean="0"/>
              <a:t>úhradu </a:t>
            </a:r>
            <a:r>
              <a:rPr lang="cs-CZ" sz="3200" b="1" dirty="0"/>
              <a:t>těchto příspěvků (v případě jejich neplacení členství zaniká</a:t>
            </a:r>
            <a:r>
              <a:rPr lang="cs-CZ" sz="3200" b="1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Tento </a:t>
            </a:r>
            <a:r>
              <a:rPr lang="cs-CZ" sz="3200" b="1" dirty="0"/>
              <a:t>zdroj financování politických stran </a:t>
            </a:r>
            <a:r>
              <a:rPr lang="cs-CZ" sz="3200" b="1" u="sng" dirty="0"/>
              <a:t>nemá takový význam</a:t>
            </a:r>
            <a:r>
              <a:rPr lang="cs-CZ" sz="3200" b="1" dirty="0"/>
              <a:t> </a:t>
            </a:r>
            <a:r>
              <a:rPr lang="cs-CZ" sz="3200" b="1" dirty="0" smtClean="0"/>
              <a:t>kvůli </a:t>
            </a:r>
            <a:r>
              <a:rPr lang="cs-CZ" sz="3200" b="1" dirty="0"/>
              <a:t>úbytku členské </a:t>
            </a:r>
            <a:r>
              <a:rPr lang="cs-CZ" sz="3200" b="1" dirty="0" smtClean="0"/>
              <a:t>základny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 smtClean="0"/>
          </a:p>
        </p:txBody>
      </p:sp>
    </p:spTree>
    <p:extLst>
      <p:ext uri="{BB962C8B-B14F-4D97-AF65-F5344CB8AC3E}">
        <p14:creationId xmlns:p14="http://schemas.microsoft.com/office/powerpoint/2010/main" val="1709917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60648"/>
            <a:ext cx="728539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Příspěvky od poslanců</a:t>
            </a:r>
          </a:p>
        </p:txBody>
      </p:sp>
      <p:sp>
        <p:nvSpPr>
          <p:cNvPr id="4" name="Obdélník 3"/>
          <p:cNvSpPr/>
          <p:nvPr/>
        </p:nvSpPr>
        <p:spPr>
          <a:xfrm>
            <a:off x="504033" y="1388951"/>
            <a:ext cx="806489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Poslanci </a:t>
            </a:r>
            <a:r>
              <a:rPr lang="cs-CZ" sz="3200" b="1" dirty="0"/>
              <a:t>mohou přispívat straně, jejíž jsou členy, odevzdáním části svého </a:t>
            </a:r>
            <a:r>
              <a:rPr lang="cs-CZ" sz="3200" b="1" u="sng" dirty="0"/>
              <a:t>poslaneckého </a:t>
            </a:r>
            <a:r>
              <a:rPr lang="cs-CZ" sz="3200" b="1" u="sng" dirty="0" smtClean="0"/>
              <a:t>platu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pl-PL" sz="3200" b="1" u="sng" dirty="0" smtClean="0"/>
              <a:t>Není </a:t>
            </a:r>
            <a:r>
              <a:rPr lang="pl-PL" sz="3200" b="1" u="sng" dirty="0"/>
              <a:t>to ale jejich povinnost</a:t>
            </a:r>
            <a:r>
              <a:rPr lang="pl-PL" sz="3200" b="1" dirty="0"/>
              <a:t>, spíše se jedná o úzus</a:t>
            </a:r>
            <a:r>
              <a:rPr lang="pl-PL" sz="3200" b="1" dirty="0" smtClean="0"/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78155" y="6165304"/>
            <a:ext cx="42486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Úzus </a:t>
            </a:r>
            <a:r>
              <a:rPr lang="cs-CZ" dirty="0" smtClean="0"/>
              <a:t>(usus</a:t>
            </a:r>
            <a:r>
              <a:rPr lang="cs-CZ" dirty="0"/>
              <a:t>) znamená zvyklost, zvyk, </a:t>
            </a:r>
            <a:r>
              <a:rPr lang="cs-CZ" dirty="0" smtClean="0"/>
              <a:t>obyčej.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092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71800" y="476672"/>
            <a:ext cx="335290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Podnikání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0538" y="1772816"/>
            <a:ext cx="7995429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Podnikání</a:t>
            </a:r>
            <a:r>
              <a:rPr lang="cs-CZ" sz="3200" b="1" dirty="0"/>
              <a:t> dané strany je </a:t>
            </a:r>
            <a:r>
              <a:rPr lang="cs-CZ" sz="3200" b="1" u="sng" dirty="0"/>
              <a:t>méně běžným zdrojem</a:t>
            </a:r>
            <a:r>
              <a:rPr lang="cs-CZ" sz="3200" b="1" dirty="0"/>
              <a:t> </a:t>
            </a:r>
            <a:r>
              <a:rPr lang="cs-CZ" sz="3200" b="1" dirty="0" smtClean="0"/>
              <a:t>financování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Je charakteristické </a:t>
            </a:r>
            <a:r>
              <a:rPr lang="cs-CZ" sz="3200" b="1" dirty="0"/>
              <a:t>především pro západní země</a:t>
            </a:r>
          </a:p>
        </p:txBody>
      </p:sp>
    </p:spTree>
    <p:extLst>
      <p:ext uri="{BB962C8B-B14F-4D97-AF65-F5344CB8AC3E}">
        <p14:creationId xmlns:p14="http://schemas.microsoft.com/office/powerpoint/2010/main" val="164210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4336" y="0"/>
            <a:ext cx="91440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Externí zdroje financování politických stran v ČR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7184" y="2045812"/>
            <a:ext cx="86409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/>
              <a:t>P</a:t>
            </a:r>
            <a:r>
              <a:rPr lang="cs-CZ" sz="3200" b="1" dirty="0" smtClean="0"/>
              <a:t>řinášejí </a:t>
            </a:r>
            <a:r>
              <a:rPr lang="cs-CZ" sz="3200" b="1" dirty="0"/>
              <a:t>do strany jednoznačně </a:t>
            </a:r>
            <a:r>
              <a:rPr lang="cs-CZ" sz="3200" b="1" u="sng" dirty="0"/>
              <a:t>největší množství </a:t>
            </a:r>
            <a:r>
              <a:rPr lang="cs-CZ" sz="3200" b="1" u="sng" dirty="0" smtClean="0"/>
              <a:t>financí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Jsou </a:t>
            </a:r>
            <a:r>
              <a:rPr lang="cs-CZ" sz="3200" b="1" u="sng" dirty="0"/>
              <a:t>nejdůležitější</a:t>
            </a:r>
            <a:r>
              <a:rPr lang="cs-CZ" sz="3200" b="1" dirty="0"/>
              <a:t> pro její samotné fungování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0384" y="4235132"/>
            <a:ext cx="34892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Dále se rozdělují na</a:t>
            </a:r>
          </a:p>
        </p:txBody>
      </p:sp>
      <p:sp>
        <p:nvSpPr>
          <p:cNvPr id="6" name="Obdélník 5"/>
          <p:cNvSpPr/>
          <p:nvPr/>
        </p:nvSpPr>
        <p:spPr>
          <a:xfrm>
            <a:off x="290384" y="4803654"/>
            <a:ext cx="3533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AutoNum type="alphaLcParenR"/>
            </a:pPr>
            <a:r>
              <a:rPr lang="cs-CZ" sz="3200" b="1" dirty="0" smtClean="0"/>
              <a:t>Dary/sponzoring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7240" y="5388429"/>
            <a:ext cx="34449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b)  Státní </a:t>
            </a:r>
            <a:r>
              <a:rPr lang="cs-CZ" sz="3200" b="1" dirty="0"/>
              <a:t>příspěvky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70399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404664"/>
            <a:ext cx="549708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Dary/sponzoring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91749" y="1700808"/>
            <a:ext cx="878497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/>
              <a:t>J</a:t>
            </a:r>
            <a:r>
              <a:rPr lang="cs-CZ" sz="3200" b="1" dirty="0" smtClean="0"/>
              <a:t>sou </a:t>
            </a:r>
            <a:r>
              <a:rPr lang="cs-CZ" sz="3200" b="1" dirty="0"/>
              <a:t>založeny na principu </a:t>
            </a:r>
            <a:r>
              <a:rPr lang="cs-CZ" sz="3200" b="1" u="sng" dirty="0"/>
              <a:t>dobrovolnosti</a:t>
            </a:r>
            <a:r>
              <a:rPr lang="cs-CZ" sz="3200" b="1" dirty="0"/>
              <a:t> od jakékoliv fyzické nebo právnické </a:t>
            </a:r>
            <a:r>
              <a:rPr lang="cs-CZ" sz="3200" b="1" dirty="0" smtClean="0"/>
              <a:t>osoby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/>
              <a:t>Často </a:t>
            </a:r>
            <a:r>
              <a:rPr lang="cs-CZ" sz="3200" b="1" dirty="0" smtClean="0"/>
              <a:t>jsou spojovány </a:t>
            </a:r>
            <a:r>
              <a:rPr lang="cs-CZ" sz="3200" b="1" dirty="0"/>
              <a:t>s pojmy jako </a:t>
            </a:r>
            <a:r>
              <a:rPr lang="cs-CZ" sz="3200" b="1" u="sng" dirty="0"/>
              <a:t>korupce či </a:t>
            </a:r>
            <a:r>
              <a:rPr lang="cs-CZ" sz="3200" b="1" u="sng" dirty="0" smtClean="0"/>
              <a:t>klientelismus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Proto je </a:t>
            </a:r>
            <a:r>
              <a:rPr lang="cs-CZ" sz="3200" b="1" u="sng" dirty="0" smtClean="0"/>
              <a:t>povinností</a:t>
            </a:r>
            <a:r>
              <a:rPr lang="cs-CZ" sz="3200" b="1" dirty="0" smtClean="0"/>
              <a:t> politických </a:t>
            </a:r>
            <a:r>
              <a:rPr lang="cs-CZ" sz="3200" b="1" dirty="0"/>
              <a:t>stran </a:t>
            </a:r>
            <a:r>
              <a:rPr lang="cs-CZ" sz="3200" b="1" u="sng" dirty="0"/>
              <a:t>zveřejnit</a:t>
            </a:r>
            <a:r>
              <a:rPr lang="cs-CZ" sz="3200" b="1" dirty="0"/>
              <a:t> ve své výroční zprávě všechny dary nad </a:t>
            </a:r>
            <a:r>
              <a:rPr lang="cs-CZ" sz="3200" b="1" dirty="0" smtClean="0"/>
              <a:t>100 tisíc Kč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05589" y="5765075"/>
            <a:ext cx="86711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Korupce znamená úplatkářství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Klientelismus </a:t>
            </a:r>
            <a:r>
              <a:rPr lang="cs-CZ" dirty="0"/>
              <a:t>znamená neoficiální systém v politice založený na protekci a </a:t>
            </a:r>
            <a:r>
              <a:rPr lang="cs-CZ" dirty="0" smtClean="0"/>
              <a:t>konexích (vlivná spojení, styky).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315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476671"/>
            <a:ext cx="530068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příspěvky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916832"/>
            <a:ext cx="8712969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u="sng" dirty="0" smtClean="0"/>
              <a:t>Závisí </a:t>
            </a:r>
            <a:r>
              <a:rPr lang="cs-CZ" sz="3200" b="1" u="sng" dirty="0"/>
              <a:t>na úspěšnosti ve </a:t>
            </a:r>
            <a:r>
              <a:rPr lang="cs-CZ" sz="3200" b="1" u="sng" dirty="0" smtClean="0"/>
              <a:t>volbách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Platí </a:t>
            </a:r>
            <a:r>
              <a:rPr lang="cs-CZ" sz="3200" b="1" u="sng" dirty="0"/>
              <a:t>přímá úměrnost </a:t>
            </a:r>
            <a:r>
              <a:rPr lang="cs-CZ" sz="3200" b="1" dirty="0"/>
              <a:t>mezi ziskem hlasů a výší státního </a:t>
            </a:r>
            <a:r>
              <a:rPr lang="cs-CZ" sz="3200" b="1" dirty="0" smtClean="0"/>
              <a:t>příspěvku</a:t>
            </a:r>
          </a:p>
        </p:txBody>
      </p:sp>
      <p:sp>
        <p:nvSpPr>
          <p:cNvPr id="5" name="Obdélník 4"/>
          <p:cNvSpPr/>
          <p:nvPr/>
        </p:nvSpPr>
        <p:spPr>
          <a:xfrm>
            <a:off x="273531" y="3978935"/>
            <a:ext cx="27655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Dále se dělí na:</a:t>
            </a:r>
          </a:p>
        </p:txBody>
      </p:sp>
      <p:sp>
        <p:nvSpPr>
          <p:cNvPr id="6" name="Obdélník 5"/>
          <p:cNvSpPr/>
          <p:nvPr/>
        </p:nvSpPr>
        <p:spPr>
          <a:xfrm>
            <a:off x="273531" y="4617804"/>
            <a:ext cx="7315464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/>
              <a:t>P</a:t>
            </a:r>
            <a:r>
              <a:rPr lang="cs-CZ" sz="3200" b="1" dirty="0" smtClean="0"/>
              <a:t>říspěvek </a:t>
            </a:r>
            <a:r>
              <a:rPr lang="cs-CZ" sz="3200" b="1" dirty="0"/>
              <a:t>na úhradu volebních </a:t>
            </a:r>
            <a:r>
              <a:rPr lang="cs-CZ" sz="3200" b="1" dirty="0" smtClean="0"/>
              <a:t>nákladů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/>
              <a:t>P</a:t>
            </a:r>
            <a:r>
              <a:rPr lang="cs-CZ" sz="3200" b="1" dirty="0" smtClean="0"/>
              <a:t>říspěvek </a:t>
            </a:r>
            <a:r>
              <a:rPr lang="cs-CZ" sz="3200" b="1" dirty="0"/>
              <a:t>na činnost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8240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9644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říspěvek </a:t>
            </a:r>
            <a:r>
              <a:rPr lang="cs-CZ" sz="60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úhradu volebních nákladů</a:t>
            </a:r>
            <a:endParaRPr lang="cs-CZ" sz="60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2244080"/>
            <a:ext cx="878497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Každý </a:t>
            </a:r>
            <a:r>
              <a:rPr lang="cs-CZ" sz="3200" b="1" dirty="0"/>
              <a:t>rok dostane politická strana, která ve volbách do Poslanecké sněmovny získá alespoň </a:t>
            </a:r>
            <a:r>
              <a:rPr lang="cs-CZ" sz="3200" b="1" u="sng" dirty="0"/>
              <a:t>1,5% 100 Kč </a:t>
            </a:r>
            <a:r>
              <a:rPr lang="cs-CZ" sz="3200" b="1" dirty="0"/>
              <a:t>za </a:t>
            </a:r>
            <a:r>
              <a:rPr lang="cs-CZ" sz="3200" b="1" u="sng" dirty="0"/>
              <a:t>každý</a:t>
            </a:r>
            <a:r>
              <a:rPr lang="cs-CZ" sz="3200" b="1" dirty="0"/>
              <a:t> </a:t>
            </a:r>
            <a:r>
              <a:rPr lang="cs-CZ" sz="3200" b="1" dirty="0" smtClean="0"/>
              <a:t>hlas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err="1" smtClean="0">
                <a:solidFill>
                  <a:srgbClr val="C00000"/>
                </a:solidFill>
              </a:rPr>
              <a:t>Př</a:t>
            </a:r>
            <a:r>
              <a:rPr lang="cs-CZ" sz="3200" b="1" dirty="0" smtClean="0">
                <a:solidFill>
                  <a:srgbClr val="C00000"/>
                </a:solidFill>
              </a:rPr>
              <a:t>: </a:t>
            </a:r>
            <a:r>
              <a:rPr lang="cs-CZ" sz="3200" b="1" dirty="0">
                <a:solidFill>
                  <a:srgbClr val="C00000"/>
                </a:solidFill>
              </a:rPr>
              <a:t>ODS získala ve volbách zhruba 1,9 mil hlasů = 190 mil </a:t>
            </a:r>
            <a:r>
              <a:rPr lang="cs-CZ" sz="3200" b="1" dirty="0" smtClean="0">
                <a:solidFill>
                  <a:srgbClr val="C00000"/>
                </a:solidFill>
              </a:rPr>
              <a:t>Kč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681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332656"/>
            <a:ext cx="673261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říspěvek </a:t>
            </a:r>
            <a:r>
              <a:rPr lang="cs-CZ" sz="60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činnost</a:t>
            </a:r>
            <a:endParaRPr lang="cs-CZ" sz="60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526044"/>
            <a:ext cx="27556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Stálý příspěvek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2167037"/>
            <a:ext cx="871296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/>
              <a:t>Č</a:t>
            </a:r>
            <a:r>
              <a:rPr lang="cs-CZ" sz="3200" b="1" dirty="0" smtClean="0"/>
              <a:t>iní </a:t>
            </a:r>
            <a:r>
              <a:rPr lang="cs-CZ" sz="3200" b="1" dirty="0"/>
              <a:t>ročně </a:t>
            </a:r>
            <a:r>
              <a:rPr lang="cs-CZ" sz="3200" b="1" u="sng" dirty="0"/>
              <a:t>6 000 000 Kč </a:t>
            </a:r>
            <a:r>
              <a:rPr lang="cs-CZ" sz="3200" b="1" dirty="0"/>
              <a:t>pro stranu a hnutí, které získaly v posledních volbách do Poslanecké sněmovny </a:t>
            </a:r>
            <a:r>
              <a:rPr lang="cs-CZ" sz="3200" b="1" u="sng" dirty="0"/>
              <a:t>3 % </a:t>
            </a:r>
            <a:r>
              <a:rPr lang="cs-CZ" sz="3200" b="1" u="sng" dirty="0" smtClean="0"/>
              <a:t>hlasů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Za </a:t>
            </a:r>
            <a:r>
              <a:rPr lang="cs-CZ" sz="3200" b="1" dirty="0"/>
              <a:t>každých dalších i započatých </a:t>
            </a:r>
            <a:r>
              <a:rPr lang="cs-CZ" sz="3200" b="1" u="sng" dirty="0"/>
              <a:t>0,1 % hlasů </a:t>
            </a:r>
            <a:r>
              <a:rPr lang="cs-CZ" sz="3200" b="1" dirty="0"/>
              <a:t>obdrží strana a hnutí ročně </a:t>
            </a:r>
            <a:r>
              <a:rPr lang="cs-CZ" sz="3200" b="1" u="sng" dirty="0"/>
              <a:t>200 000 </a:t>
            </a:r>
            <a:r>
              <a:rPr lang="cs-CZ" sz="3200" b="1" u="sng" dirty="0" smtClean="0"/>
              <a:t>Kč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Obdrží-li </a:t>
            </a:r>
            <a:r>
              <a:rPr lang="cs-CZ" sz="3200" b="1" dirty="0"/>
              <a:t>strana a hnutí </a:t>
            </a:r>
            <a:r>
              <a:rPr lang="cs-CZ" sz="3200" b="1" u="sng" dirty="0"/>
              <a:t>více než 5 % hlasů</a:t>
            </a:r>
            <a:r>
              <a:rPr lang="cs-CZ" sz="3200" b="1" dirty="0"/>
              <a:t>, </a:t>
            </a:r>
            <a:r>
              <a:rPr lang="cs-CZ" sz="3200" b="1" u="sng" dirty="0"/>
              <a:t>příspěvek se nezvyšuje</a:t>
            </a:r>
            <a:r>
              <a:rPr lang="cs-CZ" sz="3200" b="1" dirty="0"/>
              <a:t> a strana či hnutí obdrží </a:t>
            </a:r>
            <a:r>
              <a:rPr lang="cs-CZ" sz="3200" b="1" u="sng" dirty="0"/>
              <a:t>10 000 000 </a:t>
            </a:r>
            <a:r>
              <a:rPr lang="cs-CZ" sz="3200" b="1" u="sng" dirty="0" smtClean="0"/>
              <a:t>Kč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652353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37546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Příspěvek na mandát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1628507"/>
            <a:ext cx="91440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Pro </a:t>
            </a:r>
            <a:r>
              <a:rPr lang="cs-CZ" sz="3200" b="1" u="sng" dirty="0" smtClean="0"/>
              <a:t>poslance </a:t>
            </a:r>
            <a:r>
              <a:rPr lang="cs-CZ" sz="3200" b="1" u="sng" dirty="0"/>
              <a:t>nebo senátora</a:t>
            </a:r>
            <a:r>
              <a:rPr lang="cs-CZ" sz="3200" b="1" dirty="0"/>
              <a:t> činí </a:t>
            </a:r>
            <a:r>
              <a:rPr lang="cs-CZ" sz="3200" b="1" u="sng" dirty="0"/>
              <a:t>ročně 900 </a:t>
            </a:r>
            <a:r>
              <a:rPr lang="cs-CZ" sz="3200" b="1" u="sng" dirty="0" smtClean="0"/>
              <a:t>000 Kč</a:t>
            </a:r>
            <a:r>
              <a:rPr lang="cs-CZ" sz="3200" b="1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Na mandát </a:t>
            </a:r>
            <a:r>
              <a:rPr lang="cs-CZ" sz="3200" b="1" dirty="0"/>
              <a:t>člena </a:t>
            </a:r>
            <a:r>
              <a:rPr lang="cs-CZ" sz="3200" b="1" u="sng" dirty="0"/>
              <a:t>zastupitelstva kraje </a:t>
            </a:r>
            <a:r>
              <a:rPr lang="cs-CZ" sz="3200" b="1" dirty="0"/>
              <a:t>a člena zastupitelstva hlavního města Prahy činí ročně </a:t>
            </a:r>
            <a:r>
              <a:rPr lang="cs-CZ" sz="3200" b="1" u="sng" dirty="0"/>
              <a:t>250 000 </a:t>
            </a:r>
            <a:r>
              <a:rPr lang="cs-CZ" sz="3200" b="1" u="sng" dirty="0" smtClean="0"/>
              <a:t>Kč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88308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k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sz="2800" b="1" dirty="0" smtClean="0"/>
              <a:t>Jsou členské příspěvky podmínkou členství v politické straně?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i="1" dirty="0" smtClean="0">
                <a:solidFill>
                  <a:srgbClr val="FF0000"/>
                </a:solidFill>
              </a:rPr>
              <a:t>O: Ano</a:t>
            </a:r>
          </a:p>
          <a:p>
            <a:pPr marL="0" indent="0">
              <a:buNone/>
            </a:pPr>
            <a:r>
              <a:rPr lang="cs-CZ" sz="2800" b="1" dirty="0" smtClean="0"/>
              <a:t>2.</a:t>
            </a:r>
            <a:r>
              <a:rPr lang="cs-CZ" sz="2800" dirty="0" smtClean="0"/>
              <a:t>  </a:t>
            </a:r>
            <a:r>
              <a:rPr lang="cs-CZ" sz="2800" b="1" dirty="0" smtClean="0"/>
              <a:t>Co patří mezi externí zdroje financování politických str.?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i="1" dirty="0" smtClean="0">
                <a:solidFill>
                  <a:srgbClr val="FF0000"/>
                </a:solidFill>
              </a:rPr>
              <a:t>O: Dary/sponzoring, státní příspěvky</a:t>
            </a:r>
          </a:p>
          <a:p>
            <a:pPr marL="0" indent="0">
              <a:buNone/>
            </a:pPr>
            <a:r>
              <a:rPr lang="cs-CZ" sz="2800" b="1" dirty="0" smtClean="0"/>
              <a:t>3.</a:t>
            </a:r>
            <a:r>
              <a:rPr lang="cs-CZ" sz="2800" dirty="0" smtClean="0"/>
              <a:t>  </a:t>
            </a:r>
            <a:r>
              <a:rPr lang="cs-CZ" sz="2800" b="1" dirty="0" smtClean="0"/>
              <a:t>Kolik musí získat strana % hlasů ve volbách do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Poslanecké sněmovny, aby měla nárok na finanční </a:t>
            </a:r>
          </a:p>
          <a:p>
            <a:pPr marL="0" indent="0">
              <a:buNone/>
            </a:pPr>
            <a:r>
              <a:rPr lang="cs-CZ" sz="2800" b="1" dirty="0" smtClean="0"/>
              <a:t>     příspěvek na úhradu volebních nákladů?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i="1" dirty="0" smtClean="0">
                <a:solidFill>
                  <a:srgbClr val="FF0000"/>
                </a:solidFill>
              </a:rPr>
              <a:t>O: 1,5%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/>
              <a:t>Kolik činí příspěvek na mandát poslance/senátora?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i="1" dirty="0" smtClean="0">
                <a:solidFill>
                  <a:srgbClr val="FF0000"/>
                </a:solidFill>
              </a:rPr>
              <a:t>O: ročně 900 000 Kč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36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Pečlivě si pročtěte následující článek a přemýšlejte………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373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stát kontroluje financování politických stran?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Stát nesmí činnost politických stran kontrolovat prostřednictvím žádného svého orgánu. Na čas byla kontrola u nás svěřena Nejvyššímu kontrolnímu úřadu. Ústavní soud však tento způsob kontroly zrušil s odůvodněním, „že politické strany se pohybují v předpolí státu a zásahy státních orgánů, jejichž složení je produktem tohoto procesu, do tohoto procesu samého jsou proto nežádoucí, mohou-li průběh volné soutěže stran politicky ovlivnit, např. i tím, že chování určitých stran označí za </a:t>
            </a:r>
            <a:r>
              <a:rPr lang="cs-CZ" b="1" i="1" dirty="0" smtClean="0"/>
              <a:t>nehospodárné </a:t>
            </a:r>
            <a:r>
              <a:rPr lang="cs-CZ" dirty="0" smtClean="0"/>
              <a:t>nebo </a:t>
            </a:r>
            <a:r>
              <a:rPr lang="cs-CZ" b="1" i="1" dirty="0" smtClean="0"/>
              <a:t>neúčelné.</a:t>
            </a:r>
            <a:r>
              <a:rPr lang="cs-CZ" dirty="0" smtClean="0"/>
              <a:t> Státní orgán nadaný autoritou státního rozhodnutí a vstupující svým autoritativním posudkem aktivně do sféry soutěže politických stran je principiálně potencionálním rizikem pro demokracii vůbec.“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</a:t>
            </a:r>
            <a:r>
              <a:rPr lang="cs-CZ" sz="2600" i="1" dirty="0" smtClean="0"/>
              <a:t>Úryvek (1)</a:t>
            </a:r>
            <a:endParaRPr lang="cs-CZ" sz="2600" i="1" dirty="0"/>
          </a:p>
        </p:txBody>
      </p:sp>
    </p:spTree>
    <p:extLst>
      <p:ext uri="{BB962C8B-B14F-4D97-AF65-F5344CB8AC3E}">
        <p14:creationId xmlns:p14="http://schemas.microsoft.com/office/powerpoint/2010/main" val="1982063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fontScale="925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Jak by mělo být podle vás kontrolováno financování politických </a:t>
            </a:r>
            <a:r>
              <a:rPr lang="cs-CZ" b="1" dirty="0" smtClean="0">
                <a:solidFill>
                  <a:srgbClr val="FF0000"/>
                </a:solidFill>
              </a:rPr>
              <a:t>stran?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Měli by být sponzoři anonymní či adresní?</a:t>
            </a:r>
          </a:p>
          <a:p>
            <a:pPr marL="0" indent="0">
              <a:buNone/>
            </a:pPr>
            <a:r>
              <a:rPr lang="cs-CZ" sz="2400" i="1" dirty="0" smtClean="0"/>
              <a:t>Názory napište na tabuli a diskutujte se spolužáky. Na následujícím snímku najdete článek o tom, jaká je současná praxe. Porovnejte ji se svými názory.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521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je tedy zajištěna kontrola politických stran?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Každá politická strana je povinna předložit každoročně do 1.4.  Poslanecké sněmovně (PS)výroční finanční zprávu, která zahrnuje přehled </a:t>
            </a:r>
            <a:r>
              <a:rPr lang="cs-CZ" sz="2400" dirty="0"/>
              <a:t>o celkových </a:t>
            </a:r>
            <a:r>
              <a:rPr lang="cs-CZ" sz="2400" dirty="0" smtClean="0"/>
              <a:t>příjmech, přehled o výši  darů a dárcích (pokud hodnota daru nebo součet hodnot darů 1 dárce za 1 rok přesahuje  100 000 Kč, uvede se u fyzické osoby jméno, příjmení, bydliště a rodné číslo dárce, u právnické  osoby její název, adresa sídla a identifikační číslo), roční účetní výkazy, zprávu auditora  o ověření roční uzávěrky aj. </a:t>
            </a:r>
          </a:p>
          <a:p>
            <a:pPr marL="0" indent="0">
              <a:buNone/>
            </a:pPr>
            <a:r>
              <a:rPr lang="cs-CZ" sz="2400" dirty="0" smtClean="0"/>
              <a:t>Výroční finanční zpráva je veřejná. Lze do ní nahlédnout a pořizovat z ní výpis, opis či kopii v Kanceláři PS. </a:t>
            </a:r>
          </a:p>
          <a:p>
            <a:pPr marL="0" indent="0">
              <a:buNone/>
            </a:pPr>
            <a:r>
              <a:rPr lang="cs-CZ" sz="2400" dirty="0" smtClean="0"/>
              <a:t>V případě, že výroční zpráva nebyla předložena nebo je podle zjištění PS neúplná,  Ministerstvo financí pozastaví výplatu příspěvku na činnost.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           </a:t>
            </a:r>
            <a:r>
              <a:rPr lang="cs-CZ" sz="2200" i="1" dirty="0" smtClean="0"/>
              <a:t>Úryvek (2)</a:t>
            </a:r>
            <a:endParaRPr lang="cs-CZ" sz="2200" i="1" dirty="0" smtClean="0"/>
          </a:p>
        </p:txBody>
      </p:sp>
    </p:spTree>
    <p:extLst>
      <p:ext uri="{BB962C8B-B14F-4D97-AF65-F5344CB8AC3E}">
        <p14:creationId xmlns:p14="http://schemas.microsoft.com/office/powerpoint/2010/main" val="2423238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Úkoly pro zájemce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</a:t>
            </a:r>
            <a:r>
              <a:rPr lang="cs-CZ" dirty="0"/>
              <a:t>internetových stránkách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www.rekonstrukcestatu.cz/cs/pruhledne-financovani-politickych-stran-a-volebnich-kampani</a:t>
            </a:r>
            <a:r>
              <a:rPr lang="cs-CZ" dirty="0" smtClean="0"/>
              <a:t>  prostudujte návrhy tohoto protikorupčního projektu a odůvodněte, proč    s nimi souhlasíte, proč ne.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7868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53361" y="404664"/>
            <a:ext cx="222310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746682"/>
            <a:ext cx="849694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AUTOR </a:t>
            </a:r>
            <a:r>
              <a:rPr lang="cs-CZ" dirty="0" smtClean="0"/>
              <a:t>NEUVEDEN. </a:t>
            </a:r>
            <a:r>
              <a:rPr lang="cs-CZ" i="1" dirty="0"/>
              <a:t>Financování politických stran v Česku</a:t>
            </a:r>
            <a:r>
              <a:rPr lang="cs-CZ" dirty="0"/>
              <a:t> [online]. [cit. </a:t>
            </a:r>
            <a:r>
              <a:rPr lang="cs-CZ" dirty="0" smtClean="0"/>
              <a:t>10.4.2013</a:t>
            </a:r>
            <a:r>
              <a:rPr lang="cs-CZ" dirty="0"/>
              <a:t>]. Dostupný na WWW: http://cs.wikipedia.org/wiki/Financov%C3%A1n%C3%AD_politick%C3%BDch_stran_v_%C4%8Cesku </a:t>
            </a:r>
            <a:r>
              <a:rPr lang="cs-CZ" dirty="0" smtClean="0"/>
              <a:t>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AUTOR NEUVEDEN. </a:t>
            </a:r>
            <a:r>
              <a:rPr lang="cs-CZ" i="1" dirty="0"/>
              <a:t>Slovník cizích slov</a:t>
            </a:r>
            <a:r>
              <a:rPr lang="cs-CZ" dirty="0"/>
              <a:t> [online]. [cit. </a:t>
            </a:r>
            <a:r>
              <a:rPr lang="cs-CZ" dirty="0" smtClean="0"/>
              <a:t>10.4.2013</a:t>
            </a:r>
            <a:r>
              <a:rPr lang="cs-CZ" dirty="0"/>
              <a:t>]. Dostupný na WWW: http://slovnik-cizich-slov.abz.cz/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://www.rekonstrukcestatu.cz/cs/pruhledne-financovani-politickych-stran-a-volebnich-kampani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DAVID, Roman. </a:t>
            </a:r>
            <a:r>
              <a:rPr lang="cs-CZ" i="1" dirty="0"/>
              <a:t>Politologie</a:t>
            </a:r>
            <a:r>
              <a:rPr lang="cs-CZ" dirty="0"/>
              <a:t>. Olomouc: Olomouc, s.r.o., 2005, ISBN 80-7182-162-4.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r>
              <a:rPr lang="cs-CZ" dirty="0" smtClean="0"/>
              <a:t>CITACE: </a:t>
            </a:r>
          </a:p>
          <a:p>
            <a:r>
              <a:rPr lang="cs-CZ" dirty="0" smtClean="0"/>
              <a:t>Úryvek (1) -  </a:t>
            </a:r>
            <a:r>
              <a:rPr lang="cs-CZ" dirty="0"/>
              <a:t>DAVID, Roman. </a:t>
            </a:r>
            <a:r>
              <a:rPr lang="cs-CZ" i="1" dirty="0"/>
              <a:t>Politologie</a:t>
            </a:r>
            <a:r>
              <a:rPr lang="cs-CZ" dirty="0"/>
              <a:t>. Olomouc: Olomouc, s.r.o., 2005, ISBN </a:t>
            </a:r>
            <a:r>
              <a:rPr lang="cs-CZ" dirty="0" smtClean="0"/>
              <a:t>80-7182-162-4, str.  87</a:t>
            </a:r>
          </a:p>
          <a:p>
            <a:r>
              <a:rPr lang="cs-CZ" dirty="0" smtClean="0"/>
              <a:t>Úryvek (2) - </a:t>
            </a:r>
            <a:r>
              <a:rPr lang="cs-CZ" dirty="0"/>
              <a:t>Úryvek (1) -  DAVID, Roman. </a:t>
            </a:r>
            <a:r>
              <a:rPr lang="cs-CZ" i="1" dirty="0"/>
              <a:t>Politologie</a:t>
            </a:r>
            <a:r>
              <a:rPr lang="cs-CZ" dirty="0"/>
              <a:t>. Olomouc: Olomouc, s.r.o., 2005, ISBN 80-7182-162-4, str.  87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18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1027</Words>
  <Application>Microsoft Office PowerPoint</Application>
  <PresentationFormat>Předvádění na obrazovce (4:3)</PresentationFormat>
  <Paragraphs>138</Paragraphs>
  <Slides>21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opakování</vt:lpstr>
      <vt:lpstr>Pečlivě si pročtěte následující článek a přemýšlejte………</vt:lpstr>
      <vt:lpstr>Jak stát kontroluje financování politických stran? </vt:lpstr>
      <vt:lpstr> </vt:lpstr>
      <vt:lpstr>Jak je tedy zajištěna kontrola politických stran?</vt:lpstr>
      <vt:lpstr>Úkoly pro zájemce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27</cp:revision>
  <dcterms:modified xsi:type="dcterms:W3CDTF">2013-08-28T21:32:33Z</dcterms:modified>
</cp:coreProperties>
</file>