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8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F3799B-B448-452D-B95E-FA8F3CED9C29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0925E8-8358-4D5B-9CE4-420F9E4A73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38176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731981B-6DA0-491F-95F6-90E10A633C9D}" type="slidenum">
              <a:rPr lang="cs-CZ" smtClean="0"/>
              <a:pPr eaLnBrk="1" hangingPunct="1"/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Ložení slibu prezidenta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0925E8-8358-4D5B-9CE4-420F9E4A733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74021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54194-71F3-4684-882E-A4D1A03D2892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A0D3D-B3CA-45BB-9829-902C430493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98771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54194-71F3-4684-882E-A4D1A03D2892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A0D3D-B3CA-45BB-9829-902C430493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7762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54194-71F3-4684-882E-A4D1A03D2892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A0D3D-B3CA-45BB-9829-902C430493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3174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54194-71F3-4684-882E-A4D1A03D2892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A0D3D-B3CA-45BB-9829-902C430493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1027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54194-71F3-4684-882E-A4D1A03D2892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A0D3D-B3CA-45BB-9829-902C430493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13726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54194-71F3-4684-882E-A4D1A03D2892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A0D3D-B3CA-45BB-9829-902C430493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5333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54194-71F3-4684-882E-A4D1A03D2892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A0D3D-B3CA-45BB-9829-902C430493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443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54194-71F3-4684-882E-A4D1A03D2892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A0D3D-B3CA-45BB-9829-902C430493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1302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54194-71F3-4684-882E-A4D1A03D2892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A0D3D-B3CA-45BB-9829-902C430493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08047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54194-71F3-4684-882E-A4D1A03D2892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A0D3D-B3CA-45BB-9829-902C430493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26107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54194-71F3-4684-882E-A4D1A03D2892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A0D3D-B3CA-45BB-9829-902C430493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81633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254194-71F3-4684-882E-A4D1A03D2892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9A0D3D-B3CA-45BB-9829-902C430493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91988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sp.cz/docs/laws/constitution.html" TargetMode="External"/><Relationship Id="rId2" Type="http://schemas.openxmlformats.org/officeDocument/2006/relationships/hyperlink" Target="http://www.volba-prezidenta.cz/zakon_o_prime_volbe_prezidenta_ceske_republiky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volby.idnes.cz/prezidentske-volby-2013.aspx" TargetMode="External"/><Relationship Id="rId2" Type="http://schemas.openxmlformats.org/officeDocument/2006/relationships/hyperlink" Target="http://www.volba-prezidenta.cz/kandidati_na_prezidenta_ceske_republiky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5324508"/>
              </p:ext>
            </p:extLst>
          </p:nvPr>
        </p:nvGraphicFramePr>
        <p:xfrm>
          <a:off x="614363" y="2816225"/>
          <a:ext cx="8137525" cy="26925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8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8" marB="45708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8" marB="45708" anchor="ctr"/>
                </a:tc>
              </a:tr>
              <a:tr h="365709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Zahrádková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</a:tr>
              <a:tr h="365709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VY_12_INOVACE_02B_28_Volba prezidenta v ČR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</a:tr>
              <a:tr h="365709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Člověk a společnost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</a:tr>
              <a:tr h="365709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</a:tr>
              <a:tr h="365709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24.04.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710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DUM je určen pro 2. ročník čtyřletého cyklu a 4.ročník šestiletého cyklu gymnaziálního vzdělávání v rámci předmětu </a:t>
            </a:r>
            <a:r>
              <a:rPr lang="cs-CZ" sz="2000" b="1" dirty="0"/>
              <a:t>ZSV</a:t>
            </a:r>
            <a:r>
              <a:rPr lang="cs-CZ" sz="2000" dirty="0"/>
              <a:t> jako interaktivní výukový materiál ke </a:t>
            </a:r>
            <a:r>
              <a:rPr lang="cs-CZ" sz="2000" dirty="0" smtClean="0"/>
              <a:t>kapitole </a:t>
            </a:r>
            <a:r>
              <a:rPr lang="cs-CZ" sz="2000" b="1" dirty="0" smtClean="0"/>
              <a:t>Volba prezidenta v ČR.</a:t>
            </a:r>
          </a:p>
          <a:p>
            <a:pPr marL="0" indent="0">
              <a:buNone/>
            </a:pPr>
            <a:r>
              <a:rPr lang="cs-CZ" sz="2000" dirty="0" smtClean="0"/>
              <a:t>DUM je zpracován jako prezentace . Předkládá žákům základní informace o přímé volbě prezidenta v ČR a o zásadách předvolební kampaně.</a:t>
            </a:r>
          </a:p>
          <a:p>
            <a:pPr marL="0" indent="0">
              <a:buNone/>
            </a:pPr>
            <a:r>
              <a:rPr lang="cs-CZ" sz="2000" dirty="0" smtClean="0"/>
              <a:t>Součástí prezentace je samostatná práce, ve které žák vyhledává informace na internetu o  pravidlech přímé volby. Následně odpovídá na otázky, správné odpovědi najde na dalším snímku.  Čtenářskou gramotnost procvičuje při prostudování textu na snímku č. 11. Dokáže ho analyzovat a hledá, zda zdroj článku je důvěryhodný a tedy informace v něm objektivní.</a:t>
            </a:r>
          </a:p>
          <a:p>
            <a:pPr marL="0" indent="0">
              <a:buNone/>
            </a:pPr>
            <a:r>
              <a:rPr lang="cs-CZ" sz="2000" b="1" dirty="0"/>
              <a:t>Materiál je určen k interaktivní výuce.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93051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2">
                    <a:lumMod val="75000"/>
                  </a:schemeClr>
                </a:solidFill>
              </a:rPr>
              <a:t>VOLBA PREZIDENTA V ČR</a:t>
            </a:r>
            <a:endParaRPr lang="cs-CZ" sz="5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8195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PŘÍMÁ VOLBA PREZIDENTA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b="1" dirty="0" smtClean="0"/>
              <a:t>Přímá volba prezidenta je schválena Parlamentem ústavním zákonem č. 71/2012 Sb. s účinností od 1.10. 2012.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Napříště budou svého prezidenta volit občané. </a:t>
            </a:r>
          </a:p>
          <a:p>
            <a:r>
              <a:rPr lang="cs-CZ" sz="2800" dirty="0" smtClean="0"/>
              <a:t>Nahradila volbu nepřímou, kdy prezidenta republiky volili poslanci a senátoři na společné schůzi obou komor.</a:t>
            </a:r>
          </a:p>
          <a:p>
            <a:r>
              <a:rPr lang="cs-CZ" sz="2800" dirty="0" smtClean="0"/>
              <a:t>Na 11. a 12. ledna 2013 je vyhlášeno 1. kolo voleb. Občané vybírají z 9 kandidátů.</a:t>
            </a:r>
          </a:p>
          <a:p>
            <a:r>
              <a:rPr lang="cs-CZ" sz="2800" dirty="0" smtClean="0"/>
              <a:t>Prvním prezidentem v přímé volbě je zvolen ve 2. kole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             </a:t>
            </a:r>
            <a:r>
              <a:rPr lang="cs-CZ" sz="4400" b="1" dirty="0" smtClean="0">
                <a:solidFill>
                  <a:schemeClr val="accent2">
                    <a:lumMod val="75000"/>
                  </a:schemeClr>
                </a:solidFill>
              </a:rPr>
              <a:t>MILOŠ ZEMAN</a:t>
            </a:r>
            <a:endParaRPr lang="cs-CZ" sz="44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7593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Samostatná práce žáků s textem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endParaRPr lang="cs-CZ" dirty="0"/>
          </a:p>
          <a:p>
            <a:r>
              <a:rPr lang="cs-CZ" sz="8000" dirty="0" smtClean="0"/>
              <a:t>Žáci pracují s internetem, kde prostudují ústavní zákon, kterým se mění volba prezidenta a zapíší na tabuli odpovědi na otázky pomocí digitálního pera.</a:t>
            </a:r>
          </a:p>
          <a:p>
            <a:r>
              <a:rPr lang="cs-CZ" sz="8000" dirty="0" smtClean="0">
                <a:hlinkClick r:id="rId2"/>
              </a:rPr>
              <a:t>http://www.volba-prezidenta.cz/zakon_o_prime_volbe_prezidenta_ceske_republiky/</a:t>
            </a:r>
            <a:endParaRPr lang="cs-CZ" sz="8000" dirty="0" smtClean="0"/>
          </a:p>
          <a:p>
            <a:r>
              <a:rPr lang="cs-CZ" sz="8000" dirty="0" smtClean="0">
                <a:hlinkClick r:id="rId3"/>
              </a:rPr>
              <a:t>http://www.psp.cz/docs/laws/constitution.html</a:t>
            </a:r>
            <a:endParaRPr lang="cs-CZ" sz="8000" dirty="0" smtClean="0"/>
          </a:p>
          <a:p>
            <a:pPr marL="0" indent="0">
              <a:buNone/>
            </a:pPr>
            <a:endParaRPr lang="cs-CZ" sz="8000" dirty="0"/>
          </a:p>
          <a:p>
            <a:pPr marL="0" indent="0">
              <a:buNone/>
            </a:pP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871298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Otázky k samostatné práci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může kandidovat na prezidenta?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dlouhé je funkční období prezidenta?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může navrhovat kandidáta na prezidenta?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volí prezidenta?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Jakým volebním systémem je prezident volen?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vyhlašuje prezidentské volby, v jakém termínu?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nazývá slavnostní složení slibu prezidenta a tím jeho uvedení do úřadu?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8844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Správné odpovědi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i="1" dirty="0" smtClean="0">
                <a:solidFill>
                  <a:srgbClr val="FF0000"/>
                </a:solidFill>
              </a:rPr>
              <a:t>Občan ČR, starší 40 let, způsobilý k právním úkonům.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>
                <a:solidFill>
                  <a:srgbClr val="FF0000"/>
                </a:solidFill>
              </a:rPr>
              <a:t>Funkční období je 5 let, může být zvolen maximálně 2x za sebou.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>
                <a:solidFill>
                  <a:srgbClr val="FF0000"/>
                </a:solidFill>
              </a:rPr>
              <a:t>Občan ČR starší 18 let, který má pro kandidáta podporu 50 000 podpisů spoluobčanů, nebo 20 poslanců nebo 10 senátorů.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>
                <a:solidFill>
                  <a:srgbClr val="FF0000"/>
                </a:solidFill>
              </a:rPr>
              <a:t>Prezidenta volí občané ČR starší 18let.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>
                <a:solidFill>
                  <a:srgbClr val="FF0000"/>
                </a:solidFill>
              </a:rPr>
              <a:t>Prezident volen většinovým dvoukolovým systémem.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>
                <a:solidFill>
                  <a:srgbClr val="FF0000"/>
                </a:solidFill>
              </a:rPr>
              <a:t>Prezidentské volby vyhlašuje předseda Senátu a to nejpozději 90 dní před jejím konáním.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>
                <a:solidFill>
                  <a:srgbClr val="FF0000"/>
                </a:solidFill>
              </a:rPr>
              <a:t>Inaugurace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3067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       Průběh voleb 2013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9600" b="1" dirty="0" smtClean="0">
                <a:solidFill>
                  <a:schemeClr val="accent2">
                    <a:lumMod val="75000"/>
                  </a:schemeClr>
                </a:solidFill>
              </a:rPr>
              <a:t>Žáci vyhledávají na internetových stránkách informace o průběhu voleb. </a:t>
            </a:r>
          </a:p>
          <a:p>
            <a:pPr marL="0" indent="0">
              <a:buNone/>
            </a:pPr>
            <a:r>
              <a:rPr lang="cs-CZ" sz="9600" b="1" dirty="0" smtClean="0">
                <a:solidFill>
                  <a:schemeClr val="accent2">
                    <a:lumMod val="75000"/>
                  </a:schemeClr>
                </a:solidFill>
              </a:rPr>
              <a:t>Připraví si tiskovou zprávu, ve které informují veřejnost: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sz="9600" dirty="0" smtClean="0"/>
              <a:t>Kdo byli kandidáti, za jakou politickou stranu kandidovali. Kdo byl a z jakého důvodu z voleb vyřazen, kdo podával stížnost a k jakému soudu, s jakým výsledkem.</a:t>
            </a:r>
          </a:p>
          <a:p>
            <a:pPr>
              <a:buFont typeface="Wingdings" pitchFamily="2" charset="2"/>
              <a:buChar char="Ø"/>
            </a:pPr>
            <a:r>
              <a:rPr lang="cs-CZ" sz="9600" dirty="0" smtClean="0"/>
              <a:t>Kdo získal v prvním kole nejvíce hlasů, kdo nejméně. Kdo byl před volbami favorizován.</a:t>
            </a:r>
          </a:p>
          <a:p>
            <a:pPr>
              <a:buFont typeface="Wingdings" pitchFamily="2" charset="2"/>
              <a:buChar char="Ø"/>
            </a:pPr>
            <a:r>
              <a:rPr lang="cs-CZ" sz="9600" dirty="0" smtClean="0"/>
              <a:t>Kteří kandidáti postoupili do druhého kola voleb, jakých známých osobností měli podporu.</a:t>
            </a:r>
          </a:p>
          <a:p>
            <a:pPr>
              <a:buFont typeface="Wingdings" pitchFamily="2" charset="2"/>
              <a:buChar char="Ø"/>
            </a:pPr>
            <a:r>
              <a:rPr lang="cs-CZ" sz="9600" dirty="0" smtClean="0"/>
              <a:t>Kolik % hlasů získali kandidáti v druhém kole volby.</a:t>
            </a:r>
          </a:p>
          <a:p>
            <a:pPr marL="0" indent="0">
              <a:buNone/>
            </a:pPr>
            <a:r>
              <a:rPr lang="cs-CZ" sz="6200" dirty="0" smtClean="0"/>
              <a:t>  </a:t>
            </a:r>
          </a:p>
          <a:p>
            <a:pPr marL="0" indent="0">
              <a:buNone/>
            </a:pPr>
            <a:r>
              <a:rPr lang="cs-CZ" sz="6200" dirty="0" smtClean="0">
                <a:hlinkClick r:id="rId2"/>
              </a:rPr>
              <a:t>http://www.volba-prezidenta.cz/kandidati_na_prezidenta_ceske_republiky/</a:t>
            </a:r>
            <a:endParaRPr lang="cs-CZ" sz="6200" dirty="0" smtClean="0"/>
          </a:p>
          <a:p>
            <a:pPr marL="0" indent="0">
              <a:buNone/>
            </a:pPr>
            <a:r>
              <a:rPr lang="cs-CZ" sz="6200" dirty="0">
                <a:hlinkClick r:id="rId3"/>
              </a:rPr>
              <a:t>http://</a:t>
            </a:r>
            <a:r>
              <a:rPr lang="cs-CZ" sz="6200" dirty="0" smtClean="0">
                <a:hlinkClick r:id="rId3"/>
              </a:rPr>
              <a:t>volby.idnes.cz/prezidentske-volby-2013.aspx</a:t>
            </a:r>
            <a:endParaRPr lang="cs-CZ" sz="6200" dirty="0" smtClean="0"/>
          </a:p>
          <a:p>
            <a:pPr marL="0" indent="0">
              <a:buNone/>
            </a:pPr>
            <a:r>
              <a:rPr lang="cs-CZ" sz="3800" dirty="0" smtClean="0"/>
              <a:t>       </a:t>
            </a:r>
          </a:p>
        </p:txBody>
      </p:sp>
    </p:spTree>
    <p:extLst>
      <p:ext uri="{BB962C8B-B14F-4D97-AF65-F5344CB8AC3E}">
        <p14:creationId xmlns:p14="http://schemas.microsoft.com/office/powerpoint/2010/main" val="3040987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Předvolební kampaň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Je úsilí politických stran a kandidátů oslovit voliče, aby podporovali jejich politický program a ve volbách jim dali svůj hlas.</a:t>
            </a:r>
          </a:p>
          <a:p>
            <a:r>
              <a:rPr lang="cs-CZ" dirty="0" smtClean="0"/>
              <a:t>Nejdůležitější roli v kampani hrají média (vedle tisku a televize stále výrazněji internet).</a:t>
            </a:r>
          </a:p>
          <a:p>
            <a:r>
              <a:rPr lang="cs-CZ" dirty="0" smtClean="0"/>
              <a:t>Kampaň může mít podobu placené inzerce, moderovaných diskuzí v televizi, meetingů, debat na sociálních sítích aj.</a:t>
            </a:r>
          </a:p>
          <a:p>
            <a:r>
              <a:rPr lang="cs-CZ" dirty="0" smtClean="0"/>
              <a:t>Kampaň by měla být neagresivní vůči ostatním kandidátům, pravdivá, cílená, sdělující. </a:t>
            </a:r>
          </a:p>
          <a:p>
            <a:r>
              <a:rPr lang="cs-CZ" dirty="0" smtClean="0"/>
              <a:t>Negativní kampaň  má nejčastěji podobu mediálních kauz, které strana či kandidát zveřejní a záměrně tím poškodí protivníka. Důležité je jejich načasování těsně před volbami.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8957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Úkol pro studenty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Přečtěte si článek na následujícím snímku a odpovězte na otázky.</a:t>
            </a:r>
          </a:p>
          <a:p>
            <a:r>
              <a:rPr lang="cs-CZ" sz="3600" dirty="0" smtClean="0"/>
              <a:t>Najděte na internetu příklady negativní kampaně v prezidentských volbách 2013 a prezentujte je.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191325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36004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5289451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7200" b="1" u="sng" dirty="0"/>
              <a:t>Další předvolební lži: Zeman přilepšil své bývalé vládě</a:t>
            </a:r>
            <a:endParaRPr lang="cs-CZ" sz="7200" dirty="0"/>
          </a:p>
          <a:p>
            <a:pPr marL="0" indent="0">
              <a:buNone/>
            </a:pPr>
            <a:r>
              <a:rPr lang="cs-CZ" sz="7200" b="1" dirty="0"/>
              <a:t>Praha</a:t>
            </a:r>
            <a:r>
              <a:rPr lang="cs-CZ" sz="7200" dirty="0"/>
              <a:t> - Miloš Zeman i Karel Schwarzenberg v poslední debatě opět neříkali pouze pravdu. </a:t>
            </a:r>
          </a:p>
          <a:p>
            <a:pPr marL="0" indent="0">
              <a:buNone/>
            </a:pPr>
            <a:r>
              <a:rPr lang="cs-CZ" sz="7200" dirty="0" smtClean="0"/>
              <a:t>Zeman </a:t>
            </a:r>
            <a:r>
              <a:rPr lang="cs-CZ" sz="7200" dirty="0"/>
              <a:t>vylepšil ekonomické výsledky vlastní vlády, Schwarzenberg si protiřečil ohledně kauzy Jiřího Čunka</a:t>
            </a:r>
            <a:r>
              <a:rPr lang="cs-CZ" sz="7200" dirty="0" smtClean="0"/>
              <a:t>.</a:t>
            </a:r>
            <a:r>
              <a:rPr lang="cs-CZ" sz="7200" dirty="0"/>
              <a:t> </a:t>
            </a:r>
          </a:p>
          <a:p>
            <a:pPr marL="0" indent="0">
              <a:buNone/>
            </a:pPr>
            <a:r>
              <a:rPr lang="cs-CZ" sz="7200" dirty="0"/>
              <a:t>Podle analýzy serveru Demagog.cz Zeman lhal, když srovnával růst HDP z doby svého vládnutí s výsledky hospodaření premiéra Petra Nečase. Své vládě průměrný růst HDP navýšil, Nečasově naopak snížil</a:t>
            </a:r>
            <a:r>
              <a:rPr lang="cs-CZ" sz="7200" dirty="0" smtClean="0"/>
              <a:t>.</a:t>
            </a:r>
            <a:r>
              <a:rPr lang="cs-CZ" sz="7200" dirty="0"/>
              <a:t> </a:t>
            </a:r>
          </a:p>
          <a:p>
            <a:pPr marL="0" indent="0">
              <a:buNone/>
            </a:pPr>
            <a:r>
              <a:rPr lang="cs-CZ" sz="7200" dirty="0"/>
              <a:t>Miloš Zeman v debatě uvedl, že za jeho vlády byl průměrný roční růst HDP 2,8 %, současné vládě pak připsal průměrný růst 0,8 % HDP</a:t>
            </a:r>
            <a:r>
              <a:rPr lang="cs-CZ" sz="7200" dirty="0" smtClean="0"/>
              <a:t>.</a:t>
            </a:r>
            <a:r>
              <a:rPr lang="cs-CZ" sz="7200" dirty="0"/>
              <a:t> </a:t>
            </a:r>
          </a:p>
          <a:p>
            <a:pPr marL="0" indent="0">
              <a:buNone/>
            </a:pPr>
            <a:r>
              <a:rPr lang="cs-CZ" sz="7200" dirty="0"/>
              <a:t>Není to poprvé, co Miloš Zeman přikrášluje výsledky své bývalé vlády. V předvolebním Hyde parku ČT24 se dopustil hned několika takových nepravdivých výroků</a:t>
            </a:r>
            <a:r>
              <a:rPr lang="cs-CZ" sz="7200" dirty="0" smtClean="0"/>
              <a:t>.</a:t>
            </a:r>
            <a:r>
              <a:rPr lang="cs-CZ" sz="7200" dirty="0"/>
              <a:t> </a:t>
            </a:r>
          </a:p>
          <a:p>
            <a:pPr marL="0" indent="0">
              <a:buNone/>
            </a:pPr>
            <a:r>
              <a:rPr lang="cs-CZ" sz="7200" dirty="0"/>
              <a:t>Karel Schwarzenberg zase tvrdil, že jím zaplacená agentura Kroll nedošla při vyšetřování případu Jiřího Čunka k jasnému závěru. Dle informací dohledaných analytiky se však sám Karel Schwarzenberg v minulosti vyjádřil, že považuje Jiřího Čunka za očištěného</a:t>
            </a:r>
            <a:r>
              <a:rPr lang="cs-CZ" sz="7200" dirty="0" smtClean="0"/>
              <a:t>.</a:t>
            </a:r>
            <a:r>
              <a:rPr lang="cs-CZ" sz="7200" dirty="0"/>
              <a:t> </a:t>
            </a:r>
          </a:p>
          <a:p>
            <a:pPr marL="0" indent="0">
              <a:buNone/>
            </a:pPr>
            <a:r>
              <a:rPr lang="cs-CZ" sz="7200" dirty="0"/>
              <a:t>"Po zveřejnění zmiňovaného auditu Karel Schwarzenberg v několika médiích prohlásil, že považuje Jiřího Čunka za očištěného. Tyto rozhovory naši analytici našli a na jejich základě jsme vyhodnotili tento výrok jako zavádějící.” uvedl Jan Tvrdoň, expert Demagog.cz</a:t>
            </a:r>
            <a:r>
              <a:rPr lang="cs-CZ" sz="7200" dirty="0" smtClean="0"/>
              <a:t>.</a:t>
            </a:r>
            <a:r>
              <a:rPr lang="cs-CZ" sz="7200" dirty="0"/>
              <a:t> </a:t>
            </a:r>
          </a:p>
          <a:p>
            <a:pPr marL="0" indent="0">
              <a:buNone/>
            </a:pPr>
            <a:r>
              <a:rPr lang="cs-CZ" sz="7200" dirty="0"/>
              <a:t>Demagog.cz je neziskový projekt tvořený převážně studenty Masarykovy univerzity, který si klade za cíl kontrolu faktických výroků politiků, které zazní v televizních debatách. Hodnotí pouze ověřitelná vyjádření, tedy ta postavená na faktech v různých podobách, a to ve čtyřech kategoriích: pravda, nepravda, zavádějící a neověřitelné.</a:t>
            </a:r>
          </a:p>
          <a:p>
            <a:pPr marL="0" indent="0">
              <a:buNone/>
            </a:pPr>
            <a:r>
              <a:rPr lang="cs-CZ" sz="7200" i="1" dirty="0"/>
              <a:t>(zdroj: aktualne.centrum.cz)</a:t>
            </a:r>
            <a:endParaRPr lang="cs-CZ" sz="7200" dirty="0"/>
          </a:p>
          <a:p>
            <a:pPr marL="0" indent="0">
              <a:buNone/>
            </a:pPr>
            <a:endParaRPr lang="cs-CZ" sz="5500" dirty="0"/>
          </a:p>
        </p:txBody>
      </p:sp>
    </p:spTree>
    <p:extLst>
      <p:ext uri="{BB962C8B-B14F-4D97-AF65-F5344CB8AC3E}">
        <p14:creationId xmlns:p14="http://schemas.microsoft.com/office/powerpoint/2010/main" val="2326186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Otázky k textu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základě článku rozhodněte, které informace kandidáti zkreslovali.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Ověřujete si vždy zdroj informací, které jsou vám v médiích předkládány?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je autorem tohoto článku, je to podle vás důvěryhodný zdroj?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4555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AUTOR NEUVEDEN. </a:t>
            </a:r>
            <a:r>
              <a:rPr lang="cs-CZ" sz="2000" i="1" dirty="0"/>
              <a:t>Zákon o přímé volbě prezidenta České </a:t>
            </a:r>
            <a:r>
              <a:rPr lang="cs-CZ" sz="2000" i="1" dirty="0" smtClean="0"/>
              <a:t>republiky</a:t>
            </a:r>
            <a:r>
              <a:rPr lang="cs-CZ" sz="2000" dirty="0" smtClean="0"/>
              <a:t> </a:t>
            </a:r>
            <a:r>
              <a:rPr lang="cs-CZ" sz="2000" dirty="0"/>
              <a:t>[online]. [cit. </a:t>
            </a:r>
            <a:r>
              <a:rPr lang="cs-CZ" sz="2000" dirty="0" smtClean="0"/>
              <a:t>24.4.2013</a:t>
            </a:r>
            <a:r>
              <a:rPr lang="cs-CZ" sz="2000" dirty="0"/>
              <a:t>]. Dostupný na WWW: http://www.volba-prezidenta.cz/zakon_o_prime_volbe_prezidenta_ceske_republiky/ </a:t>
            </a:r>
            <a:endParaRPr lang="cs-CZ" sz="2000" dirty="0" smtClean="0"/>
          </a:p>
          <a:p>
            <a:r>
              <a:rPr lang="cs-CZ" sz="2000" dirty="0"/>
              <a:t>AUTOR NEUVEDEN. </a:t>
            </a:r>
            <a:r>
              <a:rPr lang="cs-CZ" sz="2000" i="1" dirty="0"/>
              <a:t>Výsledky prezidentských voleb</a:t>
            </a:r>
            <a:r>
              <a:rPr lang="cs-CZ" sz="2000" dirty="0"/>
              <a:t> [online]. [cit. </a:t>
            </a:r>
            <a:r>
              <a:rPr lang="cs-CZ" sz="2000" dirty="0" smtClean="0"/>
              <a:t>24.4.2013</a:t>
            </a:r>
            <a:r>
              <a:rPr lang="cs-CZ" sz="2000" dirty="0"/>
              <a:t>]. Dostupný na WWW: http://volby.idnes.cz/prezidentske-volby-2013.aspx </a:t>
            </a:r>
            <a:endParaRPr lang="cs-CZ" sz="2000" dirty="0" smtClean="0"/>
          </a:p>
          <a:p>
            <a:r>
              <a:rPr lang="cs-CZ" sz="2000" dirty="0"/>
              <a:t>DEMAGOG.CZ. </a:t>
            </a:r>
            <a:r>
              <a:rPr lang="cs-CZ" sz="2000" i="1" dirty="0"/>
              <a:t>Další předvolební lži</a:t>
            </a:r>
            <a:r>
              <a:rPr lang="cs-CZ" sz="2000" i="1" dirty="0" smtClean="0"/>
              <a:t>: Zeman </a:t>
            </a:r>
            <a:r>
              <a:rPr lang="cs-CZ" sz="2000" i="1" dirty="0"/>
              <a:t>přilepšil své bývalé vládě</a:t>
            </a:r>
            <a:r>
              <a:rPr lang="cs-CZ" sz="2000" dirty="0"/>
              <a:t> [online]. [cit. </a:t>
            </a:r>
            <a:r>
              <a:rPr lang="cs-CZ" sz="2000" dirty="0" smtClean="0"/>
              <a:t>24.4.2013</a:t>
            </a:r>
            <a:r>
              <a:rPr lang="cs-CZ" sz="2000" dirty="0"/>
              <a:t>]. Dostupný na WWW: http://aktualne.centrum.cz/prezidentske-volby/clanek.phtml?id=769578 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63514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379</TotalTime>
  <Words>811</Words>
  <Application>Microsoft Office PowerPoint</Application>
  <PresentationFormat>Předvádění na obrazovce (4:3)</PresentationFormat>
  <Paragraphs>91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VOLBA PREZIDENTA V ČR</vt:lpstr>
      <vt:lpstr>PŘÍMÁ VOLBA PREZIDENTA</vt:lpstr>
      <vt:lpstr>Samostatná práce žáků s textem</vt:lpstr>
      <vt:lpstr>Otázky k samostatné práci</vt:lpstr>
      <vt:lpstr>Správné odpovědi</vt:lpstr>
      <vt:lpstr>         Průběh voleb 2013</vt:lpstr>
      <vt:lpstr>Předvolební kampaň</vt:lpstr>
      <vt:lpstr>Úkol pro studenty</vt:lpstr>
      <vt:lpstr>Prezentace aplikace PowerPoint</vt:lpstr>
      <vt:lpstr>Otázky k textu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VOLBA PREZIDENTA V ČR</dc:title>
  <dc:creator>Učitel</dc:creator>
  <cp:lastModifiedBy>Učitel</cp:lastModifiedBy>
  <cp:revision>27</cp:revision>
  <dcterms:created xsi:type="dcterms:W3CDTF">2013-08-22T07:22:28Z</dcterms:created>
  <dcterms:modified xsi:type="dcterms:W3CDTF">2013-08-28T20:36:47Z</dcterms:modified>
</cp:coreProperties>
</file>