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VY_32_INOVACE_MATEMATIKA_06_KRUŽNICE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Halže,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Hana Fukalová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PROCVIČENÍ A UPEVNĚNÍ UČIVA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CZ.1.07/1.4.00/21.3551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137" custScaleY="10888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34" custLinFactNeighborY="90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5A52F9-0FC3-42E5-81D0-F00F696FDB31}" type="presOf" srcId="{B651F6E3-6281-48DB-9319-2AEAFDAE7572}" destId="{6BB5E863-4638-4E1D-BFDE-399D028AC4ED}" srcOrd="1" destOrd="0" presId="urn:microsoft.com/office/officeart/2005/8/layout/target3"/>
    <dgm:cxn modelId="{83480BB9-BF66-4694-81E0-681279613200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D16D610-FBD1-4F95-86A5-409E0421EBFC}" type="presOf" srcId="{D1D4F407-5343-4D3F-B5B9-D407B03CAEB4}" destId="{D005CE8C-CC26-4C3E-AC11-E15060ECD759}" srcOrd="0" destOrd="0" presId="urn:microsoft.com/office/officeart/2005/8/layout/target3"/>
    <dgm:cxn modelId="{CCBB0832-7CF1-47D1-A22C-5B99F45B6D53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EC4F0A2-E3F0-4665-BA18-DD6E301E7B2D}" type="presOf" srcId="{D1B46980-6531-4606-95E6-44980827E919}" destId="{2BE915AB-18AA-4053-B92C-3BFC9ED204BB}" srcOrd="1" destOrd="0" presId="urn:microsoft.com/office/officeart/2005/8/layout/target3"/>
    <dgm:cxn modelId="{F01B8F08-471E-4121-A903-5E601E825369}" type="presOf" srcId="{B651F6E3-6281-48DB-9319-2AEAFDAE7572}" destId="{619D679B-A015-4ECF-8348-D1034C574F40}" srcOrd="0" destOrd="0" presId="urn:microsoft.com/office/officeart/2005/8/layout/target3"/>
    <dgm:cxn modelId="{A1E4C9C3-2C9A-4E1B-A1B0-2DB18B3B018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DADF78-965F-4B72-B2A8-CB24CA7F96E7}" type="presOf" srcId="{4C35D32F-0EAB-4CD7-82EE-45574DC2A586}" destId="{890E4F0B-2866-4A3F-A3C7-2A14B1797930}" srcOrd="1" destOrd="0" presId="urn:microsoft.com/office/officeart/2005/8/layout/target3"/>
    <dgm:cxn modelId="{4EBF8E01-C3A0-4C0E-9400-4A02C5618BC0}" type="presOf" srcId="{D8197B8C-B260-4A16-BDF4-0947B075E274}" destId="{5A5FFA88-C948-4069-8E93-59FA12366E83}" srcOrd="1" destOrd="0" presId="urn:microsoft.com/office/officeart/2005/8/layout/target3"/>
    <dgm:cxn modelId="{33B05EB8-37A1-43F0-9FEB-92C5A2C4723B}" type="presOf" srcId="{D1D4F407-5343-4D3F-B5B9-D407B03CAEB4}" destId="{AED2198E-93D5-4001-81B4-73124B309672}" srcOrd="1" destOrd="0" presId="urn:microsoft.com/office/officeart/2005/8/layout/target3"/>
    <dgm:cxn modelId="{0F3F6741-4380-43E2-8408-43C6B4E17BC3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60D67A-3260-48F5-A198-6B805C20CF19}" type="presParOf" srcId="{333A1088-737F-45CB-B68E-254E46348037}" destId="{F5ABB229-8D3B-4694-996A-96F23CF14429}" srcOrd="0" destOrd="0" presId="urn:microsoft.com/office/officeart/2005/8/layout/target3"/>
    <dgm:cxn modelId="{F8785590-0112-4A79-9DE6-EE5F49D90A8D}" type="presParOf" srcId="{333A1088-737F-45CB-B68E-254E46348037}" destId="{F41139FD-01EE-4571-8B17-4FB00FC51163}" srcOrd="1" destOrd="0" presId="urn:microsoft.com/office/officeart/2005/8/layout/target3"/>
    <dgm:cxn modelId="{0E4123F4-7BCB-4E3E-9B80-DD66FC32B4E1}" type="presParOf" srcId="{333A1088-737F-45CB-B68E-254E46348037}" destId="{D005CE8C-CC26-4C3E-AC11-E15060ECD759}" srcOrd="2" destOrd="0" presId="urn:microsoft.com/office/officeart/2005/8/layout/target3"/>
    <dgm:cxn modelId="{D23AF67B-7B7E-4E3B-ABDB-43579D091737}" type="presParOf" srcId="{333A1088-737F-45CB-B68E-254E46348037}" destId="{2C702D82-9B77-49B7-9568-BB8EB47C3372}" srcOrd="3" destOrd="0" presId="urn:microsoft.com/office/officeart/2005/8/layout/target3"/>
    <dgm:cxn modelId="{F73A97C0-260F-4177-AA34-0E29E3C716B8}" type="presParOf" srcId="{333A1088-737F-45CB-B68E-254E46348037}" destId="{A52A0455-90FF-4808-ABD0-F02540D31D5A}" srcOrd="4" destOrd="0" presId="urn:microsoft.com/office/officeart/2005/8/layout/target3"/>
    <dgm:cxn modelId="{0CC98C38-E836-4AF7-975B-F9DA00039CAC}" type="presParOf" srcId="{333A1088-737F-45CB-B68E-254E46348037}" destId="{6140AFEC-043D-4C43-A2F9-D0F5331DF3A3}" srcOrd="5" destOrd="0" presId="urn:microsoft.com/office/officeart/2005/8/layout/target3"/>
    <dgm:cxn modelId="{F55A8F9E-9D4A-423D-BB51-756317BF6B13}" type="presParOf" srcId="{333A1088-737F-45CB-B68E-254E46348037}" destId="{9358AC05-5D7D-4327-9F80-1AD486AEA664}" srcOrd="6" destOrd="0" presId="urn:microsoft.com/office/officeart/2005/8/layout/target3"/>
    <dgm:cxn modelId="{49E59F50-686F-4764-ACB7-31095891688A}" type="presParOf" srcId="{333A1088-737F-45CB-B68E-254E46348037}" destId="{313FC574-E1CD-4FB4-B054-0B805CE0447D}" srcOrd="7" destOrd="0" presId="urn:microsoft.com/office/officeart/2005/8/layout/target3"/>
    <dgm:cxn modelId="{F889193C-AF56-449D-ABBC-6F9C87743921}" type="presParOf" srcId="{333A1088-737F-45CB-B68E-254E46348037}" destId="{619D679B-A015-4ECF-8348-D1034C574F40}" srcOrd="8" destOrd="0" presId="urn:microsoft.com/office/officeart/2005/8/layout/target3"/>
    <dgm:cxn modelId="{4D3C9AEE-B682-493E-AC76-17F3BBD892FB}" type="presParOf" srcId="{333A1088-737F-45CB-B68E-254E46348037}" destId="{322283A8-4A27-4CDA-BAE3-F381106A9174}" srcOrd="9" destOrd="0" presId="urn:microsoft.com/office/officeart/2005/8/layout/target3"/>
    <dgm:cxn modelId="{D3D6906A-FFA7-49A2-B1A8-FB78F149FE4D}" type="presParOf" srcId="{333A1088-737F-45CB-B68E-254E46348037}" destId="{FFC9F71D-1B4F-4AD9-A4A6-86ADEFC8AF5C}" srcOrd="10" destOrd="0" presId="urn:microsoft.com/office/officeart/2005/8/layout/target3"/>
    <dgm:cxn modelId="{CBA638CB-8814-4A25-8720-8E3D2A45A1EA}" type="presParOf" srcId="{333A1088-737F-45CB-B68E-254E46348037}" destId="{25B08C86-7E15-44DC-BE7F-FFB55DD49D12}" srcOrd="11" destOrd="0" presId="urn:microsoft.com/office/officeart/2005/8/layout/target3"/>
    <dgm:cxn modelId="{E1CF9C01-D8EB-4149-AEA6-B54D0FD2EE37}" type="presParOf" srcId="{333A1088-737F-45CB-B68E-254E46348037}" destId="{76644BE8-9D7C-4C09-B250-3D10AF48CBB7}" srcOrd="12" destOrd="0" presId="urn:microsoft.com/office/officeart/2005/8/layout/target3"/>
    <dgm:cxn modelId="{FD4E2AC6-5E5E-4B07-876F-D3160DE99E43}" type="presParOf" srcId="{333A1088-737F-45CB-B68E-254E46348037}" destId="{EE85B701-7295-41C0-BA7A-34D3756A2AE6}" srcOrd="13" destOrd="0" presId="urn:microsoft.com/office/officeart/2005/8/layout/target3"/>
    <dgm:cxn modelId="{2FFA4FDE-A1F4-4C0C-8CD6-8AEC5AE4DE22}" type="presParOf" srcId="{333A1088-737F-45CB-B68E-254E46348037}" destId="{8BEBB6EC-1DAA-4CAC-8A25-BC0FCBD5DBD5}" srcOrd="14" destOrd="0" presId="urn:microsoft.com/office/officeart/2005/8/layout/target3"/>
    <dgm:cxn modelId="{56DE8DCF-E792-4C03-A0E1-CFE8A4B6E7CB}" type="presParOf" srcId="{333A1088-737F-45CB-B68E-254E46348037}" destId="{AED2198E-93D5-4001-81B4-73124B309672}" srcOrd="15" destOrd="0" presId="urn:microsoft.com/office/officeart/2005/8/layout/target3"/>
    <dgm:cxn modelId="{E1C6D76E-14C8-4935-96D4-A005A1028FCC}" type="presParOf" srcId="{333A1088-737F-45CB-B68E-254E46348037}" destId="{2BE915AB-18AA-4053-B92C-3BFC9ED204BB}" srcOrd="16" destOrd="0" presId="urn:microsoft.com/office/officeart/2005/8/layout/target3"/>
    <dgm:cxn modelId="{EAE5C303-5D71-4182-AF25-9E56EC20D5EB}" type="presParOf" srcId="{333A1088-737F-45CB-B68E-254E46348037}" destId="{6BB5E863-4638-4E1D-BFDE-399D028AC4ED}" srcOrd="17" destOrd="0" presId="urn:microsoft.com/office/officeart/2005/8/layout/target3"/>
    <dgm:cxn modelId="{9C1C7D33-E6DA-49CC-9326-BD3ECACB2253}" type="presParOf" srcId="{333A1088-737F-45CB-B68E-254E46348037}" destId="{5A5FFA88-C948-4069-8E93-59FA12366E83}" srcOrd="18" destOrd="0" presId="urn:microsoft.com/office/officeart/2005/8/layout/target3"/>
    <dgm:cxn modelId="{F626FC6A-80C1-422F-ABC3-987348F2474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1997" y="0"/>
          <a:ext cx="4320479" cy="43204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144010" y="0"/>
          <a:ext cx="5832648" cy="43204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Halže, příspěvková organizace</a:t>
          </a:r>
          <a:endParaRPr lang="cs-CZ" sz="1800" kern="1200" dirty="0"/>
        </a:p>
      </dsp:txBody>
      <dsp:txXfrm>
        <a:off x="2144010" y="0"/>
        <a:ext cx="5832648" cy="691276"/>
      </dsp:txXfrm>
    </dsp:sp>
    <dsp:sp modelId="{A52A0455-90FF-4808-ABD0-F02540D31D5A}">
      <dsp:nvSpPr>
        <dsp:cNvPr id="0" name=""/>
        <dsp:cNvSpPr/>
      </dsp:nvSpPr>
      <dsp:spPr>
        <a:xfrm>
          <a:off x="451652" y="691276"/>
          <a:ext cx="3413179" cy="34131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158242" y="691276"/>
          <a:ext cx="5832648" cy="34131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Hana Fukalová</a:t>
          </a:r>
          <a:endParaRPr lang="cs-CZ" sz="1800" kern="1200" dirty="0"/>
        </a:p>
      </dsp:txBody>
      <dsp:txXfrm>
        <a:off x="2158242" y="691276"/>
        <a:ext cx="5832648" cy="691276"/>
      </dsp:txXfrm>
    </dsp:sp>
    <dsp:sp modelId="{313FC574-E1CD-4FB4-B054-0B805CE0447D}">
      <dsp:nvSpPr>
        <dsp:cNvPr id="0" name=""/>
        <dsp:cNvSpPr/>
      </dsp:nvSpPr>
      <dsp:spPr>
        <a:xfrm>
          <a:off x="905303" y="1382553"/>
          <a:ext cx="2505878" cy="25058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154246" y="1271179"/>
          <a:ext cx="5840638" cy="27286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VY_32_INOVACE_MATEMATIKA_06_KRUŽNICE</a:t>
          </a:r>
          <a:endParaRPr lang="cs-CZ" sz="1800" kern="1200" dirty="0"/>
        </a:p>
      </dsp:txBody>
      <dsp:txXfrm>
        <a:off x="2154246" y="1271179"/>
        <a:ext cx="5840638" cy="752724"/>
      </dsp:txXfrm>
    </dsp:sp>
    <dsp:sp modelId="{FFC9F71D-1B4F-4AD9-A4A6-86ADEFC8AF5C}">
      <dsp:nvSpPr>
        <dsp:cNvPr id="0" name=""/>
        <dsp:cNvSpPr/>
      </dsp:nvSpPr>
      <dsp:spPr>
        <a:xfrm>
          <a:off x="1358953" y="2073830"/>
          <a:ext cx="1598577" cy="15985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160225" y="2088233"/>
          <a:ext cx="5832648" cy="15985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PROCVIČENÍ A UPEVNĚNÍ UČIVA</a:t>
          </a:r>
          <a:endParaRPr lang="cs-CZ" sz="1800" kern="1200" dirty="0"/>
        </a:p>
      </dsp:txBody>
      <dsp:txXfrm>
        <a:off x="2160225" y="2088233"/>
        <a:ext cx="5832648" cy="691276"/>
      </dsp:txXfrm>
    </dsp:sp>
    <dsp:sp modelId="{EE85B701-7295-41C0-BA7A-34D3756A2AE6}">
      <dsp:nvSpPr>
        <dsp:cNvPr id="0" name=""/>
        <dsp:cNvSpPr/>
      </dsp:nvSpPr>
      <dsp:spPr>
        <a:xfrm>
          <a:off x="1812603" y="2765107"/>
          <a:ext cx="691276" cy="6912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88900" dist="38100" dir="5400000" algn="ctr" rotWithShape="0">
            <a:srgbClr val="000000">
              <a:alpha val="65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5400000"/>
          </a:lightRig>
        </a:scene3d>
        <a:sp3d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158242" y="2765107"/>
          <a:ext cx="5832648" cy="6912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CZ.1.07/1.4.00/21.3551</a:t>
          </a:r>
          <a:endParaRPr lang="cs-CZ" sz="1800" kern="1200" dirty="0"/>
        </a:p>
      </dsp:txBody>
      <dsp:txXfrm>
        <a:off x="2158242" y="2765107"/>
        <a:ext cx="5832648" cy="6912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3/Kruh-1.svg" TargetMode="External"/><Relationship Id="rId2" Type="http://schemas.openxmlformats.org/officeDocument/2006/relationships/hyperlink" Target="http://cs.wikipedia.org/wiki/Kru%C5%BEnic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KRUŽNICE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Matematika 4. 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4740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3761388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56222257"/>
              </p:ext>
            </p:extLst>
          </p:nvPr>
        </p:nvGraphicFramePr>
        <p:xfrm>
          <a:off x="539552" y="332656"/>
          <a:ext cx="799288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377" y="4941888"/>
            <a:ext cx="5944476" cy="1151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4041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zopakování pojmů kružnice, střed kružnice, poloměr a průměr </a:t>
            </a:r>
            <a:r>
              <a:rPr lang="cs-CZ" dirty="0" smtClean="0"/>
              <a:t>kružnice</a:t>
            </a:r>
            <a:endParaRPr lang="cs-CZ" dirty="0" smtClean="0"/>
          </a:p>
          <a:p>
            <a:r>
              <a:rPr lang="cs-CZ" dirty="0" smtClean="0"/>
              <a:t>Použití ve vzdělávacím předmětu Matematika ve 4. a 5. ročníku</a:t>
            </a:r>
          </a:p>
          <a:p>
            <a:r>
              <a:rPr lang="cs-CZ" dirty="0" smtClean="0"/>
              <a:t>Materiál je určen k použití na interaktivní tabuli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6225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cs.wikipedia.org/wiki/Kru%C5%BEnice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upload.wikimedia.org/wikipedia/commons/e/e3/Kruh-1.svg</a:t>
            </a:r>
            <a:endParaRPr lang="cs-CZ" dirty="0" smtClean="0"/>
          </a:p>
          <a:p>
            <a:r>
              <a:rPr lang="cs-CZ" dirty="0" smtClean="0"/>
              <a:t>Galerie Klipart Microsoft </a:t>
            </a:r>
            <a:r>
              <a:rPr lang="cs-CZ" dirty="0"/>
              <a:t>O</a:t>
            </a:r>
            <a:r>
              <a:rPr lang="cs-CZ" dirty="0" smtClean="0"/>
              <a:t>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043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405615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Kružnice  je</a:t>
            </a:r>
            <a:r>
              <a:rPr lang="cs-CZ" dirty="0" smtClean="0"/>
              <a:t> množina všech bodů </a:t>
            </a:r>
            <a:r>
              <a:rPr lang="cs-CZ" dirty="0"/>
              <a:t>v </a:t>
            </a:r>
            <a:r>
              <a:rPr lang="cs-CZ" dirty="0" smtClean="0"/>
              <a:t>rovině, </a:t>
            </a:r>
            <a:r>
              <a:rPr lang="cs-CZ" dirty="0"/>
              <a:t>které leží ve stejné </a:t>
            </a:r>
            <a:r>
              <a:rPr lang="cs-CZ" dirty="0" smtClean="0"/>
              <a:t>vzdálenosti, </a:t>
            </a:r>
            <a:r>
              <a:rPr lang="cs-CZ" dirty="0"/>
              <a:t>označované jako </a:t>
            </a:r>
            <a:r>
              <a:rPr lang="cs-CZ" b="1" dirty="0" smtClean="0"/>
              <a:t>poloměr</a:t>
            </a:r>
            <a:r>
              <a:rPr lang="cs-CZ" dirty="0" smtClean="0"/>
              <a:t>, </a:t>
            </a:r>
            <a:r>
              <a:rPr lang="cs-CZ" dirty="0"/>
              <a:t>od pevně daného bodu, zvaného </a:t>
            </a:r>
            <a:r>
              <a:rPr lang="cs-CZ" b="1" dirty="0" smtClean="0"/>
              <a:t>střed</a:t>
            </a:r>
            <a:r>
              <a:rPr lang="cs-CZ" dirty="0" smtClean="0"/>
              <a:t>. </a:t>
            </a:r>
          </a:p>
          <a:p>
            <a:r>
              <a:rPr lang="cs-CZ" dirty="0" smtClean="0"/>
              <a:t>Kružnice </a:t>
            </a:r>
            <a:r>
              <a:rPr lang="cs-CZ" dirty="0"/>
              <a:t>jsou jednoduché uzavřené </a:t>
            </a:r>
            <a:r>
              <a:rPr lang="cs-CZ" dirty="0" smtClean="0"/>
              <a:t>čáry, rozdělující </a:t>
            </a:r>
            <a:r>
              <a:rPr lang="cs-CZ" dirty="0"/>
              <a:t>rovinu na vnitřek a vnějšek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56992"/>
            <a:ext cx="3150369" cy="31503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7223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a označ všechny 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691680" y="1844824"/>
            <a:ext cx="1224136" cy="1152128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067944" y="2420888"/>
            <a:ext cx="2232248" cy="72008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303748" y="3573016"/>
            <a:ext cx="1764196" cy="1296144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300192" y="3789040"/>
            <a:ext cx="1080120" cy="1080120"/>
          </a:xfrm>
          <a:prstGeom prst="ellips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>
            <a:off x="7380312" y="1988840"/>
            <a:ext cx="1296144" cy="1008112"/>
          </a:xfrm>
          <a:prstGeom prst="hexagon">
            <a:avLst/>
          </a:prstGeom>
          <a:solidFill>
            <a:schemeClr val="bg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5877272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Zakresli body, které leží na kružnici.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9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 </a:t>
            </a:r>
            <a:r>
              <a:rPr lang="cs-CZ" dirty="0" smtClean="0">
                <a:solidFill>
                  <a:schemeClr val="accent1"/>
                </a:solidFill>
              </a:rPr>
              <a:t>k</a:t>
            </a:r>
            <a:r>
              <a:rPr lang="cs-CZ" dirty="0" smtClean="0"/>
              <a:t>(</a:t>
            </a:r>
            <a:r>
              <a:rPr lang="cs-CZ" dirty="0" err="1" smtClean="0">
                <a:solidFill>
                  <a:schemeClr val="accent6"/>
                </a:solidFill>
              </a:rPr>
              <a:t>S</a:t>
            </a:r>
            <a:r>
              <a:rPr lang="cs-CZ" dirty="0" err="1" smtClean="0"/>
              <a:t>,</a:t>
            </a:r>
            <a:r>
              <a:rPr lang="cs-CZ" dirty="0" err="1" smtClean="0">
                <a:solidFill>
                  <a:srgbClr val="00B0F0"/>
                </a:solidFill>
              </a:rPr>
              <a:t>r</a:t>
            </a:r>
            <a:r>
              <a:rPr lang="cs-CZ" dirty="0"/>
              <a:t> </a:t>
            </a:r>
            <a:r>
              <a:rPr lang="cs-CZ" dirty="0" smtClean="0">
                <a:solidFill>
                  <a:srgbClr val="00B0F0"/>
                </a:solidFill>
              </a:rPr>
              <a:t>= 4 cm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189591"/>
          </a:xfrm>
        </p:spPr>
        <p:txBody>
          <a:bodyPr/>
          <a:lstStyle/>
          <a:p>
            <a:r>
              <a:rPr lang="cs-CZ" dirty="0" smtClean="0"/>
              <a:t>Čteme 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accent1"/>
                </a:solidFill>
              </a:rPr>
              <a:t>kružnice k </a:t>
            </a:r>
            <a:r>
              <a:rPr lang="cs-CZ" sz="2800" dirty="0" smtClean="0">
                <a:solidFill>
                  <a:schemeClr val="accent6"/>
                </a:solidFill>
              </a:rPr>
              <a:t>se středem S, </a:t>
            </a:r>
            <a:r>
              <a:rPr lang="cs-CZ" sz="2800" dirty="0" smtClean="0">
                <a:solidFill>
                  <a:srgbClr val="00B0F0"/>
                </a:solidFill>
              </a:rPr>
              <a:t>poloměrem 4 centimetry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356992"/>
            <a:ext cx="69847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Přečti:</a:t>
            </a:r>
          </a:p>
          <a:p>
            <a:endParaRPr lang="cs-CZ" dirty="0"/>
          </a:p>
          <a:p>
            <a:r>
              <a:rPr lang="cs-CZ" dirty="0" smtClean="0"/>
              <a:t>l(O, r = 2 cm)	h(K, r = 10 cm)   m(M, r = 5 m)</a:t>
            </a:r>
          </a:p>
          <a:p>
            <a:endParaRPr lang="cs-CZ" dirty="0"/>
          </a:p>
          <a:p>
            <a:r>
              <a:rPr lang="cs-CZ" dirty="0" smtClean="0"/>
              <a:t>s(L, r = 26 mm)   p(P, r = 2 m)   n(D, r = 90 mm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5229200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Která z kružnic je největší a nejmenší?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829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Poloměr a průměr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1549631"/>
          </a:xfrm>
        </p:spPr>
        <p:txBody>
          <a:bodyPr/>
          <a:lstStyle/>
          <a:p>
            <a:r>
              <a:rPr lang="cs-CZ" dirty="0" smtClean="0"/>
              <a:t>Poloměr je vzdálenost mezi kružnicí a jejím středem</a:t>
            </a:r>
          </a:p>
          <a:p>
            <a:r>
              <a:rPr lang="cs-CZ" dirty="0" smtClean="0"/>
              <a:t>Průměr je dvojnásobek poloměru</a:t>
            </a:r>
          </a:p>
          <a:p>
            <a:r>
              <a:rPr lang="cs-CZ" dirty="0" smtClean="0"/>
              <a:t>r = 6 cm 					d = 2 . r = 2 . 6 = 12 cm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699792" y="2924944"/>
            <a:ext cx="180020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77574" y="3276971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tabulku: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5868160"/>
              </p:ext>
            </p:extLst>
          </p:nvPr>
        </p:nvGraphicFramePr>
        <p:xfrm>
          <a:off x="2699792" y="3789040"/>
          <a:ext cx="3804592" cy="27219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02296"/>
                <a:gridCol w="1902296"/>
              </a:tblGrid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388843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8331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kolem nás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5373216"/>
            <a:ext cx="7125112" cy="485582"/>
          </a:xfrm>
        </p:spPr>
        <p:txBody>
          <a:bodyPr/>
          <a:lstStyle/>
          <a:p>
            <a:r>
              <a:rPr lang="cs-CZ" dirty="0" smtClean="0"/>
              <a:t>Vymysli další příklady</a:t>
            </a:r>
            <a:endParaRPr lang="cs-CZ" dirty="0"/>
          </a:p>
        </p:txBody>
      </p:sp>
      <p:pic>
        <p:nvPicPr>
          <p:cNvPr id="2051" name="Picture 3" descr="C:\Users\hfukalova\AppData\Local\Microsoft\Windows\Temporary Internet Files\Content.IE5\5G91PGUM\MC900359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38890"/>
            <a:ext cx="1838858" cy="18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fukalova\AppData\Local\Microsoft\Windows\Temporary Internet Files\Content.IE5\MV2W216J\MC9004358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324" y="2151102"/>
            <a:ext cx="2090073" cy="1397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fukalova\AppData\Local\Microsoft\Windows\Temporary Internet Files\Content.IE5\TXJ1BYNV\dglxasset[1].aspx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12601"/>
            <a:ext cx="1193272" cy="1271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fukalova\AppData\Local\Microsoft\Windows\Temporary Internet Files\Content.IE5\E4P95PT7\dglxasset[1].aspx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221088"/>
            <a:ext cx="1217981" cy="96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fukalova\AppData\Local\Microsoft\Windows\Temporary Internet Files\Content.IE5\L1CM3AML\dglxasset[1].aspx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221088"/>
            <a:ext cx="1816100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fukalova\AppData\Local\Microsoft\Windows\Temporary Internet Files\Content.IE5\L1CM3AML\dglxasset[2].aspx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1127" y="3558792"/>
            <a:ext cx="1844345" cy="1679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91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33</TotalTime>
  <Words>207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KRUŽNICE</vt:lpstr>
      <vt:lpstr>Prezentace aplikace PowerPoint</vt:lpstr>
      <vt:lpstr>ANOTACE</vt:lpstr>
      <vt:lpstr>CITACE</vt:lpstr>
      <vt:lpstr>KRUŽNICE</vt:lpstr>
      <vt:lpstr>Najdi a označ všechny kružnice</vt:lpstr>
      <vt:lpstr>Zápis k(S,r = 4 cm)</vt:lpstr>
      <vt:lpstr>Poloměr a průměr</vt:lpstr>
      <vt:lpstr>Kružnice kolem nás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</dc:title>
  <dc:creator>Fukalová Hana</dc:creator>
  <cp:lastModifiedBy>Fukalová Hana</cp:lastModifiedBy>
  <cp:revision>6</cp:revision>
  <dcterms:created xsi:type="dcterms:W3CDTF">2014-01-08T19:23:01Z</dcterms:created>
  <dcterms:modified xsi:type="dcterms:W3CDTF">2014-01-08T20:13:15Z</dcterms:modified>
</cp:coreProperties>
</file>