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7"/>
  </p:notesMasterIdLst>
  <p:sldIdLst>
    <p:sldId id="256" r:id="rId2"/>
    <p:sldId id="303" r:id="rId3"/>
    <p:sldId id="283" r:id="rId4"/>
    <p:sldId id="259" r:id="rId5"/>
    <p:sldId id="260" r:id="rId6"/>
    <p:sldId id="261" r:id="rId7"/>
    <p:sldId id="262" r:id="rId8"/>
    <p:sldId id="281" r:id="rId9"/>
    <p:sldId id="263" r:id="rId10"/>
    <p:sldId id="300" r:id="rId11"/>
    <p:sldId id="301" r:id="rId12"/>
    <p:sldId id="302" r:id="rId13"/>
    <p:sldId id="258" r:id="rId14"/>
    <p:sldId id="269" r:id="rId15"/>
    <p:sldId id="284" r:id="rId16"/>
    <p:sldId id="290" r:id="rId17"/>
    <p:sldId id="297" r:id="rId18"/>
    <p:sldId id="257" r:id="rId19"/>
    <p:sldId id="268" r:id="rId20"/>
    <p:sldId id="267" r:id="rId21"/>
    <p:sldId id="275" r:id="rId22"/>
    <p:sldId id="276" r:id="rId23"/>
    <p:sldId id="277" r:id="rId24"/>
    <p:sldId id="264" r:id="rId25"/>
    <p:sldId id="305" r:id="rId26"/>
    <p:sldId id="265" r:id="rId27"/>
    <p:sldId id="271" r:id="rId28"/>
    <p:sldId id="280" r:id="rId29"/>
    <p:sldId id="306" r:id="rId30"/>
    <p:sldId id="274" r:id="rId31"/>
    <p:sldId id="278" r:id="rId32"/>
    <p:sldId id="279" r:id="rId33"/>
    <p:sldId id="282" r:id="rId34"/>
    <p:sldId id="286" r:id="rId35"/>
    <p:sldId id="287" r:id="rId36"/>
    <p:sldId id="304" r:id="rId37"/>
    <p:sldId id="288" r:id="rId38"/>
    <p:sldId id="289" r:id="rId39"/>
    <p:sldId id="293" r:id="rId40"/>
    <p:sldId id="292" r:id="rId41"/>
    <p:sldId id="294" r:id="rId42"/>
    <p:sldId id="295" r:id="rId43"/>
    <p:sldId id="296" r:id="rId44"/>
    <p:sldId id="298" r:id="rId45"/>
    <p:sldId id="299" r:id="rId4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B50F83-786A-4CD6-A28C-C06634C2DB95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4FE5CC-3675-4576-8BC6-9025C7FDF7B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4FE5CC-3675-4576-8BC6-9025C7FDF7B9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4FE5CC-3675-4576-8BC6-9025C7FDF7B9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4FE5CC-3675-4576-8BC6-9025C7FDF7B9}" type="slidenum">
              <a:rPr lang="cs-CZ" smtClean="0"/>
              <a:pPr/>
              <a:t>14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378CD-84CE-48F0-9585-484600B00AFF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39B94-6461-48BF-A5AF-8EED3BB66C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378CD-84CE-48F0-9585-484600B00AFF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39B94-6461-48BF-A5AF-8EED3BB66C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378CD-84CE-48F0-9585-484600B00AFF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39B94-6461-48BF-A5AF-8EED3BB66C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378CD-84CE-48F0-9585-484600B00AFF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39B94-6461-48BF-A5AF-8EED3BB66C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378CD-84CE-48F0-9585-484600B00AFF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39B94-6461-48BF-A5AF-8EED3BB66C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378CD-84CE-48F0-9585-484600B00AFF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39B94-6461-48BF-A5AF-8EED3BB66C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378CD-84CE-48F0-9585-484600B00AFF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39B94-6461-48BF-A5AF-8EED3BB66C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378CD-84CE-48F0-9585-484600B00AFF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39B94-6461-48BF-A5AF-8EED3BB66C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378CD-84CE-48F0-9585-484600B00AFF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39B94-6461-48BF-A5AF-8EED3BB66C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378CD-84CE-48F0-9585-484600B00AFF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39B94-6461-48BF-A5AF-8EED3BB66C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378CD-84CE-48F0-9585-484600B00AFF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39B94-6461-48BF-A5AF-8EED3BB66C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A378CD-84CE-48F0-9585-484600B00AFF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239B94-6461-48BF-A5AF-8EED3BB66C4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slide" Target="slide19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slide" Target="slide21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30.xml"/><Relationship Id="rId2" Type="http://schemas.openxmlformats.org/officeDocument/2006/relationships/slide" Target="slide27.xml"/><Relationship Id="rId1" Type="http://schemas.openxmlformats.org/officeDocument/2006/relationships/slideLayout" Target="../slideLayouts/slideLayout2.xml"/><Relationship Id="rId4" Type="http://schemas.openxmlformats.org/officeDocument/2006/relationships/slide" Target="slide3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25.xml"/><Relationship Id="rId3" Type="http://schemas.openxmlformats.org/officeDocument/2006/relationships/slide" Target="slide20.xml"/><Relationship Id="rId7" Type="http://schemas.openxmlformats.org/officeDocument/2006/relationships/slide" Target="slide24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slide" Target="slide29.xml"/><Relationship Id="rId5" Type="http://schemas.openxmlformats.org/officeDocument/2006/relationships/slide" Target="slide28.xml"/><Relationship Id="rId4" Type="http://schemas.openxmlformats.org/officeDocument/2006/relationships/slide" Target="slide32.xml"/><Relationship Id="rId9" Type="http://schemas.openxmlformats.org/officeDocument/2006/relationships/slide" Target="slide3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" Target="slide18.xml"/><Relationship Id="rId3" Type="http://schemas.openxmlformats.org/officeDocument/2006/relationships/slide" Target="slide36.xml"/><Relationship Id="rId7" Type="http://schemas.openxmlformats.org/officeDocument/2006/relationships/slide" Target="slide38.xml"/><Relationship Id="rId2" Type="http://schemas.openxmlformats.org/officeDocument/2006/relationships/slide" Target="slide35.xml"/><Relationship Id="rId1" Type="http://schemas.openxmlformats.org/officeDocument/2006/relationships/slideLayout" Target="../slideLayouts/slideLayout2.xml"/><Relationship Id="rId6" Type="http://schemas.openxmlformats.org/officeDocument/2006/relationships/slide" Target="slide34.xml"/><Relationship Id="rId5" Type="http://schemas.openxmlformats.org/officeDocument/2006/relationships/slide" Target="slide33.xml"/><Relationship Id="rId4" Type="http://schemas.openxmlformats.org/officeDocument/2006/relationships/slide" Target="slide3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41.xml"/><Relationship Id="rId7" Type="http://schemas.openxmlformats.org/officeDocument/2006/relationships/slide" Target="slide45.xml"/><Relationship Id="rId2" Type="http://schemas.openxmlformats.org/officeDocument/2006/relationships/slide" Target="slide40.xml"/><Relationship Id="rId1" Type="http://schemas.openxmlformats.org/officeDocument/2006/relationships/slideLayout" Target="../slideLayouts/slideLayout2.xml"/><Relationship Id="rId6" Type="http://schemas.openxmlformats.org/officeDocument/2006/relationships/slide" Target="slide44.xml"/><Relationship Id="rId5" Type="http://schemas.openxmlformats.org/officeDocument/2006/relationships/slide" Target="slide43.xml"/><Relationship Id="rId4" Type="http://schemas.openxmlformats.org/officeDocument/2006/relationships/slide" Target="slide4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Muhammad_4.jpg" TargetMode="External"/><Relationship Id="rId3" Type="http://schemas.openxmlformats.org/officeDocument/2006/relationships/hyperlink" Target="http://cs.wikipedia.org/wiki/Alhambra" TargetMode="External"/><Relationship Id="rId7" Type="http://schemas.openxmlformats.org/officeDocument/2006/relationships/hyperlink" Target="http://commons.wikimedia.org/wiki/File:Alhambra_-_Granada.jpg" TargetMode="External"/><Relationship Id="rId2" Type="http://schemas.openxmlformats.org/officeDocument/2006/relationships/hyperlink" Target="http://cs.wikipedia.org/wiki/Hagia_Sophi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Mecque.jpg" TargetMode="External"/><Relationship Id="rId5" Type="http://schemas.openxmlformats.org/officeDocument/2006/relationships/hyperlink" Target="http://commons.wikimedia.org/wiki/File:Mecca,_Saudi_Arabia_locator_map.png" TargetMode="External"/><Relationship Id="rId4" Type="http://schemas.openxmlformats.org/officeDocument/2006/relationships/hyperlink" Target="http://commons.wikimedia.org/wiki/File:Star_tile_with_flying_crane_from_Iran,_early_14th_century,_glazed_stone-paste,_HAA.JPG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Mecque.jpg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Arabic_Calligraphy_at_Wazir_Khan_Mosque2.jpg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Shah_Nematollah_Vali_Shrine_04.jpg?uselang=cs" TargetMode="External"/><Relationship Id="rId2" Type="http://schemas.openxmlformats.org/officeDocument/2006/relationships/hyperlink" Target="http://commons.wikimedia.org/wiki/File:Al-Azhar_(inside)_2006.jpg?uselang=cs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://commons.wikimedia.org/wiki/File:MosqueOfOmar1914.jpg?uselang=cs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gif"/><Relationship Id="rId5" Type="http://schemas.openxmlformats.org/officeDocument/2006/relationships/image" Target="../media/image19.gif"/><Relationship Id="rId4" Type="http://schemas.openxmlformats.org/officeDocument/2006/relationships/image" Target="../media/image18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908050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5090715"/>
              </p:ext>
            </p:extLst>
          </p:nvPr>
        </p:nvGraphicFramePr>
        <p:xfrm>
          <a:off x="614363" y="2816225"/>
          <a:ext cx="8137525" cy="29670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1088"/>
                <a:gridCol w="6196437"/>
              </a:tblGrid>
              <a:tr h="8638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sz="1800" dirty="0"/>
                    </a:p>
                  </a:txBody>
                  <a:tcPr marL="91447" marR="91447" marT="45709" marB="45709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 smtClean="0"/>
                        <a:t>Gymnázium</a:t>
                      </a:r>
                      <a:r>
                        <a:rPr lang="cs-CZ" sz="1800" baseline="0" dirty="0" smtClean="0"/>
                        <a:t> Lovosice</a:t>
                      </a:r>
                      <a:endParaRPr lang="cs-CZ" sz="1800" dirty="0"/>
                    </a:p>
                  </a:txBody>
                  <a:tcPr marL="91447" marR="91447" marT="45709" marB="45709" anchor="ctr"/>
                </a:tc>
              </a:tr>
              <a:tr h="365765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Mgr. Radmila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b="1" kern="1200" baseline="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Vorasická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</a:tr>
              <a:tr h="64011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</a:t>
                      </a: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5C</a:t>
                      </a: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_07_Islámské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umění</a:t>
                      </a:r>
                      <a:endParaRPr lang="cs-CZ" sz="1800" b="1" kern="1200" dirty="0" smtClean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</a:tr>
              <a:tr h="365765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TÉMA: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Dějiny umění</a:t>
                      </a:r>
                      <a:endParaRPr lang="cs-CZ" sz="1800" b="1" kern="1200" dirty="0" smtClean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</a:t>
                      </a: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/1.5.00/34.1073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</a:tr>
              <a:tr h="365765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31.12.2013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Materiál slouží jako osnova výkladu učitele, podklad k tvorbě zápisků žáka, pro utřídění a strukturaci poznatků.</a:t>
            </a:r>
          </a:p>
          <a:p>
            <a:r>
              <a:rPr lang="cs-CZ" dirty="0" smtClean="0"/>
              <a:t>Interaktivní odkazy jsou funkční i bez on-line připojení, kliknutím na obrázek se vrátíte zpět do prezentace.</a:t>
            </a:r>
          </a:p>
          <a:p>
            <a:r>
              <a:rPr lang="cs-CZ" dirty="0" smtClean="0"/>
              <a:t>K některým obrázkům je formou animace připojen text.</a:t>
            </a:r>
          </a:p>
          <a:p>
            <a:r>
              <a:rPr lang="cs-CZ" dirty="0" smtClean="0"/>
              <a:t>Materiál je zakončen krátkým testem – správné odpovědi se zabarví zeleně, špatné červeně - a poznávací soutěží.</a:t>
            </a:r>
          </a:p>
          <a:p>
            <a:r>
              <a:rPr lang="cs-CZ" dirty="0" smtClean="0"/>
              <a:t>Podporuje mezipředmětové vztahy (výtvarná výchova, český jazyk, dějepis, zeměpis).</a:t>
            </a:r>
          </a:p>
          <a:p>
            <a:r>
              <a:rPr lang="cs-CZ" dirty="0" smtClean="0"/>
              <a:t>Je primárně určen pro předmět výtvarná výchova v </a:t>
            </a:r>
            <a:r>
              <a:rPr lang="cs-CZ" dirty="0" err="1" smtClean="0"/>
              <a:t>1.ročníku</a:t>
            </a:r>
            <a:r>
              <a:rPr lang="cs-CZ" dirty="0" smtClean="0"/>
              <a:t> gymnázia a kvintě.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Islámské umění</a:t>
            </a:r>
            <a:endParaRPr lang="cs-CZ" b="1" dirty="0"/>
          </a:p>
        </p:txBody>
      </p:sp>
      <p:pic>
        <p:nvPicPr>
          <p:cNvPr id="4" name="Zástupný symbol pro obsah 3" descr="Star_tile_with_flying_crane_from_Iran,_early_14th_century,_glazed_stone-paste,_HAA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979712" y="1268760"/>
            <a:ext cx="4660883" cy="4525963"/>
          </a:xfrm>
          <a:blipFill>
            <a:blip r:embed="rId4" cstate="print"/>
            <a:tile tx="0" ty="0" sx="100000" sy="100000" flip="none" algn="tl"/>
          </a:blipFill>
        </p:spPr>
      </p:pic>
      <p:sp>
        <p:nvSpPr>
          <p:cNvPr id="5" name="TextovéPole 4"/>
          <p:cNvSpPr txBox="1"/>
          <p:nvPr/>
        </p:nvSpPr>
        <p:spPr>
          <a:xfrm>
            <a:off x="179512" y="5805264"/>
            <a:ext cx="8712968" cy="830997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Hvězdicová dlaždice s létajícím jeřábem z Íránu, počátek 14. století, sklo, kamenné pasty, zlacení  - Honolulu </a:t>
            </a:r>
            <a:r>
              <a:rPr lang="cs-CZ" sz="2400" dirty="0" err="1" smtClean="0"/>
              <a:t>Academy</a:t>
            </a:r>
            <a:r>
              <a:rPr lang="cs-CZ" sz="2400" dirty="0" smtClean="0"/>
              <a:t> </a:t>
            </a:r>
            <a:r>
              <a:rPr lang="cs-CZ" sz="2400" dirty="0" err="1" smtClean="0"/>
              <a:t>of</a:t>
            </a:r>
            <a:r>
              <a:rPr lang="cs-CZ" sz="2400" dirty="0" smtClean="0"/>
              <a:t> </a:t>
            </a:r>
            <a:r>
              <a:rPr lang="cs-CZ" sz="2400" dirty="0" err="1" smtClean="0"/>
              <a:t>Arts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/>
          <a:lstStyle/>
          <a:p>
            <a:r>
              <a:rPr lang="cs-CZ" b="1" dirty="0" smtClean="0"/>
              <a:t>Z historie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256584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Od 7. století začíná vzrůstat význam arabské oblasti</a:t>
            </a:r>
          </a:p>
          <a:p>
            <a:r>
              <a:rPr lang="cs-CZ" dirty="0" smtClean="0"/>
              <a:t>Mezi Sýrií a Mezopotámií sídlí kočovníci – beduíni, obchod mezi Asií a Středomořím</a:t>
            </a:r>
          </a:p>
          <a:p>
            <a:r>
              <a:rPr lang="cs-CZ" dirty="0" smtClean="0"/>
              <a:t>Posvátné místo –</a:t>
            </a:r>
            <a:r>
              <a:rPr lang="cs-CZ" dirty="0" smtClean="0">
                <a:hlinkClick r:id="rId2" action="ppaction://hlinksldjump"/>
              </a:rPr>
              <a:t> </a:t>
            </a:r>
            <a:r>
              <a:rPr lang="cs-CZ" b="1" dirty="0" smtClean="0">
                <a:hlinkClick r:id="rId2" action="ppaction://hlinksldjump"/>
              </a:rPr>
              <a:t>Mekka</a:t>
            </a:r>
            <a:r>
              <a:rPr lang="cs-CZ" dirty="0" smtClean="0">
                <a:hlinkClick r:id="rId2" action="ppaction://hlinksldjump"/>
              </a:rPr>
              <a:t> </a:t>
            </a:r>
            <a:r>
              <a:rPr lang="cs-CZ" dirty="0" smtClean="0"/>
              <a:t>– uctívají </a:t>
            </a:r>
            <a:r>
              <a:rPr lang="cs-CZ" b="1" dirty="0" smtClean="0">
                <a:hlinkClick r:id="rId3" action="ppaction://hlinksldjump"/>
              </a:rPr>
              <a:t>kábu</a:t>
            </a:r>
            <a:r>
              <a:rPr lang="cs-CZ" dirty="0" smtClean="0"/>
              <a:t> – černý kámen (meteorit)</a:t>
            </a:r>
          </a:p>
          <a:p>
            <a:r>
              <a:rPr lang="cs-CZ" dirty="0" smtClean="0"/>
              <a:t>Roztříštěné kmeny sjednotil islám</a:t>
            </a:r>
          </a:p>
          <a:p>
            <a:r>
              <a:rPr lang="cs-CZ" dirty="0" smtClean="0"/>
              <a:t>Zakladatel – </a:t>
            </a:r>
            <a:r>
              <a:rPr lang="cs-CZ" b="1" dirty="0" smtClean="0"/>
              <a:t>Mohammed</a:t>
            </a:r>
            <a:r>
              <a:rPr lang="cs-CZ" dirty="0" smtClean="0"/>
              <a:t> – karavanní vůdce, obchodník, prorok Alláhův, politický vůdce, soudce, vojevůdce a zákonodárce – víra v jednoho boha – </a:t>
            </a:r>
            <a:r>
              <a:rPr lang="cs-CZ" b="1" dirty="0" smtClean="0"/>
              <a:t>Alláha</a:t>
            </a:r>
            <a:r>
              <a:rPr lang="cs-CZ" dirty="0" smtClean="0"/>
              <a:t>, víra v posmrtný život</a:t>
            </a:r>
          </a:p>
          <a:p>
            <a:r>
              <a:rPr lang="cs-CZ" b="1" dirty="0" smtClean="0"/>
              <a:t>Islám</a:t>
            </a:r>
            <a:r>
              <a:rPr lang="cs-CZ" dirty="0" smtClean="0"/>
              <a:t> – podřizuji se vůli Alláha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 historie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smtClean="0">
                <a:hlinkClick r:id="rId2" action="ppaction://hlinksldjump"/>
              </a:rPr>
              <a:t>Mohammed</a:t>
            </a:r>
            <a:r>
              <a:rPr lang="cs-CZ" dirty="0" smtClean="0"/>
              <a:t> – jeho vliv v</a:t>
            </a:r>
            <a:r>
              <a:rPr lang="cs-CZ" b="1" dirty="0" smtClean="0"/>
              <a:t> Mekce </a:t>
            </a:r>
            <a:r>
              <a:rPr lang="cs-CZ" dirty="0" smtClean="0"/>
              <a:t>roste – dosavadní vládci ho pronásledují  - odchází do </a:t>
            </a:r>
            <a:r>
              <a:rPr lang="cs-CZ" b="1" dirty="0" smtClean="0"/>
              <a:t>Mediny</a:t>
            </a:r>
            <a:r>
              <a:rPr lang="cs-CZ" dirty="0" smtClean="0"/>
              <a:t> (rok 622 – počátek muslimské éry – </a:t>
            </a:r>
            <a:r>
              <a:rPr lang="cs-CZ" dirty="0" err="1" smtClean="0"/>
              <a:t>hídžra</a:t>
            </a:r>
            <a:r>
              <a:rPr lang="cs-CZ" dirty="0" smtClean="0"/>
              <a:t>)</a:t>
            </a:r>
          </a:p>
          <a:p>
            <a:r>
              <a:rPr lang="cs-CZ" dirty="0" smtClean="0"/>
              <a:t>Základní učení obsaženo v</a:t>
            </a:r>
            <a:r>
              <a:rPr lang="cs-CZ" dirty="0" smtClean="0">
                <a:hlinkClick r:id="rId3" action="ppaction://hlinksldjump"/>
              </a:rPr>
              <a:t> </a:t>
            </a:r>
            <a:r>
              <a:rPr lang="cs-CZ" b="1" dirty="0" smtClean="0">
                <a:hlinkClick r:id="rId3" action="ppaction://hlinksldjump"/>
              </a:rPr>
              <a:t>Koránu</a:t>
            </a:r>
            <a:r>
              <a:rPr lang="cs-CZ" dirty="0" smtClean="0">
                <a:hlinkClick r:id="rId3" action="ppaction://hlinksldjump"/>
              </a:rPr>
              <a:t> </a:t>
            </a:r>
            <a:r>
              <a:rPr lang="cs-CZ" dirty="0" smtClean="0"/>
              <a:t>– soubor  výroků a rozhodnutí – povinnost šířit víru – </a:t>
            </a:r>
            <a:r>
              <a:rPr lang="cs-CZ" dirty="0" smtClean="0">
                <a:hlinkClick r:id="rId4" action="ppaction://hlinksldjump"/>
              </a:rPr>
              <a:t>dobývání dalších území </a:t>
            </a:r>
            <a:r>
              <a:rPr lang="cs-CZ" dirty="0" smtClean="0"/>
              <a:t>– v 7. a 8. stol. se muslimské území rozkládá od Španělska po střední Asii – vzniká </a:t>
            </a:r>
            <a:r>
              <a:rPr lang="cs-CZ" b="1" dirty="0" smtClean="0"/>
              <a:t>islámské umění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cs-CZ" b="1" dirty="0" smtClean="0"/>
              <a:t>Umění a víra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472608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Prolínání arabských, tureckých a perských prvků a místních tradic</a:t>
            </a:r>
          </a:p>
          <a:p>
            <a:r>
              <a:rPr lang="cs-CZ" dirty="0" smtClean="0"/>
              <a:t>nové typy staveb – </a:t>
            </a:r>
            <a:r>
              <a:rPr lang="cs-CZ" b="1" dirty="0" smtClean="0">
                <a:hlinkClick r:id="rId2" action="ppaction://hlinksldjump"/>
              </a:rPr>
              <a:t>mešity</a:t>
            </a:r>
            <a:r>
              <a:rPr lang="cs-CZ" b="1" dirty="0" smtClean="0"/>
              <a:t>-</a:t>
            </a:r>
            <a:r>
              <a:rPr lang="cs-CZ" dirty="0" smtClean="0"/>
              <a:t> (</a:t>
            </a:r>
            <a:r>
              <a:rPr lang="cs-CZ" dirty="0" err="1" smtClean="0"/>
              <a:t>masšíd</a:t>
            </a:r>
            <a:r>
              <a:rPr lang="cs-CZ" dirty="0" smtClean="0"/>
              <a:t>), později i </a:t>
            </a:r>
            <a:r>
              <a:rPr lang="cs-CZ" b="1" dirty="0" smtClean="0"/>
              <a:t>madrasy</a:t>
            </a:r>
            <a:r>
              <a:rPr lang="cs-CZ" dirty="0" smtClean="0"/>
              <a:t> – instituce pro výuku teologie a práva</a:t>
            </a:r>
          </a:p>
          <a:p>
            <a:r>
              <a:rPr lang="cs-CZ" dirty="0" smtClean="0"/>
              <a:t>Typické jsou souvislé různorodé vzory </a:t>
            </a:r>
          </a:p>
          <a:p>
            <a:r>
              <a:rPr lang="cs-CZ" dirty="0" smtClean="0"/>
              <a:t>Nejvýznamnější – </a:t>
            </a:r>
            <a:r>
              <a:rPr lang="cs-CZ" b="1" dirty="0" smtClean="0">
                <a:hlinkClick r:id="rId3" action="ppaction://hlinksldjump"/>
              </a:rPr>
              <a:t>arabesky</a:t>
            </a:r>
            <a:r>
              <a:rPr lang="cs-CZ" b="1" dirty="0" smtClean="0"/>
              <a:t> – </a:t>
            </a:r>
            <a:r>
              <a:rPr lang="cs-CZ" dirty="0" smtClean="0"/>
              <a:t>symbol nekonečna </a:t>
            </a:r>
            <a:r>
              <a:rPr lang="cs-CZ" b="1" dirty="0" smtClean="0"/>
              <a:t>-</a:t>
            </a:r>
            <a:r>
              <a:rPr lang="cs-CZ" dirty="0" smtClean="0"/>
              <a:t> a arabské ornamentální </a:t>
            </a:r>
            <a:r>
              <a:rPr lang="cs-CZ" b="1" dirty="0" smtClean="0">
                <a:hlinkClick r:id="rId4" action="ppaction://hlinksldjump"/>
              </a:rPr>
              <a:t>kaligrafické písmo</a:t>
            </a:r>
            <a:endParaRPr lang="cs-CZ" b="1" dirty="0" smtClean="0"/>
          </a:p>
          <a:p>
            <a:r>
              <a:rPr lang="cs-CZ" dirty="0" smtClean="0"/>
              <a:t>V náboženském umění se nevyskytuje zobrazení osob a zvířat, ve světském umění je časté</a:t>
            </a:r>
          </a:p>
          <a:p>
            <a:r>
              <a:rPr lang="cs-CZ" dirty="0" smtClean="0"/>
              <a:t>Spolu s šířením území se do islámského umění promítají další vlivy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/>
          <a:lstStyle/>
          <a:p>
            <a:r>
              <a:rPr lang="cs-CZ" b="1" dirty="0" smtClean="0"/>
              <a:t>Raná architektura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733256"/>
          </a:xfrm>
        </p:spPr>
        <p:txBody>
          <a:bodyPr>
            <a:normAutofit fontScale="85000" lnSpcReduction="10000"/>
          </a:bodyPr>
          <a:lstStyle/>
          <a:p>
            <a:r>
              <a:rPr lang="cs-CZ" dirty="0" smtClean="0"/>
              <a:t>Vzorem náboženské architektury pravděpodobně Mohammedův dům v Medině, kde se také scházeli první věřící – čtvercový půdorys s nádvořím – </a:t>
            </a:r>
            <a:r>
              <a:rPr lang="cs-CZ" b="1" dirty="0" smtClean="0">
                <a:hlinkClick r:id="rId3" action="ppaction://hlinksldjump"/>
              </a:rPr>
              <a:t>mešity</a:t>
            </a:r>
            <a:endParaRPr lang="cs-CZ" b="1" dirty="0" smtClean="0"/>
          </a:p>
          <a:p>
            <a:r>
              <a:rPr lang="cs-CZ" dirty="0" smtClean="0"/>
              <a:t>Modlitby směřují k Mekce, v níž se nalézá kába</a:t>
            </a:r>
          </a:p>
          <a:p>
            <a:r>
              <a:rPr lang="cs-CZ" dirty="0" smtClean="0"/>
              <a:t>Výklenek ve zdi  mešity - </a:t>
            </a:r>
            <a:r>
              <a:rPr lang="cs-CZ" b="1" dirty="0" smtClean="0">
                <a:hlinkClick r:id="rId4" action="ppaction://hlinksldjump"/>
              </a:rPr>
              <a:t>mihráb</a:t>
            </a:r>
            <a:r>
              <a:rPr lang="cs-CZ" dirty="0" smtClean="0"/>
              <a:t> (nika) – určuje směr modlitby</a:t>
            </a:r>
          </a:p>
          <a:p>
            <a:r>
              <a:rPr lang="cs-CZ" dirty="0" smtClean="0"/>
              <a:t>K modlitbám svolává </a:t>
            </a:r>
            <a:r>
              <a:rPr lang="cs-CZ" b="1" dirty="0" smtClean="0"/>
              <a:t>muezzin</a:t>
            </a:r>
            <a:r>
              <a:rPr lang="cs-CZ" dirty="0" smtClean="0"/>
              <a:t> – </a:t>
            </a:r>
            <a:r>
              <a:rPr lang="cs-CZ" b="1" dirty="0" smtClean="0">
                <a:hlinkClick r:id="rId5" action="ppaction://hlinksldjump"/>
              </a:rPr>
              <a:t>minaret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-    </a:t>
            </a:r>
            <a:r>
              <a:rPr lang="cs-CZ" dirty="0" smtClean="0">
                <a:hlinkClick r:id="rId6" action="ppaction://hlinksldjump"/>
              </a:rPr>
              <a:t>různé typy</a:t>
            </a:r>
            <a:endParaRPr lang="cs-CZ" dirty="0" smtClean="0"/>
          </a:p>
          <a:p>
            <a:r>
              <a:rPr lang="cs-CZ" dirty="0" smtClean="0"/>
              <a:t>Nejstarší stavba – </a:t>
            </a:r>
            <a:r>
              <a:rPr lang="cs-CZ" b="1" dirty="0" smtClean="0">
                <a:hlinkClick r:id="rId7" action="ppaction://hlinksldjump"/>
              </a:rPr>
              <a:t>Skalní dóm </a:t>
            </a:r>
            <a:r>
              <a:rPr lang="cs-CZ" dirty="0" smtClean="0"/>
              <a:t>- (Skalní chrám) – Jeruzalém (postaven 691 na místě Šalamounova chrámu) - </a:t>
            </a:r>
            <a:r>
              <a:rPr lang="cs-CZ" dirty="0" smtClean="0">
                <a:hlinkClick r:id="rId8" action="ppaction://hlinksldjump"/>
              </a:rPr>
              <a:t>interiér</a:t>
            </a:r>
            <a:endParaRPr lang="cs-CZ" dirty="0" smtClean="0"/>
          </a:p>
          <a:p>
            <a:r>
              <a:rPr lang="cs-CZ" dirty="0" smtClean="0"/>
              <a:t>Paláce a venkovská sídla – vliv </a:t>
            </a:r>
            <a:r>
              <a:rPr lang="cs-CZ" dirty="0" err="1" smtClean="0">
                <a:hlinkClick r:id="rId9" action="ppaction://hlinksldjump"/>
              </a:rPr>
              <a:t>Umajjovců</a:t>
            </a:r>
            <a:r>
              <a:rPr lang="cs-CZ" dirty="0" smtClean="0"/>
              <a:t>, byzantských a </a:t>
            </a:r>
            <a:r>
              <a:rPr lang="cs-CZ" dirty="0" err="1" smtClean="0"/>
              <a:t>sásánovských</a:t>
            </a:r>
            <a:r>
              <a:rPr lang="cs-CZ" dirty="0" smtClean="0"/>
              <a:t> vzorů i antiky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/>
          <a:lstStyle/>
          <a:p>
            <a:r>
              <a:rPr lang="cs-CZ" b="1" dirty="0" smtClean="0"/>
              <a:t>Architektura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6120680"/>
          </a:xfrm>
        </p:spPr>
        <p:txBody>
          <a:bodyPr>
            <a:normAutofit fontScale="77500" lnSpcReduction="20000"/>
          </a:bodyPr>
          <a:lstStyle/>
          <a:p>
            <a:r>
              <a:rPr lang="cs-CZ" sz="3400" dirty="0" smtClean="0"/>
              <a:t>Odraz zeměpisné, politické a etnické </a:t>
            </a:r>
            <a:r>
              <a:rPr lang="cs-CZ" sz="3400" b="1" dirty="0" smtClean="0"/>
              <a:t>různorodosti </a:t>
            </a:r>
            <a:r>
              <a:rPr lang="cs-CZ" sz="3400" dirty="0" smtClean="0"/>
              <a:t>středověkého islámského světa</a:t>
            </a:r>
          </a:p>
          <a:p>
            <a:r>
              <a:rPr lang="cs-CZ" sz="3400" b="1" dirty="0" smtClean="0"/>
              <a:t>Propojení</a:t>
            </a:r>
            <a:r>
              <a:rPr lang="cs-CZ" sz="3400" dirty="0" smtClean="0"/>
              <a:t> místních tradic, islámských prvků i evropských vlivů</a:t>
            </a:r>
          </a:p>
          <a:p>
            <a:r>
              <a:rPr lang="cs-CZ" sz="3400" b="1" dirty="0" smtClean="0"/>
              <a:t>Stavební prvky</a:t>
            </a:r>
            <a:r>
              <a:rPr lang="cs-CZ" sz="3400" dirty="0" smtClean="0"/>
              <a:t>: kaligrafie, arabesky, obklady z dlaždic a glazovaných cihel, kupole, lomený, podkovovitý, laločnatý a kýlový (oslí hřbet) oblouk</a:t>
            </a:r>
          </a:p>
          <a:p>
            <a:r>
              <a:rPr lang="cs-CZ" sz="3400" dirty="0" smtClean="0"/>
              <a:t>Po dobytí Konstantinopolu Turky - vzorem </a:t>
            </a:r>
            <a:r>
              <a:rPr lang="cs-CZ" sz="3400" dirty="0" err="1" smtClean="0">
                <a:hlinkClick r:id="rId2" action="ppaction://hlinksldjump"/>
              </a:rPr>
              <a:t>Hagia</a:t>
            </a:r>
            <a:r>
              <a:rPr lang="cs-CZ" sz="3400" dirty="0" smtClean="0">
                <a:hlinkClick r:id="rId2" action="ppaction://hlinksldjump"/>
              </a:rPr>
              <a:t> </a:t>
            </a:r>
            <a:r>
              <a:rPr lang="cs-CZ" sz="3400" dirty="0" err="1" smtClean="0">
                <a:hlinkClick r:id="rId2" action="ppaction://hlinksldjump"/>
              </a:rPr>
              <a:t>Sophia</a:t>
            </a:r>
            <a:r>
              <a:rPr lang="cs-CZ" sz="3400" dirty="0" smtClean="0">
                <a:hlinkClick r:id="rId2" action="ppaction://hlinksldjump"/>
              </a:rPr>
              <a:t>  </a:t>
            </a:r>
            <a:r>
              <a:rPr lang="cs-CZ" sz="3400" dirty="0" smtClean="0"/>
              <a:t>(kostel přestavěn na mešitu) – dnes sekulární  - </a:t>
            </a:r>
            <a:r>
              <a:rPr lang="cs-CZ" sz="3400" dirty="0" smtClean="0">
                <a:hlinkClick r:id="rId3" action="ppaction://hlinksldjump"/>
              </a:rPr>
              <a:t>interiér</a:t>
            </a:r>
            <a:endParaRPr lang="cs-CZ" sz="3400" dirty="0" smtClean="0"/>
          </a:p>
          <a:p>
            <a:r>
              <a:rPr lang="cs-CZ" sz="3400" b="1" dirty="0" smtClean="0">
                <a:hlinkClick r:id="rId4" action="ppaction://hlinksldjump"/>
              </a:rPr>
              <a:t>Mauzolea </a:t>
            </a:r>
            <a:r>
              <a:rPr lang="cs-CZ" sz="3400" b="1" dirty="0" smtClean="0"/>
              <a:t>– </a:t>
            </a:r>
            <a:r>
              <a:rPr lang="cs-CZ" sz="3400" dirty="0" smtClean="0"/>
              <a:t>podoba altánu i zděné stavby (nejznámější - </a:t>
            </a:r>
            <a:r>
              <a:rPr lang="cs-CZ" sz="3400" dirty="0" err="1" smtClean="0"/>
              <a:t>Tádž</a:t>
            </a:r>
            <a:r>
              <a:rPr lang="cs-CZ" sz="3400" dirty="0" smtClean="0"/>
              <a:t> </a:t>
            </a:r>
            <a:r>
              <a:rPr lang="cs-CZ" sz="3400" dirty="0" err="1" smtClean="0"/>
              <a:t>Mahal</a:t>
            </a:r>
            <a:r>
              <a:rPr lang="cs-CZ" sz="3400" dirty="0" smtClean="0"/>
              <a:t> – viz DUM Indické umění)</a:t>
            </a:r>
            <a:endParaRPr lang="cs-CZ" sz="3400" b="1" dirty="0" smtClean="0"/>
          </a:p>
          <a:p>
            <a:r>
              <a:rPr lang="cs-CZ" sz="3400" b="1" dirty="0" smtClean="0"/>
              <a:t>Mešity </a:t>
            </a:r>
            <a:r>
              <a:rPr lang="cs-CZ" sz="3400" dirty="0" smtClean="0"/>
              <a:t>- </a:t>
            </a:r>
            <a:r>
              <a:rPr lang="cs-CZ" sz="3400" dirty="0" err="1" smtClean="0">
                <a:hlinkClick r:id="rId5" action="ppaction://hlinksldjump"/>
              </a:rPr>
              <a:t>Cordóba</a:t>
            </a:r>
            <a:r>
              <a:rPr lang="cs-CZ" sz="3400" dirty="0" smtClean="0">
                <a:hlinkClick r:id="rId5" action="ppaction://hlinksldjump"/>
              </a:rPr>
              <a:t> (Velká mešita</a:t>
            </a:r>
            <a:r>
              <a:rPr lang="cs-CZ" sz="3400" dirty="0" smtClean="0"/>
              <a:t>), Marrákeš,	 </a:t>
            </a:r>
            <a:r>
              <a:rPr lang="cs-CZ" sz="3400" dirty="0" smtClean="0">
                <a:hlinkClick r:id="rId6" action="ppaction://hlinksldjump"/>
              </a:rPr>
              <a:t>Káhira – </a:t>
            </a:r>
            <a:r>
              <a:rPr lang="cs-CZ" sz="3400" dirty="0" err="1" smtClean="0">
                <a:hlinkClick r:id="rId6" action="ppaction://hlinksldjump"/>
              </a:rPr>
              <a:t>Al</a:t>
            </a:r>
            <a:r>
              <a:rPr lang="cs-CZ" sz="3400" dirty="0" smtClean="0">
                <a:hlinkClick r:id="rId6" action="ppaction://hlinksldjump"/>
              </a:rPr>
              <a:t> – </a:t>
            </a:r>
            <a:r>
              <a:rPr lang="cs-CZ" sz="3400" dirty="0" err="1" smtClean="0">
                <a:hlinkClick r:id="rId6" action="ppaction://hlinksldjump"/>
              </a:rPr>
              <a:t>Azhar</a:t>
            </a:r>
            <a:r>
              <a:rPr lang="cs-CZ" sz="3400" dirty="0" smtClean="0"/>
              <a:t>, </a:t>
            </a:r>
            <a:r>
              <a:rPr lang="cs-CZ" sz="3400" dirty="0" err="1" smtClean="0">
                <a:hlinkClick r:id="rId7" action="ppaction://hlinksldjump"/>
              </a:rPr>
              <a:t>Máhán</a:t>
            </a:r>
            <a:r>
              <a:rPr lang="cs-CZ" sz="3400" dirty="0" smtClean="0">
                <a:hlinkClick r:id="rId7" action="ppaction://hlinksldjump"/>
              </a:rPr>
              <a:t> – Írán</a:t>
            </a:r>
            <a:r>
              <a:rPr lang="cs-CZ" sz="3400" dirty="0" smtClean="0"/>
              <a:t>, Damašek, </a:t>
            </a:r>
            <a:r>
              <a:rPr lang="cs-CZ" sz="3400" dirty="0" err="1" smtClean="0"/>
              <a:t>Anatolie</a:t>
            </a:r>
            <a:r>
              <a:rPr lang="cs-CZ" sz="3400" dirty="0" smtClean="0"/>
              <a:t>, Indie, Bagdád…</a:t>
            </a:r>
          </a:p>
          <a:p>
            <a:r>
              <a:rPr lang="cs-CZ" sz="3400" b="1" dirty="0" smtClean="0"/>
              <a:t>Paláce</a:t>
            </a:r>
            <a:r>
              <a:rPr lang="cs-CZ" sz="3400" dirty="0" smtClean="0"/>
              <a:t>  -</a:t>
            </a:r>
            <a:r>
              <a:rPr lang="cs-CZ" sz="3400" dirty="0" smtClean="0">
                <a:hlinkClick r:id="rId8" action="ppaction://hlinksldjump"/>
              </a:rPr>
              <a:t> </a:t>
            </a:r>
            <a:r>
              <a:rPr lang="cs-CZ" sz="3400" dirty="0" err="1" smtClean="0">
                <a:hlinkClick r:id="rId8" action="ppaction://hlinksldjump"/>
              </a:rPr>
              <a:t>Alhambra</a:t>
            </a:r>
            <a:r>
              <a:rPr lang="cs-CZ" sz="3400" dirty="0" smtClean="0"/>
              <a:t> - Španělsko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243408"/>
            <a:ext cx="8229600" cy="1368152"/>
          </a:xfrm>
        </p:spPr>
        <p:txBody>
          <a:bodyPr/>
          <a:lstStyle/>
          <a:p>
            <a:r>
              <a:rPr lang="cs-CZ" b="1" dirty="0" smtClean="0"/>
              <a:t>Užité umění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77272"/>
          </a:xfrm>
        </p:spPr>
        <p:txBody>
          <a:bodyPr>
            <a:normAutofit fontScale="85000" lnSpcReduction="20000"/>
          </a:bodyPr>
          <a:lstStyle/>
          <a:p>
            <a:r>
              <a:rPr lang="cs-CZ" sz="3400" dirty="0" smtClean="0"/>
              <a:t>Důležitý znak – používání arabských nápisů</a:t>
            </a:r>
          </a:p>
          <a:p>
            <a:r>
              <a:rPr lang="cs-CZ" sz="4000" b="1" dirty="0" smtClean="0">
                <a:hlinkClick r:id="rId2" action="ppaction://hlinksldjump"/>
              </a:rPr>
              <a:t>Knihy</a:t>
            </a:r>
            <a:r>
              <a:rPr lang="cs-CZ" sz="4000" b="1" dirty="0" smtClean="0"/>
              <a:t>,  </a:t>
            </a:r>
            <a:r>
              <a:rPr lang="cs-CZ" sz="4000" b="1" dirty="0" smtClean="0">
                <a:hlinkClick r:id="rId3" action="ppaction://hlinksldjump"/>
              </a:rPr>
              <a:t>keramika</a:t>
            </a:r>
            <a:r>
              <a:rPr lang="cs-CZ" sz="4000" b="1" dirty="0" smtClean="0"/>
              <a:t>,  </a:t>
            </a:r>
            <a:r>
              <a:rPr lang="cs-CZ" sz="4000" b="1" dirty="0" smtClean="0">
                <a:hlinkClick r:id="rId4" action="ppaction://hlinksldjump"/>
              </a:rPr>
              <a:t>sklo</a:t>
            </a:r>
            <a:r>
              <a:rPr lang="cs-CZ" sz="4000" b="1" dirty="0" smtClean="0"/>
              <a:t>, kovové výrobky – nádobí, </a:t>
            </a:r>
            <a:r>
              <a:rPr lang="cs-CZ" sz="4000" b="1" dirty="0" smtClean="0">
                <a:hlinkClick r:id="rId5" action="ppaction://hlinksldjump"/>
              </a:rPr>
              <a:t>zbraně,</a:t>
            </a:r>
            <a:r>
              <a:rPr lang="cs-CZ" sz="4000" b="1" dirty="0" smtClean="0"/>
              <a:t> textil, mince</a:t>
            </a:r>
          </a:p>
          <a:p>
            <a:r>
              <a:rPr lang="cs-CZ" sz="3400" dirty="0" smtClean="0"/>
              <a:t>Rovnováha naturalistických a geometrických vzorů</a:t>
            </a:r>
          </a:p>
          <a:p>
            <a:r>
              <a:rPr lang="cs-CZ" sz="3400" dirty="0" smtClean="0"/>
              <a:t>Výroba keramiky od 9. stol.</a:t>
            </a:r>
          </a:p>
          <a:p>
            <a:r>
              <a:rPr lang="cs-CZ" sz="3400" b="1" dirty="0" smtClean="0">
                <a:hlinkClick r:id="rId6" action="ppaction://hlinksldjump"/>
              </a:rPr>
              <a:t>Lustrová keramika </a:t>
            </a:r>
            <a:r>
              <a:rPr lang="cs-CZ" sz="3400" dirty="0" smtClean="0"/>
              <a:t>– kovově zářivý povrch – tajná receptura výroby</a:t>
            </a:r>
          </a:p>
          <a:p>
            <a:r>
              <a:rPr lang="cs-CZ" sz="3400" b="1" dirty="0" smtClean="0"/>
              <a:t>Koberce</a:t>
            </a:r>
            <a:r>
              <a:rPr lang="cs-CZ" sz="3400" dirty="0" smtClean="0"/>
              <a:t>, látky, vzorované pruhy –</a:t>
            </a:r>
            <a:r>
              <a:rPr lang="cs-CZ" sz="3400" dirty="0" err="1" smtClean="0"/>
              <a:t>tirázy</a:t>
            </a:r>
            <a:r>
              <a:rPr lang="cs-CZ" sz="3400" dirty="0" smtClean="0"/>
              <a:t> s nápisy</a:t>
            </a:r>
          </a:p>
          <a:p>
            <a:r>
              <a:rPr lang="cs-CZ" sz="3400" dirty="0" smtClean="0"/>
              <a:t>Umění tkaní </a:t>
            </a:r>
            <a:r>
              <a:rPr lang="cs-CZ" sz="3400" b="1" dirty="0" smtClean="0">
                <a:hlinkClick r:id="rId7" action="ppaction://hlinksldjump"/>
              </a:rPr>
              <a:t>koberců</a:t>
            </a:r>
            <a:r>
              <a:rPr lang="cs-CZ" sz="3400" b="1" dirty="0" smtClean="0"/>
              <a:t> </a:t>
            </a:r>
            <a:r>
              <a:rPr lang="cs-CZ" sz="3400" dirty="0" smtClean="0"/>
              <a:t> vrcholí v 16. a 17. stol. – perské koberce (hedvábí, vlna, nitě z drahých kovů) - uplatnění motivů z knih </a:t>
            </a:r>
          </a:p>
          <a:p>
            <a:r>
              <a:rPr lang="cs-CZ" sz="3400" dirty="0" smtClean="0"/>
              <a:t>Kameninové nádoby, barevné polevy</a:t>
            </a:r>
          </a:p>
          <a:p>
            <a:r>
              <a:rPr lang="cs-CZ" sz="3400" dirty="0" smtClean="0"/>
              <a:t>Sklo zlacené, malované lustrovými </a:t>
            </a:r>
            <a:r>
              <a:rPr lang="cs-CZ" dirty="0" smtClean="0"/>
              <a:t>barvami, broušené, s reliéfy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2474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Označte správné a nesprávné odpovědi: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Základem islámské víry je víra v jednoho boha Alláha</a:t>
            </a:r>
          </a:p>
          <a:p>
            <a:r>
              <a:rPr lang="cs-CZ" dirty="0" smtClean="0"/>
              <a:t>Základem islámského umění je ornamentální motiv- arabeska - a kaligrafické arabské písmo</a:t>
            </a:r>
          </a:p>
          <a:p>
            <a:r>
              <a:rPr lang="cs-CZ" dirty="0" smtClean="0"/>
              <a:t>Mihráb je místo, odkud svolává muezzin věřící k modlitbě</a:t>
            </a:r>
          </a:p>
          <a:p>
            <a:r>
              <a:rPr lang="cs-CZ" dirty="0" smtClean="0"/>
              <a:t>Nejstarší mešitou je Skalní chrám v Jeruzalémě</a:t>
            </a:r>
          </a:p>
          <a:p>
            <a:r>
              <a:rPr lang="cs-CZ" dirty="0" smtClean="0"/>
              <a:t>Minaret je výklenek směřující k Mekce pro uložení Koránu</a:t>
            </a:r>
          </a:p>
          <a:p>
            <a:r>
              <a:rPr lang="cs-CZ" dirty="0" smtClean="0"/>
              <a:t>Islámské umění propojuje islámské prvky s místní tradicí i evropskými vlivy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4CA248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4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4CA248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7271B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5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4CA248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5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7271B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4CA248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Poznejte architektonická díla:</a:t>
            </a:r>
            <a:endParaRPr lang="cs-CZ" dirty="0"/>
          </a:p>
        </p:txBody>
      </p:sp>
      <p:pic>
        <p:nvPicPr>
          <p:cNvPr id="4" name="Zástupný symbol pro obsah 3" descr="250px-Mosque_Cordob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148064" y="1340768"/>
            <a:ext cx="3175000" cy="2387600"/>
          </a:xfrm>
        </p:spPr>
      </p:pic>
      <p:pic>
        <p:nvPicPr>
          <p:cNvPr id="5" name="Obrázek 4" descr="402px-Alhambra_-_Granada.jpg"/>
          <p:cNvPicPr>
            <a:picLocks noChangeAspect="1"/>
          </p:cNvPicPr>
          <p:nvPr/>
        </p:nvPicPr>
        <p:blipFill>
          <a:blip r:embed="rId3" cstate="print"/>
          <a:srcRect b="12201"/>
          <a:stretch>
            <a:fillRect/>
          </a:stretch>
        </p:blipFill>
        <p:spPr>
          <a:xfrm>
            <a:off x="0" y="1340768"/>
            <a:ext cx="2987824" cy="3456384"/>
          </a:xfrm>
          <a:prstGeom prst="rect">
            <a:avLst/>
          </a:prstGeom>
        </p:spPr>
      </p:pic>
      <p:pic>
        <p:nvPicPr>
          <p:cNvPr id="7" name="Obrázek 6" descr="800px-Hagia_Sophia_B12-40.jpg"/>
          <p:cNvPicPr>
            <a:picLocks noChangeAspect="1"/>
          </p:cNvPicPr>
          <p:nvPr/>
        </p:nvPicPr>
        <p:blipFill>
          <a:blip r:embed="rId4" cstate="print"/>
          <a:srcRect l="18112" t="16875" r="17314" b="29126"/>
          <a:stretch>
            <a:fillRect/>
          </a:stretch>
        </p:blipFill>
        <p:spPr>
          <a:xfrm>
            <a:off x="3707904" y="3789040"/>
            <a:ext cx="5184576" cy="306896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323528" y="5013176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1. </a:t>
            </a:r>
            <a:r>
              <a:rPr lang="cs-CZ" dirty="0" err="1" smtClean="0"/>
              <a:t>Alhambra</a:t>
            </a:r>
            <a:r>
              <a:rPr lang="cs-CZ" dirty="0" smtClean="0"/>
              <a:t> – Lví dvůr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059832" y="1844824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2. Velká mešita - </a:t>
            </a:r>
            <a:r>
              <a:rPr lang="cs-CZ" dirty="0" err="1" smtClean="0"/>
              <a:t>Cordoba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899592" y="6093296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3.Hagia</a:t>
            </a:r>
            <a:r>
              <a:rPr lang="cs-CZ" dirty="0" smtClean="0"/>
              <a:t> </a:t>
            </a:r>
            <a:r>
              <a:rPr lang="cs-CZ" dirty="0" err="1" smtClean="0"/>
              <a:t>Sophia</a:t>
            </a:r>
            <a:r>
              <a:rPr lang="cs-CZ" dirty="0" smtClean="0"/>
              <a:t> - </a:t>
            </a:r>
            <a:r>
              <a:rPr lang="cs-CZ" dirty="0" err="1" smtClean="0"/>
              <a:t>Istambul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0" y="980728"/>
            <a:ext cx="539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1.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644008" y="1628800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2.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203848" y="3933056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allAtOnce"/>
      <p:bldP spid="9" grpId="0" build="allAtOnce"/>
      <p:bldP spid="10" grpId="0" build="allAtOnce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/>
          <a:lstStyle/>
          <a:p>
            <a:r>
              <a:rPr lang="cs-CZ" dirty="0" smtClean="0"/>
              <a:t>Poznejte umělecká díla:</a:t>
            </a:r>
            <a:endParaRPr lang="cs-CZ" dirty="0"/>
          </a:p>
        </p:txBody>
      </p:sp>
      <p:pic>
        <p:nvPicPr>
          <p:cNvPr id="4" name="Zástupný symbol pro obsah 3" descr="339px-Safavid_bottle_MBA_Lyon_D66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627784" y="1268760"/>
            <a:ext cx="1033272" cy="1828800"/>
          </a:xfrm>
        </p:spPr>
      </p:pic>
      <p:pic>
        <p:nvPicPr>
          <p:cNvPr id="5" name="Obrázek 4" descr="399px-Mihrab_-_Mosque_of_Córdob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1052736"/>
            <a:ext cx="1216152" cy="1828800"/>
          </a:xfrm>
          <a:prstGeom prst="rect">
            <a:avLst/>
          </a:prstGeom>
        </p:spPr>
      </p:pic>
      <p:pic>
        <p:nvPicPr>
          <p:cNvPr id="6" name="Obrázek 5" descr="453px-Unknown,_Iran,_mid-16th_Century_-_The_Rothschild_Small_Silk_Medallion_Carpet_-_Google_Art_Project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56176" y="3645024"/>
            <a:ext cx="2865869" cy="3212976"/>
          </a:xfrm>
          <a:prstGeom prst="rect">
            <a:avLst/>
          </a:prstGeom>
        </p:spPr>
      </p:pic>
      <p:pic>
        <p:nvPicPr>
          <p:cNvPr id="7" name="Obrázek 6" descr="398px-Mosque_lamp_Met_91.1.153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5536" y="3933056"/>
            <a:ext cx="1213104" cy="1825752"/>
          </a:xfrm>
          <a:prstGeom prst="rect">
            <a:avLst/>
          </a:prstGeom>
        </p:spPr>
      </p:pic>
      <p:pic>
        <p:nvPicPr>
          <p:cNvPr id="8" name="Obrázek 7" descr="800px-Arabesk_alhambra_granada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868144" y="908720"/>
            <a:ext cx="3096344" cy="2455173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395536" y="2924944"/>
            <a:ext cx="17281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1. Mihráb – velká mešita, </a:t>
            </a:r>
            <a:r>
              <a:rPr lang="cs-CZ" dirty="0" err="1" smtClean="0"/>
              <a:t>Cordoba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555776" y="3140968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2.Lustrová</a:t>
            </a:r>
            <a:r>
              <a:rPr lang="cs-CZ" dirty="0" smtClean="0"/>
              <a:t> keramika - láhev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067944" y="1340768"/>
            <a:ext cx="16561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3. Arabesky a kaligrafie, </a:t>
            </a:r>
            <a:r>
              <a:rPr lang="cs-CZ" dirty="0" err="1" smtClean="0"/>
              <a:t>Alhambra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79512" y="5949280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4. Lampa z mešity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491880" y="4869160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5. Koberec, Írán, 16. stol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/>
      <p:bldP spid="10" grpId="0" build="allAtOnce"/>
      <p:bldP spid="11" grpId="0" build="allAtOnce"/>
      <p:bldP spid="12" grpId="0" build="allAtOnce"/>
      <p:bldP spid="13" grpId="0" build="allAtOnce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fontScale="25000" lnSpcReduction="20000"/>
          </a:bodyPr>
          <a:lstStyle/>
          <a:p>
            <a:r>
              <a:rPr lang="cs-CZ" sz="6400" dirty="0" smtClean="0"/>
              <a:t>ČERNÁ, Marie. </a:t>
            </a:r>
            <a:r>
              <a:rPr lang="cs-CZ" sz="6400" i="1" dirty="0" smtClean="0"/>
              <a:t>Dějiny výtvarného umění</a:t>
            </a:r>
            <a:r>
              <a:rPr lang="cs-CZ" sz="6400" dirty="0" smtClean="0"/>
              <a:t>. Praha: Idea servis, 1996, </a:t>
            </a:r>
            <a:r>
              <a:rPr lang="cs-CZ" sz="6400" dirty="0" err="1" smtClean="0"/>
              <a:t>ISBN</a:t>
            </a:r>
            <a:r>
              <a:rPr lang="cs-CZ" sz="6400" dirty="0" smtClean="0"/>
              <a:t> 1866-034-96.</a:t>
            </a:r>
          </a:p>
          <a:p>
            <a:r>
              <a:rPr lang="cs-CZ" sz="6400" dirty="0" smtClean="0"/>
              <a:t>KOLEKTIV. </a:t>
            </a:r>
            <a:r>
              <a:rPr lang="cs-CZ" sz="6400" i="1" dirty="0" smtClean="0"/>
              <a:t>Tematická encyklopedie </a:t>
            </a:r>
            <a:r>
              <a:rPr lang="cs-CZ" sz="6400" i="1" dirty="0" err="1" smtClean="0"/>
              <a:t>Larousse</a:t>
            </a:r>
            <a:r>
              <a:rPr lang="cs-CZ" sz="6400" i="1" dirty="0" smtClean="0"/>
              <a:t>, Umění a literatura</a:t>
            </a:r>
            <a:r>
              <a:rPr lang="cs-CZ" sz="6400" dirty="0" smtClean="0"/>
              <a:t>. Praha: </a:t>
            </a:r>
            <a:r>
              <a:rPr lang="cs-CZ" sz="6400" dirty="0" err="1" smtClean="0"/>
              <a:t>Larousse</a:t>
            </a:r>
            <a:r>
              <a:rPr lang="cs-CZ" sz="6400" dirty="0" smtClean="0"/>
              <a:t> </a:t>
            </a:r>
            <a:r>
              <a:rPr lang="cs-CZ" sz="6400" dirty="0" err="1" smtClean="0"/>
              <a:t>Thematica</a:t>
            </a:r>
            <a:r>
              <a:rPr lang="cs-CZ" sz="6400" dirty="0" smtClean="0"/>
              <a:t>, Albatros, 1999, </a:t>
            </a:r>
            <a:r>
              <a:rPr lang="cs-CZ" sz="6400" dirty="0" err="1" smtClean="0"/>
              <a:t>ISBN</a:t>
            </a:r>
            <a:r>
              <a:rPr lang="cs-CZ" sz="6400" dirty="0" smtClean="0"/>
              <a:t> 80-00-00798-3.</a:t>
            </a:r>
          </a:p>
          <a:p>
            <a:r>
              <a:rPr lang="cs-CZ" sz="6400" dirty="0" smtClean="0"/>
              <a:t>NEZJIŠTĚN. </a:t>
            </a:r>
            <a:r>
              <a:rPr lang="cs-CZ" sz="6400" i="1" dirty="0" err="1" smtClean="0"/>
              <a:t>Wikipedia</a:t>
            </a:r>
            <a:r>
              <a:rPr lang="cs-CZ" sz="6400" i="1" dirty="0" smtClean="0"/>
              <a:t>, </a:t>
            </a:r>
            <a:r>
              <a:rPr lang="cs-CZ" sz="6400" i="1" dirty="0" err="1" smtClean="0"/>
              <a:t>the</a:t>
            </a:r>
            <a:r>
              <a:rPr lang="cs-CZ" sz="6400" i="1" dirty="0" smtClean="0"/>
              <a:t> free </a:t>
            </a:r>
            <a:r>
              <a:rPr lang="cs-CZ" sz="6400" i="1" dirty="0" err="1" smtClean="0"/>
              <a:t>encyclopedia</a:t>
            </a:r>
            <a:r>
              <a:rPr lang="cs-CZ" sz="6400" dirty="0" smtClean="0"/>
              <a:t> [online]. [cit. 4.1.2014]. Dostupný na WWW: </a:t>
            </a:r>
            <a:r>
              <a:rPr lang="cs-CZ" sz="6400" dirty="0" smtClean="0">
                <a:hlinkClick r:id="rId2"/>
              </a:rPr>
              <a:t>http://</a:t>
            </a:r>
            <a:r>
              <a:rPr lang="cs-CZ" sz="6400" dirty="0" err="1" smtClean="0">
                <a:hlinkClick r:id="rId2"/>
              </a:rPr>
              <a:t>cs.wikipedia.org</a:t>
            </a:r>
            <a:r>
              <a:rPr lang="cs-CZ" sz="6400" dirty="0" smtClean="0">
                <a:hlinkClick r:id="rId2"/>
              </a:rPr>
              <a:t>/</a:t>
            </a:r>
            <a:r>
              <a:rPr lang="cs-CZ" sz="6400" dirty="0" err="1" smtClean="0">
                <a:hlinkClick r:id="rId2"/>
              </a:rPr>
              <a:t>wiki</a:t>
            </a:r>
            <a:r>
              <a:rPr lang="cs-CZ" sz="6400" dirty="0" smtClean="0">
                <a:hlinkClick r:id="rId2"/>
              </a:rPr>
              <a:t>/</a:t>
            </a:r>
            <a:r>
              <a:rPr lang="cs-CZ" sz="6400" dirty="0" err="1" smtClean="0">
                <a:hlinkClick r:id="rId2"/>
              </a:rPr>
              <a:t>Hagia</a:t>
            </a:r>
            <a:r>
              <a:rPr lang="cs-CZ" sz="6400" dirty="0" smtClean="0">
                <a:hlinkClick r:id="rId2"/>
              </a:rPr>
              <a:t>_</a:t>
            </a:r>
            <a:r>
              <a:rPr lang="cs-CZ" sz="6400" dirty="0" err="1" smtClean="0">
                <a:hlinkClick r:id="rId2"/>
              </a:rPr>
              <a:t>Sophia</a:t>
            </a:r>
            <a:endParaRPr lang="cs-CZ" sz="6400" dirty="0" smtClean="0"/>
          </a:p>
          <a:p>
            <a:r>
              <a:rPr lang="cs-CZ" sz="6400" dirty="0" smtClean="0"/>
              <a:t>NEZJIŠTĚN. </a:t>
            </a:r>
            <a:r>
              <a:rPr lang="cs-CZ" sz="6400" i="1" dirty="0" err="1" smtClean="0"/>
              <a:t>Wikipedia</a:t>
            </a:r>
            <a:r>
              <a:rPr lang="cs-CZ" sz="6400" i="1" dirty="0" smtClean="0"/>
              <a:t>, </a:t>
            </a:r>
            <a:r>
              <a:rPr lang="cs-CZ" sz="6400" i="1" dirty="0" err="1" smtClean="0"/>
              <a:t>the</a:t>
            </a:r>
            <a:r>
              <a:rPr lang="cs-CZ" sz="6400" i="1" dirty="0" smtClean="0"/>
              <a:t> free </a:t>
            </a:r>
            <a:r>
              <a:rPr lang="cs-CZ" sz="6400" i="1" dirty="0" err="1" smtClean="0"/>
              <a:t>encyclopedia</a:t>
            </a:r>
            <a:r>
              <a:rPr lang="cs-CZ" sz="6400" dirty="0" smtClean="0"/>
              <a:t> [online]. [cit. 4.1.2014]. Dostupný na WWW: </a:t>
            </a:r>
            <a:r>
              <a:rPr lang="cs-CZ" sz="6400" dirty="0" smtClean="0">
                <a:hlinkClick r:id="rId3"/>
              </a:rPr>
              <a:t>http://</a:t>
            </a:r>
            <a:r>
              <a:rPr lang="cs-CZ" sz="6400" dirty="0" err="1" smtClean="0">
                <a:hlinkClick r:id="rId3"/>
              </a:rPr>
              <a:t>cs.wikipedia.org</a:t>
            </a:r>
            <a:r>
              <a:rPr lang="cs-CZ" sz="6400" dirty="0" smtClean="0">
                <a:hlinkClick r:id="rId3"/>
              </a:rPr>
              <a:t>/</a:t>
            </a:r>
            <a:r>
              <a:rPr lang="cs-CZ" sz="6400" dirty="0" err="1" smtClean="0">
                <a:hlinkClick r:id="rId3"/>
              </a:rPr>
              <a:t>wiki</a:t>
            </a:r>
            <a:r>
              <a:rPr lang="cs-CZ" sz="6400" dirty="0" smtClean="0">
                <a:hlinkClick r:id="rId3"/>
              </a:rPr>
              <a:t>/</a:t>
            </a:r>
            <a:r>
              <a:rPr lang="cs-CZ" sz="6400" dirty="0" err="1" smtClean="0">
                <a:hlinkClick r:id="rId3"/>
              </a:rPr>
              <a:t>Alhambra</a:t>
            </a:r>
            <a:endParaRPr lang="cs-CZ" sz="6400" dirty="0" smtClean="0"/>
          </a:p>
          <a:p>
            <a:pPr>
              <a:buNone/>
            </a:pP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6400" dirty="0" err="1" smtClean="0"/>
              <a:t>HAA900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4.1.2014]. Dostupný na WWW: </a:t>
            </a:r>
            <a:r>
              <a:rPr lang="cs-CZ" sz="6400" dirty="0" smtClean="0">
                <a:hlinkClick r:id="rId4"/>
              </a:rPr>
              <a:t>http://</a:t>
            </a:r>
            <a:r>
              <a:rPr lang="cs-CZ" sz="6400" dirty="0" err="1" smtClean="0">
                <a:hlinkClick r:id="rId4"/>
              </a:rPr>
              <a:t>commons.wikimedia.org</a:t>
            </a:r>
            <a:r>
              <a:rPr lang="cs-CZ" sz="6400" dirty="0" smtClean="0">
                <a:hlinkClick r:id="rId4"/>
              </a:rPr>
              <a:t>/</a:t>
            </a:r>
            <a:r>
              <a:rPr lang="cs-CZ" sz="6400" dirty="0" err="1" smtClean="0">
                <a:hlinkClick r:id="rId4"/>
              </a:rPr>
              <a:t>wiki</a:t>
            </a:r>
            <a:r>
              <a:rPr lang="cs-CZ" sz="6400" dirty="0" smtClean="0">
                <a:hlinkClick r:id="rId4"/>
              </a:rPr>
              <a:t>/</a:t>
            </a:r>
            <a:r>
              <a:rPr lang="cs-CZ" sz="6400" dirty="0" err="1" smtClean="0">
                <a:hlinkClick r:id="rId4"/>
              </a:rPr>
              <a:t>File</a:t>
            </a:r>
            <a:r>
              <a:rPr lang="cs-CZ" sz="6400" dirty="0" smtClean="0">
                <a:hlinkClick r:id="rId4"/>
              </a:rPr>
              <a:t>:Star_tile_</a:t>
            </a:r>
            <a:r>
              <a:rPr lang="cs-CZ" sz="6400" dirty="0" err="1" smtClean="0">
                <a:hlinkClick r:id="rId4"/>
              </a:rPr>
              <a:t>with</a:t>
            </a:r>
            <a:r>
              <a:rPr lang="cs-CZ" sz="6400" dirty="0" smtClean="0">
                <a:hlinkClick r:id="rId4"/>
              </a:rPr>
              <a:t>_</a:t>
            </a:r>
            <a:r>
              <a:rPr lang="cs-CZ" sz="6400" dirty="0" err="1" smtClean="0">
                <a:hlinkClick r:id="rId4"/>
              </a:rPr>
              <a:t>flying</a:t>
            </a:r>
            <a:r>
              <a:rPr lang="cs-CZ" sz="6400" dirty="0" smtClean="0">
                <a:hlinkClick r:id="rId4"/>
              </a:rPr>
              <a:t>_</a:t>
            </a:r>
            <a:r>
              <a:rPr lang="cs-CZ" sz="6400" dirty="0" err="1" smtClean="0">
                <a:hlinkClick r:id="rId4"/>
              </a:rPr>
              <a:t>crane</a:t>
            </a:r>
            <a:r>
              <a:rPr lang="cs-CZ" sz="6400" dirty="0" smtClean="0">
                <a:hlinkClick r:id="rId4"/>
              </a:rPr>
              <a:t>_</a:t>
            </a:r>
            <a:r>
              <a:rPr lang="cs-CZ" sz="6400" dirty="0" err="1" smtClean="0">
                <a:hlinkClick r:id="rId4"/>
              </a:rPr>
              <a:t>from</a:t>
            </a:r>
            <a:r>
              <a:rPr lang="cs-CZ" sz="6400" dirty="0" smtClean="0">
                <a:hlinkClick r:id="rId4"/>
              </a:rPr>
              <a:t>_</a:t>
            </a:r>
            <a:r>
              <a:rPr lang="cs-CZ" sz="6400" dirty="0" err="1" smtClean="0">
                <a:hlinkClick r:id="rId4"/>
              </a:rPr>
              <a:t>Iran</a:t>
            </a:r>
            <a:r>
              <a:rPr lang="cs-CZ" sz="6400" dirty="0" smtClean="0">
                <a:hlinkClick r:id="rId4"/>
              </a:rPr>
              <a:t>,_</a:t>
            </a:r>
            <a:r>
              <a:rPr lang="cs-CZ" sz="6400" dirty="0" err="1" smtClean="0">
                <a:hlinkClick r:id="rId4"/>
              </a:rPr>
              <a:t>early</a:t>
            </a:r>
            <a:r>
              <a:rPr lang="cs-CZ" sz="6400" dirty="0" smtClean="0">
                <a:hlinkClick r:id="rId4"/>
              </a:rPr>
              <a:t>_</a:t>
            </a:r>
            <a:r>
              <a:rPr lang="cs-CZ" sz="6400" dirty="0" err="1" smtClean="0">
                <a:hlinkClick r:id="rId4"/>
              </a:rPr>
              <a:t>14th</a:t>
            </a:r>
            <a:r>
              <a:rPr lang="cs-CZ" sz="6400" dirty="0" smtClean="0">
                <a:hlinkClick r:id="rId4"/>
              </a:rPr>
              <a:t>_</a:t>
            </a:r>
            <a:r>
              <a:rPr lang="cs-CZ" sz="6400" dirty="0" err="1" smtClean="0">
                <a:hlinkClick r:id="rId4"/>
              </a:rPr>
              <a:t>century</a:t>
            </a:r>
            <a:r>
              <a:rPr lang="cs-CZ" sz="6400" dirty="0" smtClean="0">
                <a:hlinkClick r:id="rId4"/>
              </a:rPr>
              <a:t>,_</a:t>
            </a:r>
            <a:r>
              <a:rPr lang="cs-CZ" sz="6400" dirty="0" err="1" smtClean="0">
                <a:hlinkClick r:id="rId4"/>
              </a:rPr>
              <a:t>glazed</a:t>
            </a:r>
            <a:r>
              <a:rPr lang="cs-CZ" sz="6400" dirty="0" smtClean="0">
                <a:hlinkClick r:id="rId4"/>
              </a:rPr>
              <a:t>_stone-paste</a:t>
            </a:r>
            <a:r>
              <a:rPr lang="cs-CZ" sz="1600" dirty="0" smtClean="0">
                <a:hlinkClick r:id="rId4"/>
              </a:rPr>
              <a:t>,_</a:t>
            </a:r>
            <a:r>
              <a:rPr lang="cs-CZ" sz="6400" dirty="0" err="1" smtClean="0">
                <a:hlinkClick r:id="rId4"/>
              </a:rPr>
              <a:t>HAA.JPG</a:t>
            </a:r>
            <a:endParaRPr lang="cs-CZ" sz="6400" dirty="0" smtClean="0"/>
          </a:p>
          <a:p>
            <a:r>
              <a:rPr lang="cs-CZ" sz="6400" dirty="0" smtClean="0"/>
              <a:t>EINSTEIN, Norman.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2.1.2014]. Dostupný na WWW: </a:t>
            </a:r>
            <a:r>
              <a:rPr lang="cs-CZ" sz="6400" dirty="0" smtClean="0">
                <a:hlinkClick r:id="rId5"/>
              </a:rPr>
              <a:t>http://</a:t>
            </a:r>
            <a:r>
              <a:rPr lang="cs-CZ" sz="6400" dirty="0" err="1" smtClean="0">
                <a:hlinkClick r:id="rId5"/>
              </a:rPr>
              <a:t>commons.wikimedia.org</a:t>
            </a:r>
            <a:r>
              <a:rPr lang="cs-CZ" sz="6400" dirty="0" smtClean="0">
                <a:hlinkClick r:id="rId5"/>
              </a:rPr>
              <a:t>/</a:t>
            </a:r>
            <a:r>
              <a:rPr lang="cs-CZ" sz="6400" dirty="0" err="1" smtClean="0">
                <a:hlinkClick r:id="rId5"/>
              </a:rPr>
              <a:t>wiki</a:t>
            </a:r>
            <a:r>
              <a:rPr lang="cs-CZ" sz="6400" dirty="0" smtClean="0">
                <a:hlinkClick r:id="rId5"/>
              </a:rPr>
              <a:t>/</a:t>
            </a:r>
            <a:r>
              <a:rPr lang="cs-CZ" sz="6400" dirty="0" err="1" smtClean="0">
                <a:hlinkClick r:id="rId5"/>
              </a:rPr>
              <a:t>File</a:t>
            </a:r>
            <a:r>
              <a:rPr lang="cs-CZ" sz="6400" dirty="0" smtClean="0">
                <a:hlinkClick r:id="rId5"/>
              </a:rPr>
              <a:t>:</a:t>
            </a:r>
            <a:r>
              <a:rPr lang="cs-CZ" sz="6400" dirty="0" err="1" smtClean="0">
                <a:hlinkClick r:id="rId5"/>
              </a:rPr>
              <a:t>Mecca</a:t>
            </a:r>
            <a:r>
              <a:rPr lang="cs-CZ" sz="6400" dirty="0" smtClean="0">
                <a:hlinkClick r:id="rId5"/>
              </a:rPr>
              <a:t>,_</a:t>
            </a:r>
            <a:r>
              <a:rPr lang="cs-CZ" sz="6400" dirty="0" err="1" smtClean="0">
                <a:hlinkClick r:id="rId5"/>
              </a:rPr>
              <a:t>Saudi</a:t>
            </a:r>
            <a:r>
              <a:rPr lang="cs-CZ" sz="6400" dirty="0" smtClean="0">
                <a:hlinkClick r:id="rId5"/>
              </a:rPr>
              <a:t>_</a:t>
            </a:r>
            <a:r>
              <a:rPr lang="cs-CZ" sz="6400" dirty="0" err="1" smtClean="0">
                <a:hlinkClick r:id="rId5"/>
              </a:rPr>
              <a:t>Arabia</a:t>
            </a:r>
            <a:r>
              <a:rPr lang="cs-CZ" sz="6400" dirty="0" smtClean="0">
                <a:hlinkClick r:id="rId5"/>
              </a:rPr>
              <a:t>_</a:t>
            </a:r>
            <a:r>
              <a:rPr lang="cs-CZ" sz="6400" dirty="0" err="1" smtClean="0">
                <a:hlinkClick r:id="rId5"/>
              </a:rPr>
              <a:t>locator</a:t>
            </a:r>
            <a:r>
              <a:rPr lang="cs-CZ" sz="6400" dirty="0" smtClean="0">
                <a:hlinkClick r:id="rId5"/>
              </a:rPr>
              <a:t>_map.</a:t>
            </a:r>
            <a:r>
              <a:rPr lang="cs-CZ" sz="6400" dirty="0" err="1" smtClean="0">
                <a:hlinkClick r:id="rId5"/>
              </a:rPr>
              <a:t>png</a:t>
            </a:r>
            <a:endParaRPr lang="cs-CZ" sz="6400" dirty="0" smtClean="0"/>
          </a:p>
          <a:p>
            <a:r>
              <a:rPr lang="en-US" sz="6400" dirty="0" err="1" smtClean="0"/>
              <a:t>POHOVKY</a:t>
            </a:r>
            <a:r>
              <a:rPr lang="en-US" sz="6400" dirty="0" smtClean="0"/>
              <a:t>. </a:t>
            </a:r>
            <a:r>
              <a:rPr lang="en-US" sz="6400" i="1" dirty="0" smtClean="0"/>
              <a:t>Wikimedia Commons</a:t>
            </a:r>
            <a:r>
              <a:rPr lang="en-US" sz="6400" dirty="0" smtClean="0"/>
              <a:t> [online]. [cit. 2.1.2014]. </a:t>
            </a:r>
            <a:r>
              <a:rPr lang="en-US" sz="6400" dirty="0" err="1" smtClean="0"/>
              <a:t>Dostupný</a:t>
            </a:r>
            <a:r>
              <a:rPr lang="en-US" sz="6400" dirty="0" smtClean="0"/>
              <a:t> </a:t>
            </a:r>
            <a:r>
              <a:rPr lang="en-US" sz="6400" dirty="0" err="1" smtClean="0"/>
              <a:t>na</a:t>
            </a:r>
            <a:r>
              <a:rPr lang="en-US" sz="6400" dirty="0" smtClean="0"/>
              <a:t> WWW: </a:t>
            </a:r>
            <a:r>
              <a:rPr lang="en-US" sz="6400" dirty="0" err="1" smtClean="0">
                <a:hlinkClick r:id="rId6"/>
              </a:rPr>
              <a:t>http://commons.wikimedia.org/wiki/File:Mecque.jpg</a:t>
            </a:r>
            <a:endParaRPr lang="en-US" sz="6400" dirty="0" smtClean="0"/>
          </a:p>
          <a:p>
            <a:r>
              <a:rPr lang="cs-CZ" sz="6400" dirty="0" smtClean="0"/>
              <a:t>NEZJIŠTĚN. </a:t>
            </a:r>
            <a:r>
              <a:rPr lang="cs-CZ" sz="6400" i="1" dirty="0" err="1" smtClean="0"/>
              <a:t>Wikipedia</a:t>
            </a:r>
            <a:r>
              <a:rPr lang="cs-CZ" sz="6400" i="1" dirty="0" smtClean="0"/>
              <a:t>, </a:t>
            </a:r>
            <a:r>
              <a:rPr lang="cs-CZ" sz="6400" i="1" dirty="0" err="1" smtClean="0"/>
              <a:t>the</a:t>
            </a:r>
            <a:r>
              <a:rPr lang="cs-CZ" sz="6400" i="1" dirty="0" smtClean="0"/>
              <a:t> free </a:t>
            </a:r>
            <a:r>
              <a:rPr lang="cs-CZ" sz="6400" i="1" dirty="0" err="1" smtClean="0"/>
              <a:t>encyclopedia</a:t>
            </a:r>
            <a:r>
              <a:rPr lang="cs-CZ" sz="6400" dirty="0" smtClean="0"/>
              <a:t> [online]. [cit. 31.12.2013]. Dostupný na WWW: http://</a:t>
            </a:r>
            <a:r>
              <a:rPr lang="cs-CZ" sz="6400" dirty="0" err="1" smtClean="0"/>
              <a:t>cs.wikipedia.org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/K%</a:t>
            </a:r>
            <a:r>
              <a:rPr lang="cs-CZ" sz="6400" dirty="0" err="1" smtClean="0"/>
              <a:t>C3</a:t>
            </a:r>
            <a:r>
              <a:rPr lang="cs-CZ" sz="6400" dirty="0" smtClean="0"/>
              <a:t>%</a:t>
            </a:r>
            <a:r>
              <a:rPr lang="cs-CZ" sz="6400" dirty="0" err="1" smtClean="0"/>
              <a:t>A1ba</a:t>
            </a:r>
            <a:endParaRPr lang="cs-CZ" sz="6400" dirty="0" smtClean="0"/>
          </a:p>
          <a:p>
            <a:r>
              <a:rPr lang="cs-CZ" sz="6400" dirty="0" smtClean="0"/>
              <a:t>NEZJIŠTĚN. </a:t>
            </a:r>
            <a:r>
              <a:rPr lang="cs-CZ" sz="6400" i="1" dirty="0" err="1" smtClean="0"/>
              <a:t>Wikipedia</a:t>
            </a:r>
            <a:r>
              <a:rPr lang="cs-CZ" sz="6400" i="1" dirty="0" smtClean="0"/>
              <a:t>, </a:t>
            </a:r>
            <a:r>
              <a:rPr lang="cs-CZ" sz="6400" i="1" dirty="0" err="1" smtClean="0"/>
              <a:t>the</a:t>
            </a:r>
            <a:r>
              <a:rPr lang="cs-CZ" sz="6400" i="1" dirty="0" smtClean="0"/>
              <a:t> free </a:t>
            </a:r>
            <a:r>
              <a:rPr lang="cs-CZ" sz="6400" i="1" dirty="0" err="1" smtClean="0"/>
              <a:t>encyclopedia</a:t>
            </a:r>
            <a:r>
              <a:rPr lang="cs-CZ" sz="6400" dirty="0" smtClean="0"/>
              <a:t> [online]. [cit. 31.12.2013]. Dostupný na WWW: </a:t>
            </a:r>
          </a:p>
          <a:p>
            <a:r>
              <a:rPr lang="en-US" sz="6400" dirty="0" smtClean="0"/>
              <a:t>GORDON, Jim. </a:t>
            </a:r>
            <a:r>
              <a:rPr lang="en-US" sz="6400" i="1" dirty="0" smtClean="0"/>
              <a:t>Wikimedia Commons</a:t>
            </a:r>
            <a:r>
              <a:rPr lang="en-US" sz="6400" dirty="0" smtClean="0"/>
              <a:t> [online]. [cit. 31.12.2013]. </a:t>
            </a:r>
            <a:r>
              <a:rPr lang="en-US" sz="6400" dirty="0" err="1" smtClean="0"/>
              <a:t>Dostupný</a:t>
            </a:r>
            <a:r>
              <a:rPr lang="en-US" sz="6400" dirty="0" smtClean="0"/>
              <a:t> </a:t>
            </a:r>
            <a:r>
              <a:rPr lang="en-US" sz="6400" dirty="0" err="1" smtClean="0"/>
              <a:t>na</a:t>
            </a:r>
            <a:r>
              <a:rPr lang="en-US" sz="6400" dirty="0" smtClean="0"/>
              <a:t> WWW: </a:t>
            </a:r>
            <a:r>
              <a:rPr lang="en-US" sz="6400" dirty="0" err="1" smtClean="0">
                <a:hlinkClick r:id="rId7"/>
              </a:rPr>
              <a:t>http://commons.wikimedia.org/wiki/File:Alhambra_-_Granada.jpg</a:t>
            </a:r>
            <a:endParaRPr lang="cs-CZ" sz="6400" dirty="0" smtClean="0"/>
          </a:p>
          <a:p>
            <a:r>
              <a:rPr lang="cs-CZ" sz="6400" dirty="0" smtClean="0"/>
              <a:t>NEZJIŠTĚN.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2.1.2014]. Dostupný na WWW: </a:t>
            </a:r>
            <a:r>
              <a:rPr lang="cs-CZ" sz="6400" dirty="0" smtClean="0">
                <a:hlinkClick r:id="rId8"/>
              </a:rPr>
              <a:t>http://</a:t>
            </a:r>
            <a:r>
              <a:rPr lang="cs-CZ" sz="6400" dirty="0" err="1" smtClean="0">
                <a:hlinkClick r:id="rId8"/>
              </a:rPr>
              <a:t>commons.wikimedia.org</a:t>
            </a:r>
            <a:r>
              <a:rPr lang="cs-CZ" sz="6400" dirty="0" smtClean="0">
                <a:hlinkClick r:id="rId8"/>
              </a:rPr>
              <a:t>/</a:t>
            </a:r>
            <a:r>
              <a:rPr lang="cs-CZ" sz="6400" dirty="0" err="1" smtClean="0">
                <a:hlinkClick r:id="rId8"/>
              </a:rPr>
              <a:t>wiki</a:t>
            </a:r>
            <a:r>
              <a:rPr lang="cs-CZ" sz="6400" dirty="0" smtClean="0">
                <a:hlinkClick r:id="rId8"/>
              </a:rPr>
              <a:t>/</a:t>
            </a:r>
            <a:r>
              <a:rPr lang="cs-CZ" sz="6400" dirty="0" err="1" smtClean="0">
                <a:hlinkClick r:id="rId8"/>
              </a:rPr>
              <a:t>File</a:t>
            </a:r>
            <a:r>
              <a:rPr lang="cs-CZ" sz="6400" dirty="0" smtClean="0">
                <a:hlinkClick r:id="rId8"/>
              </a:rPr>
              <a:t>:</a:t>
            </a:r>
            <a:r>
              <a:rPr lang="cs-CZ" sz="6400" dirty="0" err="1" smtClean="0">
                <a:hlinkClick r:id="rId8"/>
              </a:rPr>
              <a:t>Muhammad</a:t>
            </a:r>
            <a:r>
              <a:rPr lang="cs-CZ" sz="6400" dirty="0" smtClean="0">
                <a:hlinkClick r:id="rId8"/>
              </a:rPr>
              <a:t>_</a:t>
            </a:r>
            <a:r>
              <a:rPr lang="cs-CZ" sz="6400" dirty="0" err="1" smtClean="0">
                <a:hlinkClick r:id="rId8"/>
              </a:rPr>
              <a:t>4.jpg</a:t>
            </a:r>
            <a:endParaRPr lang="cs-CZ" sz="6400" dirty="0" smtClean="0"/>
          </a:p>
          <a:p>
            <a:r>
              <a:rPr lang="cs-CZ" sz="6400" dirty="0" smtClean="0"/>
              <a:t>NEZJIŠTĚN.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2.1.2014].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</a:t>
            </a:r>
            <a:r>
              <a:rPr lang="cs-CZ" sz="6400" dirty="0" err="1" smtClean="0"/>
              <a:t>Muhammad</a:t>
            </a:r>
            <a:r>
              <a:rPr lang="cs-CZ" sz="6400" dirty="0" smtClean="0"/>
              <a:t>_</a:t>
            </a:r>
            <a:r>
              <a:rPr lang="cs-CZ" sz="6400" dirty="0" err="1" smtClean="0"/>
              <a:t>6.jpg</a:t>
            </a:r>
            <a:endParaRPr lang="cs-CZ" sz="6400" dirty="0" smtClean="0"/>
          </a:p>
          <a:p>
            <a:pPr>
              <a:buNone/>
            </a:pPr>
            <a:r>
              <a:rPr lang="en-US" sz="6400" dirty="0" smtClean="0"/>
              <a:t/>
            </a:r>
            <a:br>
              <a:rPr lang="en-US" sz="6400" dirty="0" smtClean="0"/>
            </a:br>
            <a:r>
              <a:rPr lang="cs-CZ" sz="6400" dirty="0" smtClean="0"/>
              <a:t/>
            </a:r>
            <a:br>
              <a:rPr lang="cs-CZ" sz="6400" dirty="0" smtClean="0"/>
            </a:br>
            <a:endParaRPr lang="cs-CZ" sz="6400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cs-CZ" sz="6400" dirty="0" err="1" smtClean="0"/>
              <a:t>AIMAN</a:t>
            </a:r>
            <a:r>
              <a:rPr lang="cs-CZ" sz="6400" dirty="0" smtClean="0"/>
              <a:t> </a:t>
            </a:r>
            <a:r>
              <a:rPr lang="cs-CZ" sz="6400" dirty="0" err="1" smtClean="0"/>
              <a:t>TITI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Wikipedia</a:t>
            </a:r>
            <a:r>
              <a:rPr lang="cs-CZ" sz="6400" i="1" dirty="0" smtClean="0"/>
              <a:t>, </a:t>
            </a:r>
            <a:r>
              <a:rPr lang="cs-CZ" sz="6400" i="1" dirty="0" err="1" smtClean="0"/>
              <a:t>the</a:t>
            </a:r>
            <a:r>
              <a:rPr lang="cs-CZ" sz="6400" i="1" dirty="0" smtClean="0"/>
              <a:t> free </a:t>
            </a:r>
            <a:r>
              <a:rPr lang="cs-CZ" sz="6400" i="1" dirty="0" err="1" smtClean="0"/>
              <a:t>encyclopedia</a:t>
            </a:r>
            <a:r>
              <a:rPr lang="cs-CZ" sz="6400" dirty="0" smtClean="0"/>
              <a:t> [online]. [cit. 31.12.2013]. Dostupný na WWW: http://</a:t>
            </a:r>
            <a:r>
              <a:rPr lang="cs-CZ" sz="6400" dirty="0" err="1" smtClean="0"/>
              <a:t>cs.wikipedia.org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/Soubor:</a:t>
            </a:r>
            <a:r>
              <a:rPr lang="cs-CZ" sz="6400" dirty="0" err="1" smtClean="0"/>
              <a:t>Kaaba2.JPG</a:t>
            </a:r>
            <a:endParaRPr lang="cs-CZ" sz="6400" dirty="0" smtClean="0"/>
          </a:p>
          <a:p>
            <a:r>
              <a:rPr lang="en-US" sz="6400" dirty="0" err="1" smtClean="0"/>
              <a:t>POHOVKY</a:t>
            </a:r>
            <a:r>
              <a:rPr lang="en-US" sz="6400" dirty="0" smtClean="0"/>
              <a:t>. </a:t>
            </a:r>
            <a:r>
              <a:rPr lang="en-US" sz="6400" i="1" dirty="0" smtClean="0"/>
              <a:t>Wikimedia Commons</a:t>
            </a:r>
            <a:r>
              <a:rPr lang="en-US" sz="6400" dirty="0" smtClean="0"/>
              <a:t> [online]. [cit. 2.1.2014]. </a:t>
            </a:r>
            <a:r>
              <a:rPr lang="en-US" sz="6400" dirty="0" err="1" smtClean="0"/>
              <a:t>Dostupný</a:t>
            </a:r>
            <a:r>
              <a:rPr lang="en-US" sz="6400" dirty="0" smtClean="0"/>
              <a:t> </a:t>
            </a:r>
            <a:r>
              <a:rPr lang="en-US" sz="6400" dirty="0" err="1" smtClean="0"/>
              <a:t>na</a:t>
            </a:r>
            <a:r>
              <a:rPr lang="en-US" sz="6400" dirty="0" smtClean="0"/>
              <a:t> WWW: </a:t>
            </a:r>
            <a:r>
              <a:rPr lang="en-US" sz="6400" dirty="0" err="1" smtClean="0">
                <a:hlinkClick r:id="rId3"/>
              </a:rPr>
              <a:t>http://commons.wikimedia.org/wiki/File:Mecque.jpg</a:t>
            </a:r>
            <a:endParaRPr lang="en-US" sz="6400" dirty="0" smtClean="0"/>
          </a:p>
          <a:p>
            <a:r>
              <a:rPr lang="cs-CZ" sz="6400" dirty="0" err="1" smtClean="0"/>
              <a:t>SENNEMAR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2.1.2014].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:Folio_</a:t>
            </a:r>
            <a:r>
              <a:rPr lang="cs-CZ" sz="6400" dirty="0" err="1" smtClean="0"/>
              <a:t>from</a:t>
            </a:r>
            <a:r>
              <a:rPr lang="cs-CZ" sz="6400" dirty="0" smtClean="0"/>
              <a:t>_a_</a:t>
            </a:r>
            <a:r>
              <a:rPr lang="cs-CZ" sz="6400" dirty="0" err="1" smtClean="0"/>
              <a:t>Qur</a:t>
            </a:r>
            <a:r>
              <a:rPr lang="cs-CZ" sz="6400" dirty="0" smtClean="0"/>
              <a:t>%</a:t>
            </a:r>
            <a:r>
              <a:rPr lang="cs-CZ" sz="6400" dirty="0" err="1" smtClean="0"/>
              <a:t>27an</a:t>
            </a:r>
            <a:r>
              <a:rPr lang="cs-CZ" sz="6400" dirty="0" smtClean="0"/>
              <a:t>_(</a:t>
            </a:r>
            <a:r>
              <a:rPr lang="cs-CZ" sz="6400" dirty="0" err="1" smtClean="0"/>
              <a:t>8th</a:t>
            </a:r>
            <a:r>
              <a:rPr lang="cs-CZ" sz="6400" dirty="0" smtClean="0"/>
              <a:t>-</a:t>
            </a:r>
            <a:r>
              <a:rPr lang="cs-CZ" sz="6400" dirty="0" err="1" smtClean="0"/>
              <a:t>9th</a:t>
            </a:r>
            <a:r>
              <a:rPr lang="cs-CZ" sz="6400" dirty="0" smtClean="0"/>
              <a:t>_</a:t>
            </a:r>
            <a:r>
              <a:rPr lang="cs-CZ" sz="6400" dirty="0" err="1" smtClean="0"/>
              <a:t>century</a:t>
            </a:r>
            <a:r>
              <a:rPr lang="cs-CZ" sz="6400" dirty="0" smtClean="0"/>
              <a:t>)_</a:t>
            </a:r>
            <a:r>
              <a:rPr lang="cs-CZ" sz="6400" dirty="0" err="1" smtClean="0"/>
              <a:t>Sura</a:t>
            </a:r>
            <a:r>
              <a:rPr lang="cs-CZ" sz="6400" dirty="0" smtClean="0"/>
              <a:t>_</a:t>
            </a:r>
            <a:r>
              <a:rPr lang="cs-CZ" sz="6400" dirty="0" err="1" smtClean="0"/>
              <a:t>39.jpg</a:t>
            </a:r>
            <a:endParaRPr lang="cs-CZ" sz="6400" dirty="0" smtClean="0"/>
          </a:p>
          <a:p>
            <a:r>
              <a:rPr lang="en-US" sz="6400" dirty="0" err="1" smtClean="0"/>
              <a:t>EUYASIK</a:t>
            </a:r>
            <a:r>
              <a:rPr lang="en-US" sz="6400" dirty="0" smtClean="0"/>
              <a:t>. </a:t>
            </a:r>
            <a:r>
              <a:rPr lang="en-US" sz="6400" i="1" dirty="0" smtClean="0"/>
              <a:t>Wikimedia Commons</a:t>
            </a:r>
            <a:r>
              <a:rPr lang="en-US" sz="6400" dirty="0" smtClean="0"/>
              <a:t> [online]. [cit. 3.1.2014]. </a:t>
            </a:r>
            <a:r>
              <a:rPr lang="en-US" sz="6400" dirty="0" err="1" smtClean="0"/>
              <a:t>Dostupný</a:t>
            </a:r>
            <a:r>
              <a:rPr lang="en-US" sz="6400" dirty="0" smtClean="0"/>
              <a:t> </a:t>
            </a:r>
            <a:r>
              <a:rPr lang="en-US" sz="6400" dirty="0" err="1" smtClean="0"/>
              <a:t>na</a:t>
            </a:r>
            <a:r>
              <a:rPr lang="en-US" sz="6400" dirty="0" smtClean="0"/>
              <a:t> WWW: http://commons.wikimedia.org/wiki/File:Kalon-Ensemble_Buchara.jpg</a:t>
            </a:r>
          </a:p>
          <a:p>
            <a:r>
              <a:rPr lang="en-US" sz="6400" dirty="0" err="1" smtClean="0"/>
              <a:t>DIEBUCHE</a:t>
            </a:r>
            <a:r>
              <a:rPr lang="en-US" sz="6400" dirty="0" smtClean="0"/>
              <a:t>. </a:t>
            </a:r>
            <a:r>
              <a:rPr lang="en-US" sz="6400" i="1" dirty="0" smtClean="0"/>
              <a:t>Wikimedia Commons</a:t>
            </a:r>
            <a:r>
              <a:rPr lang="en-US" sz="6400" dirty="0" smtClean="0"/>
              <a:t> [online]. [cit. 3.1.2014]. </a:t>
            </a:r>
            <a:r>
              <a:rPr lang="en-US" sz="6400" dirty="0" err="1" smtClean="0"/>
              <a:t>Dostupný</a:t>
            </a:r>
            <a:r>
              <a:rPr lang="en-US" sz="6400" dirty="0" smtClean="0"/>
              <a:t> </a:t>
            </a:r>
            <a:r>
              <a:rPr lang="en-US" sz="6400" dirty="0" err="1" smtClean="0"/>
              <a:t>na</a:t>
            </a:r>
            <a:r>
              <a:rPr lang="en-US" sz="6400" dirty="0" smtClean="0"/>
              <a:t> WWW: http://cs.wikipedia.org/wiki/Soubor:Map_of_expansion_of_Caliphate.svg</a:t>
            </a:r>
          </a:p>
          <a:p>
            <a:r>
              <a:rPr lang="cs-CZ" sz="6400" dirty="0" err="1" smtClean="0"/>
              <a:t>JEBULON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3.1.2014].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</a:t>
            </a:r>
            <a:r>
              <a:rPr lang="cs-CZ" sz="6400" dirty="0" err="1" smtClean="0"/>
              <a:t>Arabesk</a:t>
            </a:r>
            <a:r>
              <a:rPr lang="cs-CZ" sz="6400" dirty="0" smtClean="0"/>
              <a:t>_</a:t>
            </a:r>
            <a:r>
              <a:rPr lang="cs-CZ" sz="6400" dirty="0" err="1" smtClean="0"/>
              <a:t>alhambra</a:t>
            </a:r>
            <a:r>
              <a:rPr lang="cs-CZ" sz="6400" dirty="0" smtClean="0"/>
              <a:t>_</a:t>
            </a:r>
            <a:r>
              <a:rPr lang="cs-CZ" sz="6400" dirty="0" err="1" smtClean="0"/>
              <a:t>granada.jpg</a:t>
            </a:r>
            <a:r>
              <a:rPr lang="cs-CZ" sz="6400" dirty="0" smtClean="0"/>
              <a:t>?</a:t>
            </a:r>
            <a:r>
              <a:rPr lang="cs-CZ" sz="6400" dirty="0" err="1" smtClean="0"/>
              <a:t>uselang</a:t>
            </a:r>
            <a:r>
              <a:rPr lang="cs-CZ" sz="6400" dirty="0" smtClean="0"/>
              <a:t>=</a:t>
            </a:r>
            <a:r>
              <a:rPr lang="cs-CZ" sz="6400" dirty="0" err="1" smtClean="0"/>
              <a:t>cs</a:t>
            </a:r>
            <a:endParaRPr lang="cs-CZ" sz="6400" dirty="0" smtClean="0"/>
          </a:p>
          <a:p>
            <a:r>
              <a:rPr lang="cs-CZ" sz="6400" dirty="0" err="1" smtClean="0"/>
              <a:t>GULZAR</a:t>
            </a:r>
            <a:r>
              <a:rPr lang="cs-CZ" sz="6400" dirty="0" smtClean="0"/>
              <a:t>, </a:t>
            </a:r>
            <a:r>
              <a:rPr lang="cs-CZ" sz="6400" dirty="0" err="1" smtClean="0"/>
              <a:t>Atif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Wikipedia</a:t>
            </a:r>
            <a:r>
              <a:rPr lang="cs-CZ" sz="6400" i="1" dirty="0" smtClean="0"/>
              <a:t>, </a:t>
            </a:r>
            <a:r>
              <a:rPr lang="cs-CZ" sz="6400" i="1" dirty="0" err="1" smtClean="0"/>
              <a:t>the</a:t>
            </a:r>
            <a:r>
              <a:rPr lang="cs-CZ" sz="6400" i="1" dirty="0" smtClean="0"/>
              <a:t> free </a:t>
            </a:r>
            <a:r>
              <a:rPr lang="cs-CZ" sz="6400" i="1" dirty="0" err="1" smtClean="0"/>
              <a:t>encyclopedia</a:t>
            </a:r>
            <a:r>
              <a:rPr lang="cs-CZ" sz="6400" dirty="0" smtClean="0"/>
              <a:t> [online]. [cit. 4.1.2014]. Dostupný na WWW: </a:t>
            </a:r>
            <a:r>
              <a:rPr lang="cs-CZ" sz="6400" dirty="0" smtClean="0">
                <a:hlinkClick r:id="rId4"/>
              </a:rPr>
              <a:t>http://</a:t>
            </a:r>
            <a:r>
              <a:rPr lang="cs-CZ" sz="6400" dirty="0" err="1" smtClean="0">
                <a:hlinkClick r:id="rId4"/>
              </a:rPr>
              <a:t>cs.wikipedia.org</a:t>
            </a:r>
            <a:r>
              <a:rPr lang="cs-CZ" sz="6400" dirty="0" smtClean="0">
                <a:hlinkClick r:id="rId4"/>
              </a:rPr>
              <a:t>/</a:t>
            </a:r>
            <a:r>
              <a:rPr lang="cs-CZ" sz="6400" dirty="0" err="1" smtClean="0">
                <a:hlinkClick r:id="rId4"/>
              </a:rPr>
              <a:t>wiki</a:t>
            </a:r>
            <a:r>
              <a:rPr lang="cs-CZ" sz="6400" dirty="0" smtClean="0">
                <a:hlinkClick r:id="rId4"/>
              </a:rPr>
              <a:t>/Soubor:</a:t>
            </a:r>
            <a:r>
              <a:rPr lang="cs-CZ" sz="6400" dirty="0" err="1" smtClean="0">
                <a:hlinkClick r:id="rId4"/>
              </a:rPr>
              <a:t>Arabic</a:t>
            </a:r>
            <a:r>
              <a:rPr lang="cs-CZ" sz="6400" dirty="0" smtClean="0">
                <a:hlinkClick r:id="rId4"/>
              </a:rPr>
              <a:t>_</a:t>
            </a:r>
            <a:r>
              <a:rPr lang="cs-CZ" sz="6400" dirty="0" err="1" smtClean="0">
                <a:hlinkClick r:id="rId4"/>
              </a:rPr>
              <a:t>Calligraphy</a:t>
            </a:r>
            <a:r>
              <a:rPr lang="cs-CZ" sz="6400" dirty="0" smtClean="0">
                <a:hlinkClick r:id="rId4"/>
              </a:rPr>
              <a:t>_</a:t>
            </a:r>
            <a:r>
              <a:rPr lang="cs-CZ" sz="6400" dirty="0" err="1" smtClean="0">
                <a:hlinkClick r:id="rId4"/>
              </a:rPr>
              <a:t>at</a:t>
            </a:r>
            <a:r>
              <a:rPr lang="cs-CZ" sz="6400" dirty="0" smtClean="0">
                <a:hlinkClick r:id="rId4"/>
              </a:rPr>
              <a:t>_</a:t>
            </a:r>
            <a:r>
              <a:rPr lang="cs-CZ" sz="6400" dirty="0" err="1" smtClean="0">
                <a:hlinkClick r:id="rId4"/>
              </a:rPr>
              <a:t>Wazir</a:t>
            </a:r>
            <a:r>
              <a:rPr lang="cs-CZ" sz="6400" dirty="0" smtClean="0">
                <a:hlinkClick r:id="rId4"/>
              </a:rPr>
              <a:t>_</a:t>
            </a:r>
            <a:r>
              <a:rPr lang="cs-CZ" sz="6400" dirty="0" err="1" smtClean="0">
                <a:hlinkClick r:id="rId4"/>
              </a:rPr>
              <a:t>Khan</a:t>
            </a:r>
            <a:r>
              <a:rPr lang="cs-CZ" sz="6400" dirty="0" smtClean="0">
                <a:hlinkClick r:id="rId4"/>
              </a:rPr>
              <a:t>_</a:t>
            </a:r>
            <a:r>
              <a:rPr lang="cs-CZ" sz="6400" dirty="0" err="1" smtClean="0">
                <a:hlinkClick r:id="rId4"/>
              </a:rPr>
              <a:t>Mosque2.jpg</a:t>
            </a:r>
            <a:endParaRPr lang="cs-CZ" sz="6400" dirty="0" smtClean="0"/>
          </a:p>
          <a:p>
            <a:r>
              <a:rPr lang="cs-CZ" sz="6400" dirty="0" smtClean="0"/>
              <a:t>SCHUMACHER </a:t>
            </a:r>
            <a:r>
              <a:rPr lang="cs-CZ" sz="6400" dirty="0" err="1" smtClean="0"/>
              <a:t>DRESDEN</a:t>
            </a:r>
            <a:r>
              <a:rPr lang="cs-CZ" sz="6400" dirty="0" smtClean="0"/>
              <a:t>, </a:t>
            </a:r>
            <a:r>
              <a:rPr lang="cs-CZ" sz="6400" dirty="0" err="1" smtClean="0"/>
              <a:t>Ralf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4.1.2014].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</a:t>
            </a:r>
            <a:r>
              <a:rPr lang="cs-CZ" sz="6400" dirty="0" err="1" smtClean="0"/>
              <a:t>Moschee</a:t>
            </a:r>
            <a:r>
              <a:rPr lang="cs-CZ" sz="6400" dirty="0" smtClean="0"/>
              <a:t>-</a:t>
            </a:r>
            <a:r>
              <a:rPr lang="cs-CZ" sz="6400" dirty="0" err="1" smtClean="0"/>
              <a:t>Isfahan.jpeg</a:t>
            </a:r>
            <a:endParaRPr lang="cs-CZ" sz="6400" dirty="0" smtClean="0"/>
          </a:p>
          <a:p>
            <a:r>
              <a:rPr lang="cs-CZ" sz="6400" dirty="0" err="1" smtClean="0"/>
              <a:t>COHEN</a:t>
            </a:r>
            <a:r>
              <a:rPr lang="cs-CZ" sz="6400" dirty="0" smtClean="0"/>
              <a:t>, Michael.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4.1.2014].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</a:t>
            </a:r>
            <a:r>
              <a:rPr lang="cs-CZ" sz="6400" dirty="0" err="1" smtClean="0"/>
              <a:t>Mihrab</a:t>
            </a:r>
            <a:r>
              <a:rPr lang="cs-CZ" sz="6400" dirty="0" smtClean="0"/>
              <a:t>_-_</a:t>
            </a:r>
            <a:r>
              <a:rPr lang="cs-CZ" sz="6400" dirty="0" err="1" smtClean="0"/>
              <a:t>Mosque</a:t>
            </a:r>
            <a:r>
              <a:rPr lang="cs-CZ" sz="6400" dirty="0" smtClean="0"/>
              <a:t>_</a:t>
            </a:r>
            <a:r>
              <a:rPr lang="cs-CZ" sz="6400" dirty="0" err="1" smtClean="0"/>
              <a:t>of</a:t>
            </a:r>
            <a:r>
              <a:rPr lang="cs-CZ" sz="6400" dirty="0" smtClean="0"/>
              <a:t>_C%</a:t>
            </a:r>
            <a:r>
              <a:rPr lang="cs-CZ" sz="6400" dirty="0" err="1" smtClean="0"/>
              <a:t>C3</a:t>
            </a:r>
            <a:r>
              <a:rPr lang="cs-CZ" sz="6400" dirty="0" smtClean="0"/>
              <a:t>%</a:t>
            </a:r>
            <a:r>
              <a:rPr lang="cs-CZ" sz="6400" dirty="0" err="1" smtClean="0"/>
              <a:t>B3rdoba.jpg</a:t>
            </a:r>
            <a:r>
              <a:rPr lang="cs-CZ" sz="6400" dirty="0" smtClean="0"/>
              <a:t>?</a:t>
            </a:r>
            <a:r>
              <a:rPr lang="cs-CZ" sz="6400" dirty="0" err="1" smtClean="0"/>
              <a:t>uselang</a:t>
            </a:r>
            <a:r>
              <a:rPr lang="cs-CZ" sz="6400" dirty="0" smtClean="0"/>
              <a:t>=</a:t>
            </a:r>
            <a:r>
              <a:rPr lang="cs-CZ" sz="6400" dirty="0" err="1" smtClean="0"/>
              <a:t>cs</a:t>
            </a:r>
            <a:endParaRPr lang="cs-CZ" sz="6400" dirty="0" smtClean="0"/>
          </a:p>
          <a:p>
            <a:r>
              <a:rPr lang="cs-CZ" sz="6400" dirty="0" smtClean="0"/>
              <a:t>RABE!.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4.1.2014].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</a:t>
            </a:r>
            <a:r>
              <a:rPr lang="cs-CZ" sz="6400" dirty="0" err="1" smtClean="0"/>
              <a:t>Fayencen</a:t>
            </a:r>
            <a:r>
              <a:rPr lang="cs-CZ" sz="6400" dirty="0" smtClean="0"/>
              <a:t>-</a:t>
            </a:r>
            <a:r>
              <a:rPr lang="cs-CZ" sz="6400" dirty="0" err="1" smtClean="0"/>
              <a:t>Pavillon</a:t>
            </a:r>
            <a:r>
              <a:rPr lang="cs-CZ" sz="6400" dirty="0" smtClean="0"/>
              <a:t>_-_</a:t>
            </a:r>
            <a:r>
              <a:rPr lang="cs-CZ" sz="6400" dirty="0" err="1" smtClean="0"/>
              <a:t>Mihrab.jpg</a:t>
            </a:r>
            <a:r>
              <a:rPr lang="cs-CZ" sz="6400" dirty="0" smtClean="0"/>
              <a:t>?</a:t>
            </a:r>
            <a:r>
              <a:rPr lang="cs-CZ" sz="6400" dirty="0" err="1" smtClean="0"/>
              <a:t>uselang</a:t>
            </a:r>
            <a:r>
              <a:rPr lang="cs-CZ" sz="6400" dirty="0" smtClean="0"/>
              <a:t>=</a:t>
            </a:r>
            <a:r>
              <a:rPr lang="cs-CZ" sz="6400" dirty="0" err="1" smtClean="0"/>
              <a:t>cs</a:t>
            </a:r>
            <a:endParaRPr lang="cs-CZ" sz="6400" dirty="0" smtClean="0"/>
          </a:p>
          <a:p>
            <a:pPr>
              <a:buNone/>
            </a:pPr>
            <a:r>
              <a:rPr lang="cs-CZ" sz="6400" dirty="0" smtClean="0"/>
              <a:t/>
            </a:r>
            <a:br>
              <a:rPr lang="cs-CZ" sz="6400" dirty="0" smtClean="0"/>
            </a:br>
            <a:r>
              <a:rPr lang="cs-CZ" sz="6400" dirty="0" smtClean="0"/>
              <a:t/>
            </a:r>
            <a:br>
              <a:rPr lang="cs-CZ" sz="6400" dirty="0" smtClean="0"/>
            </a:br>
            <a:r>
              <a:rPr lang="cs-CZ" sz="6400" dirty="0" smtClean="0"/>
              <a:t/>
            </a:r>
            <a:br>
              <a:rPr lang="cs-CZ" sz="6400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cs-CZ" sz="6400" dirty="0" err="1" smtClean="0"/>
              <a:t>ESPALLARGAS</a:t>
            </a:r>
            <a:r>
              <a:rPr lang="cs-CZ" sz="6400" dirty="0" smtClean="0"/>
              <a:t>, </a:t>
            </a:r>
            <a:r>
              <a:rPr lang="cs-CZ" sz="6400" dirty="0" err="1" smtClean="0"/>
              <a:t>Timor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4.1.2014]. Dostupný na WWW: http://</a:t>
            </a:r>
            <a:r>
              <a:rPr lang="cs-CZ" sz="6400" dirty="0" err="1" smtClean="0"/>
              <a:t>cs.wikipedia.org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/Soubor:</a:t>
            </a:r>
            <a:r>
              <a:rPr lang="cs-CZ" sz="6400" dirty="0" err="1" smtClean="0"/>
              <a:t>Mosque</a:t>
            </a:r>
            <a:r>
              <a:rPr lang="cs-CZ" sz="6400" dirty="0" smtClean="0"/>
              <a:t>_</a:t>
            </a:r>
            <a:r>
              <a:rPr lang="cs-CZ" sz="6400" dirty="0" err="1" smtClean="0"/>
              <a:t>Cordoba.jpg</a:t>
            </a:r>
            <a:endParaRPr lang="cs-CZ" sz="6400" dirty="0" smtClean="0"/>
          </a:p>
          <a:p>
            <a:r>
              <a:rPr lang="cs-CZ" sz="6400" dirty="0" err="1" smtClean="0"/>
              <a:t>CASTILLO</a:t>
            </a:r>
            <a:r>
              <a:rPr lang="cs-CZ" sz="6400" dirty="0" smtClean="0"/>
              <a:t> </a:t>
            </a:r>
            <a:r>
              <a:rPr lang="cs-CZ" sz="6400" dirty="0" err="1" smtClean="0"/>
              <a:t>QUERO</a:t>
            </a:r>
            <a:r>
              <a:rPr lang="cs-CZ" sz="6400" dirty="0" smtClean="0"/>
              <a:t>, Toni.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4.1.2014].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</a:t>
            </a:r>
            <a:r>
              <a:rPr lang="cs-CZ" sz="6400" dirty="0" err="1" smtClean="0"/>
              <a:t>Mezquita</a:t>
            </a:r>
            <a:r>
              <a:rPr lang="cs-CZ" sz="6400" dirty="0" smtClean="0"/>
              <a:t>_de_C%</a:t>
            </a:r>
            <a:r>
              <a:rPr lang="cs-CZ" sz="6400" dirty="0" err="1" smtClean="0"/>
              <a:t>C3</a:t>
            </a:r>
            <a:r>
              <a:rPr lang="cs-CZ" sz="6400" dirty="0" smtClean="0"/>
              <a:t>%</a:t>
            </a:r>
            <a:r>
              <a:rPr lang="cs-CZ" sz="6400" dirty="0" err="1" smtClean="0"/>
              <a:t>B3rdoba</a:t>
            </a:r>
            <a:r>
              <a:rPr lang="cs-CZ" sz="6400" dirty="0" smtClean="0"/>
              <a:t>_</a:t>
            </a:r>
            <a:r>
              <a:rPr lang="cs-CZ" sz="6400" dirty="0" err="1" smtClean="0"/>
              <a:t>desde</a:t>
            </a:r>
            <a:r>
              <a:rPr lang="cs-CZ" sz="6400" dirty="0" smtClean="0"/>
              <a:t>_</a:t>
            </a:r>
            <a:r>
              <a:rPr lang="cs-CZ" sz="6400" dirty="0" err="1" smtClean="0"/>
              <a:t>el</a:t>
            </a:r>
            <a:r>
              <a:rPr lang="cs-CZ" sz="6400" dirty="0" smtClean="0"/>
              <a:t>_</a:t>
            </a:r>
            <a:r>
              <a:rPr lang="cs-CZ" sz="6400" dirty="0" err="1" smtClean="0"/>
              <a:t>aire</a:t>
            </a:r>
            <a:r>
              <a:rPr lang="cs-CZ" sz="6400" dirty="0" smtClean="0"/>
              <a:t>_(C%</a:t>
            </a:r>
            <a:r>
              <a:rPr lang="cs-CZ" sz="6400" dirty="0" err="1" smtClean="0"/>
              <a:t>C3</a:t>
            </a:r>
            <a:r>
              <a:rPr lang="cs-CZ" sz="6400" dirty="0" smtClean="0"/>
              <a:t>%</a:t>
            </a:r>
            <a:r>
              <a:rPr lang="cs-CZ" sz="6400" dirty="0" err="1" smtClean="0"/>
              <a:t>B3rdoba</a:t>
            </a:r>
            <a:r>
              <a:rPr lang="cs-CZ" sz="6400" dirty="0" smtClean="0"/>
              <a:t>,_</a:t>
            </a:r>
            <a:r>
              <a:rPr lang="cs-CZ" sz="6400" dirty="0" err="1" smtClean="0"/>
              <a:t>Espa</a:t>
            </a:r>
            <a:r>
              <a:rPr lang="cs-CZ" sz="6400" dirty="0" smtClean="0"/>
              <a:t>%</a:t>
            </a:r>
            <a:r>
              <a:rPr lang="cs-CZ" sz="6400" dirty="0" err="1" smtClean="0"/>
              <a:t>C3</a:t>
            </a:r>
            <a:r>
              <a:rPr lang="cs-CZ" sz="6400" dirty="0" smtClean="0"/>
              <a:t>%</a:t>
            </a:r>
            <a:r>
              <a:rPr lang="cs-CZ" sz="6400" dirty="0" err="1" smtClean="0"/>
              <a:t>B1a</a:t>
            </a:r>
            <a:r>
              <a:rPr lang="cs-CZ" sz="6400" dirty="0" smtClean="0"/>
              <a:t>).</a:t>
            </a:r>
            <a:r>
              <a:rPr lang="cs-CZ" sz="6400" dirty="0" err="1" smtClean="0"/>
              <a:t>jpg</a:t>
            </a:r>
            <a:endParaRPr lang="cs-CZ" sz="6400" dirty="0" smtClean="0"/>
          </a:p>
          <a:p>
            <a:r>
              <a:rPr lang="cs-CZ" sz="6400" dirty="0" err="1" smtClean="0"/>
              <a:t>TENTOILA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4.1.2014]. Dostupný na WWW: </a:t>
            </a:r>
            <a:r>
              <a:rPr lang="cs-CZ" sz="6400" dirty="0" smtClean="0">
                <a:hlinkClick r:id="rId2"/>
              </a:rPr>
              <a:t>http://</a:t>
            </a:r>
            <a:r>
              <a:rPr lang="cs-CZ" sz="6400" dirty="0" err="1" smtClean="0">
                <a:hlinkClick r:id="rId2"/>
              </a:rPr>
              <a:t>commons.wikimedia.org</a:t>
            </a:r>
            <a:r>
              <a:rPr lang="cs-CZ" sz="6400" dirty="0" smtClean="0">
                <a:hlinkClick r:id="rId2"/>
              </a:rPr>
              <a:t>/</a:t>
            </a:r>
            <a:r>
              <a:rPr lang="cs-CZ" sz="6400" dirty="0" err="1" smtClean="0">
                <a:hlinkClick r:id="rId2"/>
              </a:rPr>
              <a:t>wiki</a:t>
            </a:r>
            <a:r>
              <a:rPr lang="cs-CZ" sz="6400" dirty="0" smtClean="0">
                <a:hlinkClick r:id="rId2"/>
              </a:rPr>
              <a:t>/</a:t>
            </a:r>
            <a:r>
              <a:rPr lang="cs-CZ" sz="6400" dirty="0" err="1" smtClean="0">
                <a:hlinkClick r:id="rId2"/>
              </a:rPr>
              <a:t>File</a:t>
            </a:r>
            <a:r>
              <a:rPr lang="cs-CZ" sz="6400" dirty="0" smtClean="0">
                <a:hlinkClick r:id="rId2"/>
              </a:rPr>
              <a:t>:</a:t>
            </a:r>
            <a:r>
              <a:rPr lang="cs-CZ" sz="6400" dirty="0" err="1" smtClean="0">
                <a:hlinkClick r:id="rId2"/>
              </a:rPr>
              <a:t>Al</a:t>
            </a:r>
            <a:r>
              <a:rPr lang="cs-CZ" sz="6400" dirty="0" smtClean="0">
                <a:hlinkClick r:id="rId2"/>
              </a:rPr>
              <a:t>-</a:t>
            </a:r>
            <a:r>
              <a:rPr lang="cs-CZ" sz="6400" dirty="0" err="1" smtClean="0">
                <a:hlinkClick r:id="rId2"/>
              </a:rPr>
              <a:t>Azhar</a:t>
            </a:r>
            <a:r>
              <a:rPr lang="cs-CZ" sz="6400" dirty="0" smtClean="0">
                <a:hlinkClick r:id="rId2"/>
              </a:rPr>
              <a:t>_(</a:t>
            </a:r>
            <a:r>
              <a:rPr lang="cs-CZ" sz="6400" dirty="0" err="1" smtClean="0">
                <a:hlinkClick r:id="rId2"/>
              </a:rPr>
              <a:t>inside</a:t>
            </a:r>
            <a:r>
              <a:rPr lang="cs-CZ" sz="6400" dirty="0" smtClean="0">
                <a:hlinkClick r:id="rId2"/>
              </a:rPr>
              <a:t>)_</a:t>
            </a:r>
            <a:r>
              <a:rPr lang="cs-CZ" sz="6400" dirty="0" err="1" smtClean="0">
                <a:hlinkClick r:id="rId2"/>
              </a:rPr>
              <a:t>2006.jpg</a:t>
            </a:r>
            <a:r>
              <a:rPr lang="cs-CZ" sz="6400" dirty="0" smtClean="0">
                <a:hlinkClick r:id="rId2"/>
              </a:rPr>
              <a:t>?</a:t>
            </a:r>
            <a:r>
              <a:rPr lang="cs-CZ" sz="6400" dirty="0" err="1" smtClean="0">
                <a:hlinkClick r:id="rId2"/>
              </a:rPr>
              <a:t>uselang</a:t>
            </a:r>
            <a:r>
              <a:rPr lang="cs-CZ" sz="6400" dirty="0" smtClean="0">
                <a:hlinkClick r:id="rId2"/>
              </a:rPr>
              <a:t>=</a:t>
            </a:r>
            <a:r>
              <a:rPr lang="cs-CZ" sz="6400" dirty="0" err="1" smtClean="0">
                <a:hlinkClick r:id="rId2"/>
              </a:rPr>
              <a:t>cs</a:t>
            </a:r>
            <a:endParaRPr lang="cs-CZ" sz="6400" dirty="0" smtClean="0"/>
          </a:p>
          <a:p>
            <a:r>
              <a:rPr lang="cs-CZ" sz="6400" dirty="0" err="1" smtClean="0"/>
              <a:t>BALDIRI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4.1.2014].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</a:t>
            </a:r>
            <a:r>
              <a:rPr lang="cs-CZ" sz="6400" dirty="0" err="1" smtClean="0"/>
              <a:t>Cairo</a:t>
            </a:r>
            <a:r>
              <a:rPr lang="cs-CZ" sz="6400" dirty="0" smtClean="0"/>
              <a:t>_</a:t>
            </a:r>
            <a:r>
              <a:rPr lang="cs-CZ" sz="6400" dirty="0" err="1" smtClean="0"/>
              <a:t>al</a:t>
            </a:r>
            <a:r>
              <a:rPr lang="cs-CZ" sz="6400" dirty="0" smtClean="0"/>
              <a:t>-</a:t>
            </a:r>
            <a:r>
              <a:rPr lang="cs-CZ" sz="6400" dirty="0" err="1" smtClean="0"/>
              <a:t>Azhar</a:t>
            </a:r>
            <a:r>
              <a:rPr lang="cs-CZ" sz="6400" dirty="0" smtClean="0"/>
              <a:t>_</a:t>
            </a:r>
            <a:r>
              <a:rPr lang="cs-CZ" sz="6400" dirty="0" err="1" smtClean="0"/>
              <a:t>5.jpg</a:t>
            </a:r>
            <a:r>
              <a:rPr lang="cs-CZ" sz="6400" dirty="0" smtClean="0"/>
              <a:t>?</a:t>
            </a:r>
            <a:r>
              <a:rPr lang="cs-CZ" sz="6400" dirty="0" err="1" smtClean="0"/>
              <a:t>uselang</a:t>
            </a:r>
            <a:r>
              <a:rPr lang="cs-CZ" sz="6400" dirty="0" smtClean="0"/>
              <a:t>=</a:t>
            </a:r>
            <a:r>
              <a:rPr lang="cs-CZ" sz="6400" dirty="0" err="1" smtClean="0"/>
              <a:t>cs</a:t>
            </a:r>
            <a:endParaRPr lang="cs-CZ" sz="6400" dirty="0" smtClean="0"/>
          </a:p>
          <a:p>
            <a:r>
              <a:rPr lang="cs-CZ" sz="6400" dirty="0" err="1" smtClean="0"/>
              <a:t>ROWEROMANIAK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4.1.2014].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</a:t>
            </a:r>
            <a:r>
              <a:rPr lang="cs-CZ" sz="6400" dirty="0" err="1" smtClean="0"/>
              <a:t>Hagia</a:t>
            </a:r>
            <a:r>
              <a:rPr lang="cs-CZ" sz="6400" dirty="0" smtClean="0"/>
              <a:t>_</a:t>
            </a:r>
            <a:r>
              <a:rPr lang="cs-CZ" sz="6400" dirty="0" err="1" smtClean="0"/>
              <a:t>Sophia</a:t>
            </a:r>
            <a:r>
              <a:rPr lang="cs-CZ" sz="6400" dirty="0" smtClean="0"/>
              <a:t>_</a:t>
            </a:r>
            <a:r>
              <a:rPr lang="cs-CZ" sz="6400" dirty="0" err="1" smtClean="0"/>
              <a:t>B12</a:t>
            </a:r>
            <a:r>
              <a:rPr lang="cs-CZ" sz="6400" dirty="0" smtClean="0"/>
              <a:t>-</a:t>
            </a:r>
            <a:r>
              <a:rPr lang="cs-CZ" sz="6400" dirty="0" err="1" smtClean="0"/>
              <a:t>40.jpg</a:t>
            </a:r>
            <a:endParaRPr lang="cs-CZ" sz="6400" dirty="0" smtClean="0"/>
          </a:p>
          <a:p>
            <a:r>
              <a:rPr lang="cs-CZ" sz="6400" dirty="0" err="1" smtClean="0"/>
              <a:t>GORDON</a:t>
            </a:r>
            <a:r>
              <a:rPr lang="cs-CZ" sz="6400" dirty="0" smtClean="0"/>
              <a:t>, </a:t>
            </a:r>
            <a:r>
              <a:rPr lang="cs-CZ" sz="6400" dirty="0" err="1" smtClean="0"/>
              <a:t>James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4.1.2014].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</a:t>
            </a:r>
            <a:r>
              <a:rPr lang="cs-CZ" sz="6400" dirty="0" err="1" smtClean="0"/>
              <a:t>The</a:t>
            </a:r>
            <a:r>
              <a:rPr lang="cs-CZ" sz="6400" dirty="0" smtClean="0"/>
              <a:t>_Great_</a:t>
            </a:r>
            <a:r>
              <a:rPr lang="cs-CZ" sz="6400" dirty="0" err="1" smtClean="0"/>
              <a:t>Umayyed</a:t>
            </a:r>
            <a:r>
              <a:rPr lang="cs-CZ" sz="6400" dirty="0" smtClean="0"/>
              <a:t>_</a:t>
            </a:r>
            <a:r>
              <a:rPr lang="cs-CZ" sz="6400" dirty="0" err="1" smtClean="0"/>
              <a:t>Mosque</a:t>
            </a:r>
            <a:r>
              <a:rPr lang="cs-CZ" sz="6400" dirty="0" smtClean="0"/>
              <a:t>_</a:t>
            </a:r>
            <a:r>
              <a:rPr lang="cs-CZ" sz="6400" dirty="0" err="1" smtClean="0"/>
              <a:t>of</a:t>
            </a:r>
            <a:r>
              <a:rPr lang="cs-CZ" sz="6400" dirty="0" smtClean="0"/>
              <a:t>_</a:t>
            </a:r>
            <a:r>
              <a:rPr lang="cs-CZ" sz="6400" dirty="0" err="1" smtClean="0"/>
              <a:t>Damascus</a:t>
            </a:r>
            <a:r>
              <a:rPr lang="cs-CZ" sz="6400" dirty="0" smtClean="0"/>
              <a:t>,_</a:t>
            </a:r>
            <a:r>
              <a:rPr lang="cs-CZ" sz="6400" dirty="0" err="1" smtClean="0"/>
              <a:t>Syria</a:t>
            </a:r>
            <a:r>
              <a:rPr lang="cs-CZ" sz="6400" dirty="0" smtClean="0"/>
              <a:t>_western_</a:t>
            </a:r>
            <a:r>
              <a:rPr lang="cs-CZ" sz="6400" dirty="0" err="1" smtClean="0"/>
              <a:t>portico</a:t>
            </a:r>
            <a:r>
              <a:rPr lang="cs-CZ" sz="6400" dirty="0" smtClean="0"/>
              <a:t>,_</a:t>
            </a:r>
            <a:r>
              <a:rPr lang="cs-CZ" sz="6400" dirty="0" err="1" smtClean="0"/>
              <a:t>mosaic</a:t>
            </a:r>
            <a:r>
              <a:rPr lang="cs-CZ" sz="6400" dirty="0" smtClean="0"/>
              <a:t>_</a:t>
            </a:r>
            <a:r>
              <a:rPr lang="cs-CZ" sz="6400" dirty="0" err="1" smtClean="0"/>
              <a:t>depicting</a:t>
            </a:r>
            <a:r>
              <a:rPr lang="cs-CZ" sz="6400" dirty="0" smtClean="0"/>
              <a:t>_a_</a:t>
            </a:r>
            <a:r>
              <a:rPr lang="cs-CZ" sz="6400" dirty="0" err="1" smtClean="0"/>
              <a:t>continuous</a:t>
            </a:r>
            <a:r>
              <a:rPr lang="cs-CZ" sz="6400" dirty="0" smtClean="0"/>
              <a:t>_</a:t>
            </a:r>
            <a:r>
              <a:rPr lang="cs-CZ" sz="6400" dirty="0" err="1" smtClean="0"/>
              <a:t>landscape.jpg</a:t>
            </a:r>
            <a:r>
              <a:rPr lang="cs-CZ" sz="6400" dirty="0" smtClean="0"/>
              <a:t>?</a:t>
            </a:r>
            <a:r>
              <a:rPr lang="cs-CZ" sz="6400" dirty="0" err="1" smtClean="0"/>
              <a:t>uselang</a:t>
            </a:r>
            <a:r>
              <a:rPr lang="cs-CZ" sz="6400" dirty="0" smtClean="0"/>
              <a:t>=</a:t>
            </a:r>
            <a:r>
              <a:rPr lang="cs-CZ" sz="6400" dirty="0" err="1" smtClean="0"/>
              <a:t>cs</a:t>
            </a:r>
            <a:endParaRPr lang="cs-CZ" sz="6400" dirty="0" smtClean="0"/>
          </a:p>
          <a:p>
            <a:r>
              <a:rPr lang="cs-CZ" sz="6400" dirty="0" err="1" smtClean="0"/>
              <a:t>GAGNON</a:t>
            </a:r>
            <a:r>
              <a:rPr lang="cs-CZ" sz="6400" dirty="0" smtClean="0"/>
              <a:t>, Bernard.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4.1.2014].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</a:t>
            </a:r>
            <a:r>
              <a:rPr lang="cs-CZ" sz="6400" dirty="0" err="1" smtClean="0"/>
              <a:t>Azem</a:t>
            </a:r>
            <a:r>
              <a:rPr lang="cs-CZ" sz="6400" dirty="0" smtClean="0"/>
              <a:t>_</a:t>
            </a:r>
            <a:r>
              <a:rPr lang="cs-CZ" sz="6400" dirty="0" err="1" smtClean="0"/>
              <a:t>Palace</a:t>
            </a:r>
            <a:r>
              <a:rPr lang="cs-CZ" sz="6400" dirty="0" smtClean="0"/>
              <a:t>_03_</a:t>
            </a:r>
            <a:r>
              <a:rPr lang="cs-CZ" sz="6400" dirty="0" err="1" smtClean="0"/>
              <a:t>wv.jpg</a:t>
            </a:r>
            <a:r>
              <a:rPr lang="cs-CZ" sz="6400" dirty="0" smtClean="0"/>
              <a:t>?</a:t>
            </a:r>
            <a:r>
              <a:rPr lang="cs-CZ" sz="6400" dirty="0" err="1" smtClean="0"/>
              <a:t>uselang</a:t>
            </a:r>
            <a:r>
              <a:rPr lang="cs-CZ" sz="6400" dirty="0" smtClean="0"/>
              <a:t>=</a:t>
            </a:r>
            <a:r>
              <a:rPr lang="cs-CZ" sz="6400" dirty="0" err="1" smtClean="0"/>
              <a:t>cs</a:t>
            </a:r>
            <a:endParaRPr lang="cs-CZ" sz="6400" dirty="0" smtClean="0"/>
          </a:p>
          <a:p>
            <a:r>
              <a:rPr lang="cs-CZ" sz="6400" dirty="0" err="1" smtClean="0"/>
              <a:t>SAAVEH</a:t>
            </a:r>
            <a:r>
              <a:rPr lang="cs-CZ" sz="6400" dirty="0" smtClean="0"/>
              <a:t>, </a:t>
            </a:r>
            <a:r>
              <a:rPr lang="cs-CZ" sz="6400" dirty="0" err="1" smtClean="0"/>
              <a:t>Anaareh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4.1.2014]. Dostupný na WWW: </a:t>
            </a:r>
            <a:r>
              <a:rPr lang="cs-CZ" sz="6400" dirty="0" smtClean="0">
                <a:hlinkClick r:id="rId3"/>
              </a:rPr>
              <a:t>http://</a:t>
            </a:r>
            <a:r>
              <a:rPr lang="cs-CZ" sz="6400" dirty="0" err="1" smtClean="0">
                <a:hlinkClick r:id="rId3"/>
              </a:rPr>
              <a:t>commons.wikimedia.org</a:t>
            </a:r>
            <a:r>
              <a:rPr lang="cs-CZ" sz="6400" dirty="0" smtClean="0">
                <a:hlinkClick r:id="rId3"/>
              </a:rPr>
              <a:t>/</a:t>
            </a:r>
            <a:r>
              <a:rPr lang="cs-CZ" sz="6400" dirty="0" err="1" smtClean="0">
                <a:hlinkClick r:id="rId3"/>
              </a:rPr>
              <a:t>wiki</a:t>
            </a:r>
            <a:r>
              <a:rPr lang="cs-CZ" sz="6400" dirty="0" smtClean="0">
                <a:hlinkClick r:id="rId3"/>
              </a:rPr>
              <a:t>/</a:t>
            </a:r>
            <a:r>
              <a:rPr lang="cs-CZ" sz="6400" dirty="0" err="1" smtClean="0">
                <a:hlinkClick r:id="rId3"/>
              </a:rPr>
              <a:t>File</a:t>
            </a:r>
            <a:r>
              <a:rPr lang="cs-CZ" sz="6400" dirty="0" smtClean="0">
                <a:hlinkClick r:id="rId3"/>
              </a:rPr>
              <a:t>:</a:t>
            </a:r>
            <a:r>
              <a:rPr lang="cs-CZ" sz="6400" dirty="0" err="1" smtClean="0">
                <a:hlinkClick r:id="rId3"/>
              </a:rPr>
              <a:t>Shah</a:t>
            </a:r>
            <a:r>
              <a:rPr lang="cs-CZ" sz="6400" dirty="0" smtClean="0">
                <a:hlinkClick r:id="rId3"/>
              </a:rPr>
              <a:t>_</a:t>
            </a:r>
            <a:r>
              <a:rPr lang="cs-CZ" sz="6400" dirty="0" err="1" smtClean="0">
                <a:hlinkClick r:id="rId3"/>
              </a:rPr>
              <a:t>Nematollah</a:t>
            </a:r>
            <a:r>
              <a:rPr lang="cs-CZ" sz="6400" dirty="0" smtClean="0">
                <a:hlinkClick r:id="rId3"/>
              </a:rPr>
              <a:t>_</a:t>
            </a:r>
            <a:r>
              <a:rPr lang="cs-CZ" sz="6400" dirty="0" err="1" smtClean="0">
                <a:hlinkClick r:id="rId3"/>
              </a:rPr>
              <a:t>Vali</a:t>
            </a:r>
            <a:r>
              <a:rPr lang="cs-CZ" sz="6400" dirty="0" smtClean="0">
                <a:hlinkClick r:id="rId3"/>
              </a:rPr>
              <a:t>_</a:t>
            </a:r>
            <a:r>
              <a:rPr lang="cs-CZ" sz="6400" dirty="0" err="1" smtClean="0">
                <a:hlinkClick r:id="rId3"/>
              </a:rPr>
              <a:t>Shrine</a:t>
            </a:r>
            <a:r>
              <a:rPr lang="cs-CZ" sz="6400" dirty="0" smtClean="0">
                <a:hlinkClick r:id="rId3"/>
              </a:rPr>
              <a:t>_</a:t>
            </a:r>
            <a:r>
              <a:rPr lang="cs-CZ" sz="6400" dirty="0" err="1" smtClean="0">
                <a:hlinkClick r:id="rId3"/>
              </a:rPr>
              <a:t>04.jpg</a:t>
            </a:r>
            <a:r>
              <a:rPr lang="cs-CZ" sz="6400" dirty="0" smtClean="0">
                <a:hlinkClick r:id="rId3"/>
              </a:rPr>
              <a:t>?</a:t>
            </a:r>
            <a:r>
              <a:rPr lang="cs-CZ" sz="6400" dirty="0" err="1" smtClean="0">
                <a:hlinkClick r:id="rId3"/>
              </a:rPr>
              <a:t>uselang</a:t>
            </a:r>
            <a:r>
              <a:rPr lang="cs-CZ" sz="6400" dirty="0" smtClean="0">
                <a:hlinkClick r:id="rId3"/>
              </a:rPr>
              <a:t>=</a:t>
            </a:r>
            <a:r>
              <a:rPr lang="cs-CZ" sz="6400" dirty="0" err="1" smtClean="0">
                <a:hlinkClick r:id="rId3"/>
              </a:rPr>
              <a:t>cs</a:t>
            </a:r>
            <a:endParaRPr lang="cs-CZ" sz="6400" dirty="0" smtClean="0"/>
          </a:p>
          <a:p>
            <a:pPr>
              <a:buNone/>
            </a:pPr>
            <a:r>
              <a:rPr lang="en-US" sz="6400" dirty="0" smtClean="0"/>
              <a:t/>
            </a:r>
            <a:br>
              <a:rPr lang="en-US" sz="6400" dirty="0" smtClean="0"/>
            </a:br>
            <a:r>
              <a:rPr lang="cs-CZ" sz="6400" dirty="0" smtClean="0"/>
              <a:t/>
            </a:r>
            <a:br>
              <a:rPr lang="cs-CZ" sz="6400" dirty="0" smtClean="0"/>
            </a:br>
            <a:r>
              <a:rPr lang="cs-CZ" sz="6400" dirty="0" smtClean="0"/>
              <a:t/>
            </a:r>
            <a:br>
              <a:rPr lang="cs-CZ" sz="6400" dirty="0" smtClean="0"/>
            </a:br>
            <a:r>
              <a:rPr lang="cs-CZ" sz="6400" dirty="0" smtClean="0"/>
              <a:t/>
            </a:r>
            <a:br>
              <a:rPr lang="cs-CZ" sz="6400" dirty="0" smtClean="0"/>
            </a:br>
            <a:r>
              <a:rPr lang="cs-CZ" sz="6400" dirty="0" smtClean="0"/>
              <a:t/>
            </a:r>
            <a:br>
              <a:rPr lang="cs-CZ" sz="6400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en-US" sz="6400" dirty="0" err="1" smtClean="0"/>
              <a:t>ZIEGLER175</a:t>
            </a:r>
            <a:r>
              <a:rPr lang="en-US" sz="6400" dirty="0" smtClean="0"/>
              <a:t>. </a:t>
            </a:r>
            <a:r>
              <a:rPr lang="en-US" sz="6400" i="1" dirty="0" smtClean="0"/>
              <a:t>Wikimedia Commons</a:t>
            </a:r>
            <a:r>
              <a:rPr lang="en-US" sz="6400" dirty="0" smtClean="0"/>
              <a:t> [online]. [cit. 4.1.2014]. </a:t>
            </a:r>
            <a:r>
              <a:rPr lang="en-US" sz="6400" dirty="0" err="1" smtClean="0"/>
              <a:t>Dostupný</a:t>
            </a:r>
            <a:r>
              <a:rPr lang="en-US" sz="6400" dirty="0" smtClean="0"/>
              <a:t> </a:t>
            </a:r>
            <a:r>
              <a:rPr lang="en-US" sz="6400" dirty="0" err="1" smtClean="0"/>
              <a:t>na</a:t>
            </a:r>
            <a:r>
              <a:rPr lang="en-US" sz="6400" dirty="0" smtClean="0"/>
              <a:t> WWW: http://commons.wikimedia.org/wiki/File:MakliDiwanSchurfaKhan.jpg?uselang=cs</a:t>
            </a:r>
          </a:p>
          <a:p>
            <a:r>
              <a:rPr lang="cs-CZ" sz="6400" dirty="0" err="1" smtClean="0"/>
              <a:t>GAJUS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4.1.2014].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</a:t>
            </a:r>
            <a:r>
              <a:rPr lang="cs-CZ" sz="6400" dirty="0" err="1" smtClean="0"/>
              <a:t>Tomb</a:t>
            </a:r>
            <a:r>
              <a:rPr lang="cs-CZ" sz="6400" dirty="0" smtClean="0"/>
              <a:t>_</a:t>
            </a:r>
            <a:r>
              <a:rPr lang="cs-CZ" sz="6400" dirty="0" err="1" smtClean="0"/>
              <a:t>of</a:t>
            </a:r>
            <a:r>
              <a:rPr lang="cs-CZ" sz="6400" dirty="0" smtClean="0"/>
              <a:t>_Jam_</a:t>
            </a:r>
            <a:r>
              <a:rPr lang="cs-CZ" sz="6400" dirty="0" err="1" smtClean="0"/>
              <a:t>Nizam</a:t>
            </a:r>
            <a:r>
              <a:rPr lang="cs-CZ" sz="6400" dirty="0" smtClean="0"/>
              <a:t>_</a:t>
            </a:r>
            <a:r>
              <a:rPr lang="cs-CZ" sz="6400" dirty="0" err="1" smtClean="0"/>
              <a:t>al</a:t>
            </a:r>
            <a:r>
              <a:rPr lang="cs-CZ" sz="6400" dirty="0" smtClean="0"/>
              <a:t>-Din,_</a:t>
            </a:r>
            <a:r>
              <a:rPr lang="cs-CZ" sz="6400" dirty="0" err="1" smtClean="0"/>
              <a:t>Makli.JPG</a:t>
            </a:r>
            <a:r>
              <a:rPr lang="cs-CZ" sz="6400" dirty="0" smtClean="0"/>
              <a:t>?</a:t>
            </a:r>
            <a:r>
              <a:rPr lang="cs-CZ" sz="6400" dirty="0" err="1" smtClean="0"/>
              <a:t>uselang</a:t>
            </a:r>
            <a:r>
              <a:rPr lang="cs-CZ" sz="6400" dirty="0" smtClean="0"/>
              <a:t>=</a:t>
            </a:r>
            <a:r>
              <a:rPr lang="cs-CZ" sz="6400" dirty="0" err="1" smtClean="0"/>
              <a:t>cs</a:t>
            </a:r>
            <a:endParaRPr lang="cs-CZ" sz="6400" dirty="0" smtClean="0"/>
          </a:p>
          <a:p>
            <a:r>
              <a:rPr lang="en-US" sz="6400" dirty="0" err="1" smtClean="0"/>
              <a:t>NASEERULAH</a:t>
            </a:r>
            <a:r>
              <a:rPr lang="en-US" sz="6400" dirty="0" smtClean="0"/>
              <a:t>. </a:t>
            </a:r>
            <a:r>
              <a:rPr lang="en-US" sz="6400" i="1" dirty="0" smtClean="0"/>
              <a:t>Wikimedia Commons</a:t>
            </a:r>
            <a:r>
              <a:rPr lang="en-US" sz="6400" dirty="0" smtClean="0"/>
              <a:t> [online]. [cit. 4.1.2014]. </a:t>
            </a:r>
            <a:r>
              <a:rPr lang="en-US" sz="6400" dirty="0" err="1" smtClean="0"/>
              <a:t>Dostupný</a:t>
            </a:r>
            <a:r>
              <a:rPr lang="en-US" sz="6400" dirty="0" smtClean="0"/>
              <a:t> </a:t>
            </a:r>
            <a:r>
              <a:rPr lang="en-US" sz="6400" dirty="0" err="1" smtClean="0"/>
              <a:t>na</a:t>
            </a:r>
            <a:r>
              <a:rPr lang="en-US" sz="6400" dirty="0" smtClean="0"/>
              <a:t> WWW: http://commons.wikimedia.org/wiki/File:Makli_Thatta_Sindh_Pakistan_06112010054.jpg?uselang=cs</a:t>
            </a:r>
          </a:p>
          <a:p>
            <a:r>
              <a:rPr lang="cs-CZ" sz="6400" dirty="0" smtClean="0"/>
              <a:t>NEZJIŠTĚN.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4.1.2014].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</a:t>
            </a:r>
            <a:r>
              <a:rPr lang="cs-CZ" sz="6400" dirty="0" err="1" smtClean="0"/>
              <a:t>Qu</a:t>
            </a:r>
            <a:r>
              <a:rPr lang="cs-CZ" sz="6400" dirty="0" smtClean="0"/>
              <a:t>%</a:t>
            </a:r>
            <a:r>
              <a:rPr lang="cs-CZ" sz="6400" dirty="0" err="1" smtClean="0"/>
              <a:t>27ran</a:t>
            </a:r>
            <a:r>
              <a:rPr lang="cs-CZ" sz="6400" dirty="0" smtClean="0"/>
              <a:t>_folio,_</a:t>
            </a:r>
            <a:r>
              <a:rPr lang="cs-CZ" sz="6400" dirty="0" err="1" smtClean="0"/>
              <a:t>prayers</a:t>
            </a:r>
            <a:r>
              <a:rPr lang="cs-CZ" sz="6400" dirty="0" smtClean="0"/>
              <a:t>_in_</a:t>
            </a:r>
            <a:r>
              <a:rPr lang="cs-CZ" sz="6400" dirty="0" err="1" smtClean="0"/>
              <a:t>gold</a:t>
            </a:r>
            <a:r>
              <a:rPr lang="cs-CZ" sz="6400" dirty="0" smtClean="0"/>
              <a:t>_</a:t>
            </a:r>
            <a:r>
              <a:rPr lang="cs-CZ" sz="6400" dirty="0" err="1" smtClean="0"/>
              <a:t>thuluth</a:t>
            </a:r>
            <a:r>
              <a:rPr lang="cs-CZ" sz="6400" dirty="0" smtClean="0"/>
              <a:t>_</a:t>
            </a:r>
            <a:r>
              <a:rPr lang="cs-CZ" sz="6400" dirty="0" err="1" smtClean="0"/>
              <a:t>within</a:t>
            </a:r>
            <a:r>
              <a:rPr lang="cs-CZ" sz="6400" dirty="0" smtClean="0"/>
              <a:t>_</a:t>
            </a:r>
            <a:r>
              <a:rPr lang="cs-CZ" sz="6400" dirty="0" err="1" smtClean="0"/>
              <a:t>illuminated</a:t>
            </a:r>
            <a:r>
              <a:rPr lang="cs-CZ" sz="6400" dirty="0" smtClean="0"/>
              <a:t>_</a:t>
            </a:r>
            <a:r>
              <a:rPr lang="cs-CZ" sz="6400" dirty="0" err="1" smtClean="0"/>
              <a:t>panels</a:t>
            </a:r>
            <a:r>
              <a:rPr lang="cs-CZ" sz="6400" dirty="0" smtClean="0"/>
              <a:t>_</a:t>
            </a:r>
            <a:r>
              <a:rPr lang="cs-CZ" sz="6400" dirty="0" err="1" smtClean="0"/>
              <a:t>LACMA</a:t>
            </a:r>
            <a:r>
              <a:rPr lang="cs-CZ" sz="6400" dirty="0" smtClean="0"/>
              <a:t>_M.2010.54.1_(2_</a:t>
            </a:r>
            <a:r>
              <a:rPr lang="cs-CZ" sz="6400" dirty="0" err="1" smtClean="0"/>
              <a:t>of</a:t>
            </a:r>
            <a:r>
              <a:rPr lang="cs-CZ" sz="6400" dirty="0" smtClean="0"/>
              <a:t>_3).</a:t>
            </a:r>
            <a:r>
              <a:rPr lang="cs-CZ" sz="6400" dirty="0" err="1" smtClean="0"/>
              <a:t>jpg</a:t>
            </a:r>
            <a:r>
              <a:rPr lang="cs-CZ" sz="6400" dirty="0" smtClean="0"/>
              <a:t>?</a:t>
            </a:r>
            <a:r>
              <a:rPr lang="cs-CZ" sz="6400" dirty="0" err="1" smtClean="0"/>
              <a:t>uselang</a:t>
            </a:r>
            <a:r>
              <a:rPr lang="cs-CZ" sz="6400" dirty="0" smtClean="0"/>
              <a:t>=</a:t>
            </a:r>
            <a:r>
              <a:rPr lang="cs-CZ" sz="6400" dirty="0" err="1" smtClean="0"/>
              <a:t>cs</a:t>
            </a:r>
            <a:endParaRPr lang="cs-CZ" sz="6400" dirty="0" smtClean="0"/>
          </a:p>
          <a:p>
            <a:r>
              <a:rPr lang="cs-CZ" sz="6400" dirty="0" smtClean="0"/>
              <a:t>NEZJIŠTĚN.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4.1.2014]. Dostupný na WWW: http://</a:t>
            </a:r>
            <a:r>
              <a:rPr lang="cs-CZ" sz="6400" dirty="0" err="1" smtClean="0"/>
              <a:t>upload.wikimedia.org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wikipedia</a:t>
            </a:r>
            <a:r>
              <a:rPr lang="cs-CZ" sz="6400" dirty="0" smtClean="0"/>
              <a:t>/</a:t>
            </a:r>
            <a:r>
              <a:rPr lang="cs-CZ" sz="6400" dirty="0" err="1" smtClean="0"/>
              <a:t>commons</a:t>
            </a:r>
            <a:r>
              <a:rPr lang="cs-CZ" sz="6400" dirty="0" smtClean="0"/>
              <a:t>/1/</a:t>
            </a:r>
            <a:r>
              <a:rPr lang="cs-CZ" sz="6400" dirty="0" err="1" smtClean="0"/>
              <a:t>1a</a:t>
            </a:r>
            <a:r>
              <a:rPr lang="cs-CZ" sz="6400" dirty="0" smtClean="0"/>
              <a:t>/</a:t>
            </a:r>
            <a:r>
              <a:rPr lang="cs-CZ" sz="6400" dirty="0" err="1" smtClean="0"/>
              <a:t>Ibn</a:t>
            </a:r>
            <a:r>
              <a:rPr lang="cs-CZ" sz="6400" dirty="0" smtClean="0"/>
              <a:t>_</a:t>
            </a:r>
            <a:r>
              <a:rPr lang="cs-CZ" sz="6400" dirty="0" err="1" smtClean="0"/>
              <a:t>Umayl</a:t>
            </a:r>
            <a:r>
              <a:rPr lang="cs-CZ" sz="6400" dirty="0" smtClean="0"/>
              <a:t>_</a:t>
            </a:r>
            <a:r>
              <a:rPr lang="cs-CZ" sz="6400" dirty="0" err="1" smtClean="0"/>
              <a:t>The</a:t>
            </a:r>
            <a:r>
              <a:rPr lang="cs-CZ" sz="6400" dirty="0" smtClean="0"/>
              <a:t>_</a:t>
            </a:r>
            <a:r>
              <a:rPr lang="cs-CZ" sz="6400" dirty="0" err="1" smtClean="0"/>
              <a:t>Silvery</a:t>
            </a:r>
            <a:r>
              <a:rPr lang="cs-CZ" sz="6400" dirty="0" smtClean="0"/>
              <a:t>_</a:t>
            </a:r>
            <a:r>
              <a:rPr lang="cs-CZ" sz="6400" dirty="0" err="1" smtClean="0"/>
              <a:t>Water.jpg</a:t>
            </a:r>
            <a:r>
              <a:rPr lang="cs-CZ" sz="6400" dirty="0" smtClean="0"/>
              <a:t>?</a:t>
            </a:r>
            <a:r>
              <a:rPr lang="cs-CZ" sz="6400" dirty="0" err="1" smtClean="0"/>
              <a:t>uselang</a:t>
            </a:r>
            <a:r>
              <a:rPr lang="cs-CZ" sz="6400" dirty="0" smtClean="0"/>
              <a:t>=</a:t>
            </a:r>
            <a:r>
              <a:rPr lang="cs-CZ" sz="6400" dirty="0" err="1" smtClean="0"/>
              <a:t>cs</a:t>
            </a:r>
            <a:endParaRPr lang="cs-CZ" sz="6400" dirty="0" smtClean="0"/>
          </a:p>
          <a:p>
            <a:r>
              <a:rPr lang="cs-CZ" sz="6400" dirty="0" err="1" smtClean="0"/>
              <a:t>HIART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4.1.2014].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</a:t>
            </a:r>
            <a:r>
              <a:rPr lang="cs-CZ" sz="6400" dirty="0" err="1" smtClean="0"/>
              <a:t>Bowl</a:t>
            </a:r>
            <a:r>
              <a:rPr lang="cs-CZ" sz="6400" dirty="0" smtClean="0"/>
              <a:t>_</a:t>
            </a:r>
            <a:r>
              <a:rPr lang="cs-CZ" sz="6400" dirty="0" err="1" smtClean="0"/>
              <a:t>with</a:t>
            </a:r>
            <a:r>
              <a:rPr lang="cs-CZ" sz="6400" dirty="0" smtClean="0"/>
              <a:t>_</a:t>
            </a:r>
            <a:r>
              <a:rPr lang="cs-CZ" sz="6400" dirty="0" err="1" smtClean="0"/>
              <a:t>horse</a:t>
            </a:r>
            <a:r>
              <a:rPr lang="cs-CZ" sz="6400" dirty="0" smtClean="0"/>
              <a:t>_</a:t>
            </a:r>
            <a:r>
              <a:rPr lang="cs-CZ" sz="6400" dirty="0" err="1" smtClean="0"/>
              <a:t>and</a:t>
            </a:r>
            <a:r>
              <a:rPr lang="cs-CZ" sz="6400" dirty="0" smtClean="0"/>
              <a:t>_</a:t>
            </a:r>
            <a:r>
              <a:rPr lang="cs-CZ" sz="6400" dirty="0" err="1" smtClean="0"/>
              <a:t>rider</a:t>
            </a:r>
            <a:r>
              <a:rPr lang="cs-CZ" sz="6400" dirty="0" smtClean="0"/>
              <a:t>_</a:t>
            </a:r>
            <a:r>
              <a:rPr lang="cs-CZ" sz="6400" dirty="0" err="1" smtClean="0"/>
              <a:t>from</a:t>
            </a:r>
            <a:r>
              <a:rPr lang="cs-CZ" sz="6400" dirty="0" smtClean="0"/>
              <a:t>_</a:t>
            </a:r>
            <a:r>
              <a:rPr lang="cs-CZ" sz="6400" dirty="0" err="1" smtClean="0"/>
              <a:t>Kashan</a:t>
            </a:r>
            <a:r>
              <a:rPr lang="cs-CZ" sz="6400" dirty="0" smtClean="0"/>
              <a:t>,_</a:t>
            </a:r>
            <a:r>
              <a:rPr lang="cs-CZ" sz="6400" dirty="0" err="1" smtClean="0"/>
              <a:t>Iran</a:t>
            </a:r>
            <a:r>
              <a:rPr lang="cs-CZ" sz="6400" dirty="0" smtClean="0"/>
              <a:t>,_</a:t>
            </a:r>
            <a:r>
              <a:rPr lang="cs-CZ" sz="6400" dirty="0" err="1" smtClean="0"/>
              <a:t>late</a:t>
            </a:r>
            <a:r>
              <a:rPr lang="cs-CZ" sz="6400" dirty="0" smtClean="0"/>
              <a:t>_</a:t>
            </a:r>
            <a:r>
              <a:rPr lang="cs-CZ" sz="6400" dirty="0" err="1" smtClean="0"/>
              <a:t>12th</a:t>
            </a:r>
            <a:r>
              <a:rPr lang="cs-CZ" sz="6400" dirty="0" smtClean="0"/>
              <a:t>_to_</a:t>
            </a:r>
            <a:r>
              <a:rPr lang="cs-CZ" sz="6400" dirty="0" err="1" smtClean="0"/>
              <a:t>early</a:t>
            </a:r>
            <a:r>
              <a:rPr lang="cs-CZ" sz="6400" dirty="0" smtClean="0"/>
              <a:t>_</a:t>
            </a:r>
            <a:r>
              <a:rPr lang="cs-CZ" sz="6400" dirty="0" err="1" smtClean="0"/>
              <a:t>13th</a:t>
            </a:r>
            <a:r>
              <a:rPr lang="cs-CZ" sz="6400" dirty="0" smtClean="0"/>
              <a:t>_</a:t>
            </a:r>
            <a:r>
              <a:rPr lang="cs-CZ" sz="6400" dirty="0" err="1" smtClean="0"/>
              <a:t>century</a:t>
            </a:r>
            <a:r>
              <a:rPr lang="cs-CZ" sz="6400" dirty="0" smtClean="0"/>
              <a:t>,_</a:t>
            </a:r>
            <a:r>
              <a:rPr lang="cs-CZ" sz="6400" dirty="0" err="1" smtClean="0"/>
              <a:t>HAA.JPG</a:t>
            </a:r>
            <a:endParaRPr lang="cs-CZ" sz="6400" dirty="0" smtClean="0"/>
          </a:p>
          <a:p>
            <a:r>
              <a:rPr lang="cs-CZ" sz="6400" dirty="0" err="1" smtClean="0"/>
              <a:t>NGUYEN</a:t>
            </a:r>
            <a:r>
              <a:rPr lang="cs-CZ" sz="6400" dirty="0" smtClean="0"/>
              <a:t>, </a:t>
            </a:r>
            <a:r>
              <a:rPr lang="cs-CZ" sz="6400" dirty="0" err="1" smtClean="0"/>
              <a:t>Marie</a:t>
            </a:r>
            <a:r>
              <a:rPr lang="cs-CZ" sz="6400" dirty="0" smtClean="0"/>
              <a:t>-Lan.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4.1.2014].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</a:t>
            </a:r>
            <a:r>
              <a:rPr lang="cs-CZ" sz="6400" dirty="0" err="1" smtClean="0"/>
              <a:t>Mosque</a:t>
            </a:r>
            <a:r>
              <a:rPr lang="cs-CZ" sz="6400" dirty="0" smtClean="0"/>
              <a:t>_lamp_Met_</a:t>
            </a:r>
            <a:r>
              <a:rPr lang="cs-CZ" sz="6400" dirty="0" err="1" smtClean="0"/>
              <a:t>91.1.1534.jpg</a:t>
            </a:r>
            <a:r>
              <a:rPr lang="cs-CZ" sz="6400" dirty="0" smtClean="0"/>
              <a:t>?</a:t>
            </a:r>
            <a:r>
              <a:rPr lang="cs-CZ" sz="6400" dirty="0" err="1" smtClean="0"/>
              <a:t>uselang</a:t>
            </a:r>
            <a:r>
              <a:rPr lang="cs-CZ" sz="6400" dirty="0" smtClean="0"/>
              <a:t>=</a:t>
            </a:r>
            <a:r>
              <a:rPr lang="cs-CZ" sz="6400" dirty="0" err="1" smtClean="0"/>
              <a:t>cs</a:t>
            </a:r>
            <a:endParaRPr lang="cs-CZ" sz="6400" dirty="0" smtClean="0"/>
          </a:p>
          <a:p>
            <a:r>
              <a:rPr lang="cs-CZ" sz="6400" dirty="0" err="1" smtClean="0"/>
              <a:t>FLAPPIEFH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4.1.2014].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</a:t>
            </a:r>
            <a:r>
              <a:rPr lang="cs-CZ" sz="6400" dirty="0" err="1" smtClean="0"/>
              <a:t>Eastern</a:t>
            </a:r>
            <a:r>
              <a:rPr lang="cs-CZ" sz="6400" dirty="0" smtClean="0"/>
              <a:t>_</a:t>
            </a:r>
            <a:r>
              <a:rPr lang="cs-CZ" sz="6400" dirty="0" err="1" smtClean="0"/>
              <a:t>Islamic</a:t>
            </a:r>
            <a:r>
              <a:rPr lang="cs-CZ" sz="6400" dirty="0" smtClean="0"/>
              <a:t>_</a:t>
            </a:r>
            <a:r>
              <a:rPr lang="cs-CZ" sz="6400" dirty="0" err="1" smtClean="0"/>
              <a:t>beaker</a:t>
            </a:r>
            <a:r>
              <a:rPr lang="cs-CZ" sz="6400" dirty="0" smtClean="0"/>
              <a:t>-detail.</a:t>
            </a:r>
            <a:r>
              <a:rPr lang="cs-CZ" sz="6400" dirty="0" err="1" smtClean="0"/>
              <a:t>jpg</a:t>
            </a:r>
            <a:r>
              <a:rPr lang="cs-CZ" sz="6400" dirty="0" smtClean="0"/>
              <a:t>?</a:t>
            </a:r>
            <a:r>
              <a:rPr lang="cs-CZ" sz="6400" dirty="0" err="1" smtClean="0"/>
              <a:t>uselang</a:t>
            </a:r>
            <a:r>
              <a:rPr lang="cs-CZ" sz="6400" dirty="0" smtClean="0"/>
              <a:t>=</a:t>
            </a:r>
            <a:r>
              <a:rPr lang="cs-CZ" sz="6400" dirty="0" err="1" smtClean="0"/>
              <a:t>cs</a:t>
            </a:r>
            <a:endParaRPr lang="cs-CZ" sz="6400" dirty="0" smtClean="0"/>
          </a:p>
          <a:p>
            <a:pPr>
              <a:buNone/>
            </a:pPr>
            <a:r>
              <a:rPr lang="cs-CZ" sz="6400" dirty="0" smtClean="0"/>
              <a:t/>
            </a:r>
            <a:br>
              <a:rPr lang="cs-CZ" sz="6400" dirty="0" smtClean="0"/>
            </a:br>
            <a:r>
              <a:rPr lang="cs-CZ" sz="6400" dirty="0" smtClean="0"/>
              <a:t/>
            </a:r>
            <a:br>
              <a:rPr lang="cs-CZ" sz="6400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cs-CZ" sz="6400" dirty="0" err="1" smtClean="0"/>
              <a:t>JASTROW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4.1.2014].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</a:t>
            </a:r>
            <a:r>
              <a:rPr lang="cs-CZ" sz="6400" dirty="0" err="1" smtClean="0"/>
              <a:t>Dagger</a:t>
            </a:r>
            <a:r>
              <a:rPr lang="cs-CZ" sz="6400" dirty="0" smtClean="0"/>
              <a:t>_pistol_</a:t>
            </a:r>
            <a:r>
              <a:rPr lang="cs-CZ" sz="6400" dirty="0" err="1" smtClean="0"/>
              <a:t>hilt</a:t>
            </a:r>
            <a:r>
              <a:rPr lang="cs-CZ" sz="6400" dirty="0" smtClean="0"/>
              <a:t>_Louvre_</a:t>
            </a:r>
            <a:r>
              <a:rPr lang="cs-CZ" sz="6400" dirty="0" err="1" smtClean="0"/>
              <a:t>R895.jpg</a:t>
            </a:r>
            <a:r>
              <a:rPr lang="cs-CZ" sz="6400" dirty="0" smtClean="0"/>
              <a:t>?</a:t>
            </a:r>
            <a:r>
              <a:rPr lang="cs-CZ" sz="6400" dirty="0" err="1" smtClean="0"/>
              <a:t>uselang</a:t>
            </a:r>
            <a:r>
              <a:rPr lang="cs-CZ" sz="6400" dirty="0" smtClean="0"/>
              <a:t>=</a:t>
            </a:r>
            <a:r>
              <a:rPr lang="cs-CZ" sz="6400" dirty="0" err="1" smtClean="0"/>
              <a:t>cs</a:t>
            </a:r>
            <a:endParaRPr lang="cs-CZ" sz="6400" dirty="0" smtClean="0"/>
          </a:p>
          <a:p>
            <a:r>
              <a:rPr lang="cs-CZ" sz="6400" dirty="0" err="1" smtClean="0"/>
              <a:t>NGUYEN</a:t>
            </a:r>
            <a:r>
              <a:rPr lang="cs-CZ" sz="6400" dirty="0" smtClean="0"/>
              <a:t>, Marie - Lan.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4.1.2014].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</a:t>
            </a:r>
            <a:r>
              <a:rPr lang="cs-CZ" sz="6400" dirty="0" err="1" smtClean="0"/>
              <a:t>Safavid</a:t>
            </a:r>
            <a:r>
              <a:rPr lang="cs-CZ" sz="6400" dirty="0" smtClean="0"/>
              <a:t>_</a:t>
            </a:r>
            <a:r>
              <a:rPr lang="cs-CZ" sz="6400" dirty="0" err="1" smtClean="0"/>
              <a:t>bottle</a:t>
            </a:r>
            <a:r>
              <a:rPr lang="cs-CZ" sz="6400" dirty="0" smtClean="0"/>
              <a:t>_</a:t>
            </a:r>
            <a:r>
              <a:rPr lang="cs-CZ" sz="6400" dirty="0" err="1" smtClean="0"/>
              <a:t>MBA</a:t>
            </a:r>
            <a:r>
              <a:rPr lang="cs-CZ" sz="6400" dirty="0" smtClean="0"/>
              <a:t>_Lyon_</a:t>
            </a:r>
            <a:r>
              <a:rPr lang="cs-CZ" sz="6400" dirty="0" err="1" smtClean="0"/>
              <a:t>D664.jpg</a:t>
            </a:r>
            <a:r>
              <a:rPr lang="cs-CZ" sz="6400" dirty="0" smtClean="0"/>
              <a:t>?</a:t>
            </a:r>
            <a:r>
              <a:rPr lang="cs-CZ" sz="6400" dirty="0" err="1" smtClean="0"/>
              <a:t>uselang</a:t>
            </a:r>
            <a:r>
              <a:rPr lang="cs-CZ" sz="6400" dirty="0" smtClean="0"/>
              <a:t>=</a:t>
            </a:r>
            <a:r>
              <a:rPr lang="cs-CZ" sz="6400" dirty="0" err="1" smtClean="0"/>
              <a:t>cs</a:t>
            </a:r>
            <a:endParaRPr lang="cs-CZ" sz="6400" dirty="0" smtClean="0"/>
          </a:p>
          <a:p>
            <a:r>
              <a:rPr lang="cs-CZ" sz="6400" dirty="0" err="1" smtClean="0"/>
              <a:t>ANONYMOUS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4.1.2014].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</a:t>
            </a:r>
            <a:r>
              <a:rPr lang="cs-CZ" sz="6400" dirty="0" err="1" smtClean="0"/>
              <a:t>The</a:t>
            </a:r>
            <a:r>
              <a:rPr lang="cs-CZ" sz="6400" dirty="0" smtClean="0"/>
              <a:t>_</a:t>
            </a:r>
            <a:r>
              <a:rPr lang="cs-CZ" sz="6400" dirty="0" err="1" smtClean="0"/>
              <a:t>Emperor</a:t>
            </a:r>
            <a:r>
              <a:rPr lang="cs-CZ" sz="6400" dirty="0" smtClean="0"/>
              <a:t>%</a:t>
            </a:r>
            <a:r>
              <a:rPr lang="cs-CZ" sz="6400" dirty="0" err="1" smtClean="0"/>
              <a:t>27s</a:t>
            </a:r>
            <a:r>
              <a:rPr lang="cs-CZ" sz="6400" dirty="0" smtClean="0"/>
              <a:t>_</a:t>
            </a:r>
            <a:r>
              <a:rPr lang="cs-CZ" sz="6400" dirty="0" err="1" smtClean="0"/>
              <a:t>Carpet</a:t>
            </a:r>
            <a:r>
              <a:rPr lang="cs-CZ" sz="6400" dirty="0" smtClean="0"/>
              <a:t>_(detail),_</a:t>
            </a:r>
            <a:r>
              <a:rPr lang="cs-CZ" sz="6400" dirty="0" err="1" smtClean="0"/>
              <a:t>second</a:t>
            </a:r>
            <a:r>
              <a:rPr lang="cs-CZ" sz="6400" dirty="0" smtClean="0"/>
              <a:t>_half_</a:t>
            </a:r>
            <a:r>
              <a:rPr lang="cs-CZ" sz="6400" dirty="0" err="1" smtClean="0"/>
              <a:t>of</a:t>
            </a:r>
            <a:r>
              <a:rPr lang="cs-CZ" sz="6400" dirty="0" smtClean="0"/>
              <a:t>_</a:t>
            </a:r>
            <a:r>
              <a:rPr lang="cs-CZ" sz="6400" dirty="0" err="1" smtClean="0"/>
              <a:t>16th</a:t>
            </a:r>
            <a:r>
              <a:rPr lang="cs-CZ" sz="6400" dirty="0" smtClean="0"/>
              <a:t>_</a:t>
            </a:r>
            <a:r>
              <a:rPr lang="cs-CZ" sz="6400" dirty="0" err="1" smtClean="0"/>
              <a:t>century</a:t>
            </a:r>
            <a:r>
              <a:rPr lang="cs-CZ" sz="6400" dirty="0" smtClean="0"/>
              <a:t>,_</a:t>
            </a:r>
            <a:r>
              <a:rPr lang="cs-CZ" sz="6400" dirty="0" err="1" smtClean="0"/>
              <a:t>Iran</a:t>
            </a:r>
            <a:r>
              <a:rPr lang="cs-CZ" sz="6400" dirty="0" smtClean="0"/>
              <a:t>._</a:t>
            </a:r>
            <a:r>
              <a:rPr lang="cs-CZ" sz="6400" dirty="0" err="1" smtClean="0"/>
              <a:t>Silk</a:t>
            </a:r>
            <a:r>
              <a:rPr lang="cs-CZ" sz="6400" dirty="0" smtClean="0"/>
              <a:t>_(</a:t>
            </a:r>
            <a:r>
              <a:rPr lang="cs-CZ" sz="6400" dirty="0" err="1" smtClean="0"/>
              <a:t>warp</a:t>
            </a:r>
            <a:r>
              <a:rPr lang="cs-CZ" sz="6400" dirty="0" smtClean="0"/>
              <a:t>_</a:t>
            </a:r>
            <a:r>
              <a:rPr lang="cs-CZ" sz="6400" dirty="0" err="1" smtClean="0"/>
              <a:t>and</a:t>
            </a:r>
            <a:r>
              <a:rPr lang="cs-CZ" sz="6400" dirty="0" smtClean="0"/>
              <a:t>_</a:t>
            </a:r>
            <a:r>
              <a:rPr lang="cs-CZ" sz="6400" dirty="0" err="1" smtClean="0"/>
              <a:t>weft</a:t>
            </a:r>
            <a:r>
              <a:rPr lang="cs-CZ" sz="6400" dirty="0" smtClean="0"/>
              <a:t>),_</a:t>
            </a:r>
            <a:r>
              <a:rPr lang="cs-CZ" sz="6400" dirty="0" err="1" smtClean="0"/>
              <a:t>wool</a:t>
            </a:r>
            <a:r>
              <a:rPr lang="cs-CZ" sz="6400" dirty="0" smtClean="0"/>
              <a:t>_(pile);_</a:t>
            </a:r>
            <a:r>
              <a:rPr lang="cs-CZ" sz="6400" dirty="0" err="1" smtClean="0"/>
              <a:t>asymmetrically</a:t>
            </a:r>
            <a:r>
              <a:rPr lang="cs-CZ" sz="6400" dirty="0" smtClean="0"/>
              <a:t>_</a:t>
            </a:r>
            <a:r>
              <a:rPr lang="cs-CZ" sz="6400" dirty="0" err="1" smtClean="0"/>
              <a:t>knotted</a:t>
            </a:r>
            <a:r>
              <a:rPr lang="cs-CZ" sz="6400" dirty="0" smtClean="0"/>
              <a:t>_pile,_759.5_</a:t>
            </a:r>
            <a:r>
              <a:rPr lang="cs-CZ" sz="6400" dirty="0" err="1" smtClean="0"/>
              <a:t>x339</a:t>
            </a:r>
            <a:r>
              <a:rPr lang="cs-CZ" sz="6400" dirty="0" smtClean="0"/>
              <a:t>_cm.</a:t>
            </a:r>
            <a:r>
              <a:rPr lang="cs-CZ" sz="6400" dirty="0" err="1" smtClean="0"/>
              <a:t>The</a:t>
            </a:r>
            <a:r>
              <a:rPr lang="cs-CZ" sz="6400" dirty="0" smtClean="0"/>
              <a:t>_Metropolitan_Museum_</a:t>
            </a:r>
            <a:r>
              <a:rPr lang="cs-CZ" sz="6400" dirty="0" err="1" smtClean="0"/>
              <a:t>of</a:t>
            </a:r>
            <a:r>
              <a:rPr lang="cs-CZ" sz="6400" dirty="0" smtClean="0"/>
              <a:t>_</a:t>
            </a:r>
            <a:r>
              <a:rPr lang="cs-CZ" sz="6400" dirty="0" err="1" smtClean="0"/>
              <a:t>Art</a:t>
            </a:r>
            <a:r>
              <a:rPr lang="cs-CZ" sz="6400" dirty="0" smtClean="0"/>
              <a:t>,.</a:t>
            </a:r>
            <a:r>
              <a:rPr lang="cs-CZ" sz="6400" dirty="0" err="1" smtClean="0"/>
              <a:t>jpg</a:t>
            </a:r>
            <a:r>
              <a:rPr lang="cs-CZ" sz="6400" dirty="0" smtClean="0"/>
              <a:t>?</a:t>
            </a:r>
            <a:r>
              <a:rPr lang="cs-CZ" sz="6400" dirty="0" err="1" smtClean="0"/>
              <a:t>uselang</a:t>
            </a:r>
            <a:r>
              <a:rPr lang="cs-CZ" sz="6400" dirty="0" smtClean="0"/>
              <a:t>=</a:t>
            </a:r>
            <a:r>
              <a:rPr lang="cs-CZ" sz="6400" dirty="0" err="1" smtClean="0"/>
              <a:t>cs</a:t>
            </a:r>
            <a:endParaRPr lang="cs-CZ" sz="6400" dirty="0" smtClean="0"/>
          </a:p>
          <a:p>
            <a:r>
              <a:rPr lang="cs-CZ" sz="6400" dirty="0" smtClean="0"/>
              <a:t>NEZJIŠTĚN.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4.1.2014].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</a:t>
            </a:r>
            <a:r>
              <a:rPr lang="cs-CZ" sz="6400" dirty="0" err="1" smtClean="0"/>
              <a:t>Unknown</a:t>
            </a:r>
            <a:r>
              <a:rPr lang="cs-CZ" sz="6400" dirty="0" smtClean="0"/>
              <a:t>,_</a:t>
            </a:r>
            <a:r>
              <a:rPr lang="cs-CZ" sz="6400" dirty="0" err="1" smtClean="0"/>
              <a:t>Iran</a:t>
            </a:r>
            <a:r>
              <a:rPr lang="cs-CZ" sz="6400" dirty="0" smtClean="0"/>
              <a:t>,_</a:t>
            </a:r>
            <a:r>
              <a:rPr lang="cs-CZ" sz="6400" dirty="0" err="1" smtClean="0"/>
              <a:t>mid</a:t>
            </a:r>
            <a:r>
              <a:rPr lang="cs-CZ" sz="6400" dirty="0" smtClean="0"/>
              <a:t>-</a:t>
            </a:r>
            <a:r>
              <a:rPr lang="cs-CZ" sz="6400" dirty="0" err="1" smtClean="0"/>
              <a:t>16th</a:t>
            </a:r>
            <a:r>
              <a:rPr lang="cs-CZ" sz="6400" dirty="0" smtClean="0"/>
              <a:t>_</a:t>
            </a:r>
            <a:r>
              <a:rPr lang="cs-CZ" sz="6400" dirty="0" err="1" smtClean="0"/>
              <a:t>Century</a:t>
            </a:r>
            <a:r>
              <a:rPr lang="cs-CZ" sz="6400" dirty="0" smtClean="0"/>
              <a:t>_-_</a:t>
            </a:r>
            <a:r>
              <a:rPr lang="cs-CZ" sz="6400" dirty="0" err="1" smtClean="0"/>
              <a:t>The</a:t>
            </a:r>
            <a:r>
              <a:rPr lang="cs-CZ" sz="6400" dirty="0" smtClean="0"/>
              <a:t>_Rothschild_</a:t>
            </a:r>
            <a:r>
              <a:rPr lang="cs-CZ" sz="6400" dirty="0" err="1" smtClean="0"/>
              <a:t>Small</a:t>
            </a:r>
            <a:r>
              <a:rPr lang="cs-CZ" sz="6400" dirty="0" smtClean="0"/>
              <a:t>_</a:t>
            </a:r>
            <a:r>
              <a:rPr lang="cs-CZ" sz="6400" dirty="0" err="1" smtClean="0"/>
              <a:t>Silk</a:t>
            </a:r>
            <a:r>
              <a:rPr lang="cs-CZ" sz="6400" dirty="0" smtClean="0"/>
              <a:t>_</a:t>
            </a:r>
            <a:r>
              <a:rPr lang="cs-CZ" sz="6400" dirty="0" err="1" smtClean="0"/>
              <a:t>Medallion</a:t>
            </a:r>
            <a:r>
              <a:rPr lang="cs-CZ" sz="6400" dirty="0" smtClean="0"/>
              <a:t>_</a:t>
            </a:r>
            <a:r>
              <a:rPr lang="cs-CZ" sz="6400" dirty="0" err="1" smtClean="0"/>
              <a:t>Carpet</a:t>
            </a:r>
            <a:r>
              <a:rPr lang="cs-CZ" sz="6400" dirty="0" smtClean="0"/>
              <a:t>_-_</a:t>
            </a:r>
            <a:r>
              <a:rPr lang="cs-CZ" sz="6400" dirty="0" err="1" smtClean="0"/>
              <a:t>Google</a:t>
            </a:r>
            <a:r>
              <a:rPr lang="cs-CZ" sz="6400" dirty="0" smtClean="0"/>
              <a:t>_</a:t>
            </a:r>
            <a:r>
              <a:rPr lang="cs-CZ" sz="6400" dirty="0" err="1" smtClean="0"/>
              <a:t>Art</a:t>
            </a:r>
            <a:r>
              <a:rPr lang="cs-CZ" sz="6400" dirty="0" smtClean="0"/>
              <a:t>_Project.</a:t>
            </a:r>
            <a:r>
              <a:rPr lang="cs-CZ" sz="6400" dirty="0" err="1" smtClean="0"/>
              <a:t>jpg</a:t>
            </a:r>
            <a:r>
              <a:rPr lang="cs-CZ" sz="6400" dirty="0" smtClean="0"/>
              <a:t>?</a:t>
            </a:r>
            <a:r>
              <a:rPr lang="cs-CZ" sz="6400" dirty="0" err="1" smtClean="0"/>
              <a:t>uselang</a:t>
            </a:r>
            <a:r>
              <a:rPr lang="cs-CZ" sz="6400" dirty="0" smtClean="0"/>
              <a:t>=</a:t>
            </a:r>
            <a:r>
              <a:rPr lang="cs-CZ" sz="6400" dirty="0" err="1" smtClean="0"/>
              <a:t>cs</a:t>
            </a:r>
            <a:endParaRPr lang="cs-CZ" sz="6400" dirty="0" smtClean="0"/>
          </a:p>
          <a:p>
            <a:r>
              <a:rPr lang="cs-CZ" sz="6400" dirty="0" smtClean="0"/>
              <a:t>Skalní dóm – Jeruzalém – vlastní foto – archiv autorky</a:t>
            </a:r>
          </a:p>
          <a:p>
            <a:r>
              <a:rPr lang="cs-CZ" sz="6400" dirty="0" err="1" smtClean="0"/>
              <a:t>SCOTT</a:t>
            </a:r>
            <a:r>
              <a:rPr lang="cs-CZ" sz="6400" dirty="0" smtClean="0"/>
              <a:t>, </a:t>
            </a:r>
            <a:r>
              <a:rPr lang="cs-CZ" sz="6400" dirty="0" err="1" smtClean="0"/>
              <a:t>Ian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8.1.2014].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</a:t>
            </a:r>
            <a:r>
              <a:rPr lang="cs-CZ" sz="6400" dirty="0" err="1" smtClean="0"/>
              <a:t>Interior</a:t>
            </a:r>
            <a:r>
              <a:rPr lang="cs-CZ" sz="6400" dirty="0" smtClean="0"/>
              <a:t>_</a:t>
            </a:r>
            <a:r>
              <a:rPr lang="cs-CZ" sz="6400" dirty="0" err="1" smtClean="0"/>
              <a:t>of</a:t>
            </a:r>
            <a:r>
              <a:rPr lang="cs-CZ" sz="6400" dirty="0" smtClean="0"/>
              <a:t>_</a:t>
            </a:r>
            <a:r>
              <a:rPr lang="cs-CZ" sz="6400" dirty="0" err="1" smtClean="0"/>
              <a:t>Hagia</a:t>
            </a:r>
            <a:r>
              <a:rPr lang="cs-CZ" sz="6400" dirty="0" smtClean="0"/>
              <a:t>_</a:t>
            </a:r>
            <a:r>
              <a:rPr lang="cs-CZ" sz="6400" dirty="0" err="1" smtClean="0"/>
              <a:t>Sophia</a:t>
            </a:r>
            <a:r>
              <a:rPr lang="cs-CZ" sz="6400" dirty="0" smtClean="0"/>
              <a:t>_(4).</a:t>
            </a:r>
            <a:r>
              <a:rPr lang="cs-CZ" sz="6400" dirty="0" err="1" smtClean="0"/>
              <a:t>jpg</a:t>
            </a:r>
            <a:r>
              <a:rPr lang="cs-CZ" sz="6400" dirty="0" smtClean="0"/>
              <a:t>?</a:t>
            </a:r>
            <a:r>
              <a:rPr lang="cs-CZ" sz="6400" dirty="0" err="1" smtClean="0"/>
              <a:t>uselang</a:t>
            </a:r>
            <a:r>
              <a:rPr lang="cs-CZ" sz="6400" dirty="0" smtClean="0"/>
              <a:t>=</a:t>
            </a:r>
            <a:r>
              <a:rPr lang="cs-CZ" sz="6400" dirty="0" err="1" smtClean="0"/>
              <a:t>cs</a:t>
            </a:r>
            <a:endParaRPr lang="cs-CZ" sz="6400" dirty="0" smtClean="0"/>
          </a:p>
          <a:p>
            <a:r>
              <a:rPr lang="cs-CZ" sz="6400" dirty="0" err="1" smtClean="0"/>
              <a:t>GEOGRAPHIC</a:t>
            </a:r>
            <a:r>
              <a:rPr lang="cs-CZ" sz="6400" dirty="0" smtClean="0"/>
              <a:t>, </a:t>
            </a:r>
            <a:r>
              <a:rPr lang="cs-CZ" sz="6400" dirty="0" err="1" smtClean="0"/>
              <a:t>National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8.1.2014]. Dostupný na WWW: </a:t>
            </a:r>
            <a:r>
              <a:rPr lang="cs-CZ" sz="6400" dirty="0" smtClean="0">
                <a:hlinkClick r:id="rId2"/>
              </a:rPr>
              <a:t>http://</a:t>
            </a:r>
            <a:r>
              <a:rPr lang="cs-CZ" sz="6400" dirty="0" err="1" smtClean="0">
                <a:hlinkClick r:id="rId2"/>
              </a:rPr>
              <a:t>commons.wikimedia.org</a:t>
            </a:r>
            <a:r>
              <a:rPr lang="cs-CZ" sz="6400" dirty="0" smtClean="0">
                <a:hlinkClick r:id="rId2"/>
              </a:rPr>
              <a:t>/</a:t>
            </a:r>
            <a:r>
              <a:rPr lang="cs-CZ" sz="6400" dirty="0" err="1" smtClean="0">
                <a:hlinkClick r:id="rId2"/>
              </a:rPr>
              <a:t>wiki</a:t>
            </a:r>
            <a:r>
              <a:rPr lang="cs-CZ" sz="6400" dirty="0" smtClean="0">
                <a:hlinkClick r:id="rId2"/>
              </a:rPr>
              <a:t>/</a:t>
            </a:r>
            <a:r>
              <a:rPr lang="cs-CZ" sz="6400" dirty="0" err="1" smtClean="0">
                <a:hlinkClick r:id="rId2"/>
              </a:rPr>
              <a:t>File</a:t>
            </a:r>
            <a:r>
              <a:rPr lang="cs-CZ" sz="6400" dirty="0" smtClean="0">
                <a:hlinkClick r:id="rId2"/>
              </a:rPr>
              <a:t>:</a:t>
            </a:r>
            <a:r>
              <a:rPr lang="cs-CZ" sz="6400" dirty="0" err="1" smtClean="0">
                <a:hlinkClick r:id="rId2"/>
              </a:rPr>
              <a:t>MosqueOfOmar1914.jpg</a:t>
            </a:r>
            <a:r>
              <a:rPr lang="cs-CZ" sz="6400" dirty="0" smtClean="0">
                <a:hlinkClick r:id="rId2"/>
              </a:rPr>
              <a:t>?</a:t>
            </a:r>
            <a:r>
              <a:rPr lang="cs-CZ" sz="6400" dirty="0" err="1" smtClean="0">
                <a:hlinkClick r:id="rId2"/>
              </a:rPr>
              <a:t>uselang</a:t>
            </a:r>
            <a:r>
              <a:rPr lang="cs-CZ" sz="6400" dirty="0" smtClean="0">
                <a:hlinkClick r:id="rId2"/>
              </a:rPr>
              <a:t>=</a:t>
            </a:r>
            <a:r>
              <a:rPr lang="cs-CZ" sz="6400" dirty="0" err="1" smtClean="0">
                <a:hlinkClick r:id="rId2"/>
              </a:rPr>
              <a:t>cs</a:t>
            </a:r>
            <a:endParaRPr lang="cs-CZ" sz="6400" dirty="0" smtClean="0"/>
          </a:p>
          <a:p>
            <a:r>
              <a:rPr lang="en-US" sz="6400" dirty="0" err="1" smtClean="0"/>
              <a:t>RTHIELE</a:t>
            </a:r>
            <a:r>
              <a:rPr lang="en-US" sz="6400" dirty="0" smtClean="0"/>
              <a:t>. </a:t>
            </a:r>
            <a:r>
              <a:rPr lang="en-US" sz="6400" i="1" dirty="0" smtClean="0"/>
              <a:t>Wikimedia Commons</a:t>
            </a:r>
            <a:r>
              <a:rPr lang="en-US" sz="6400" dirty="0" smtClean="0"/>
              <a:t> [online]. [cit. 8.1.2014]. </a:t>
            </a:r>
            <a:r>
              <a:rPr lang="en-US" sz="6400" dirty="0" err="1" smtClean="0"/>
              <a:t>Dostupný</a:t>
            </a:r>
            <a:r>
              <a:rPr lang="en-US" sz="6400" dirty="0" smtClean="0"/>
              <a:t> </a:t>
            </a:r>
            <a:r>
              <a:rPr lang="en-US" sz="6400" dirty="0" err="1" smtClean="0"/>
              <a:t>na</a:t>
            </a:r>
            <a:r>
              <a:rPr lang="en-US" sz="6400" dirty="0" smtClean="0"/>
              <a:t> WWW: http://commons.wikimedia.org/wiki/File:Ahmad_Ibn_Tulun_Moschee.jpg?uselang=cs</a:t>
            </a:r>
          </a:p>
          <a:p>
            <a:pPr>
              <a:buNone/>
            </a:pP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 </a:t>
            </a:r>
            <a:br>
              <a:rPr lang="cs-CZ" dirty="0" smtClean="0"/>
            </a:br>
            <a:r>
              <a:rPr lang="cs-CZ" dirty="0" smtClean="0"/>
              <a:t> </a:t>
            </a:r>
            <a:br>
              <a:rPr lang="cs-CZ" dirty="0" smtClean="0"/>
            </a:br>
            <a:r>
              <a:rPr lang="cs-CZ" dirty="0" smtClean="0"/>
              <a:t> </a:t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6712"/>
          </a:xfrm>
        </p:spPr>
        <p:txBody>
          <a:bodyPr/>
          <a:lstStyle/>
          <a:p>
            <a:r>
              <a:rPr lang="cs-CZ" dirty="0" err="1" smtClean="0"/>
              <a:t>Alhambra</a:t>
            </a:r>
            <a:r>
              <a:rPr lang="cs-CZ" dirty="0" smtClean="0"/>
              <a:t> (Lví dvůr), Španělsko</a:t>
            </a:r>
            <a:endParaRPr lang="cs-CZ" dirty="0"/>
          </a:p>
        </p:txBody>
      </p:sp>
      <p:pic>
        <p:nvPicPr>
          <p:cNvPr id="6" name="Zástupný symbol pro obsah 5" descr="402px-Alhambra_-_Granada.jp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79512" y="692696"/>
            <a:ext cx="4752528" cy="6021288"/>
          </a:xfrm>
        </p:spPr>
      </p:pic>
      <p:sp>
        <p:nvSpPr>
          <p:cNvPr id="7" name="TextovéPole 6"/>
          <p:cNvSpPr txBox="1"/>
          <p:nvPr/>
        </p:nvSpPr>
        <p:spPr>
          <a:xfrm>
            <a:off x="4391472" y="692696"/>
            <a:ext cx="4752528" cy="5262979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Název </a:t>
            </a:r>
            <a:r>
              <a:rPr lang="cs-CZ" sz="2400" dirty="0" err="1" smtClean="0"/>
              <a:t>Alhambra</a:t>
            </a:r>
            <a:r>
              <a:rPr lang="cs-CZ" sz="2400" dirty="0" smtClean="0"/>
              <a:t> pochází z arabského kořene, který znamená červený nebo karmínový hrad, snad kvůli odstínu věží a zdí. Ale existuje i jiná poetická verze, pevnost </a:t>
            </a:r>
            <a:r>
              <a:rPr lang="cs-CZ" sz="2400" dirty="0" err="1" smtClean="0"/>
              <a:t>Alhambra</a:t>
            </a:r>
            <a:r>
              <a:rPr lang="cs-CZ" sz="2400" dirty="0" smtClean="0"/>
              <a:t>  byla prý často stavěna ve světle pochodní, jejichž odrazy daly stěnám jejich zvláštní zbarvení. Byla vytvořena původně pro vojenské účely, </a:t>
            </a:r>
            <a:r>
              <a:rPr lang="cs-CZ" sz="2400" dirty="0" err="1" smtClean="0"/>
              <a:t>Alhambra</a:t>
            </a:r>
            <a:r>
              <a:rPr lang="cs-CZ" sz="2400" dirty="0" smtClean="0"/>
              <a:t>  je </a:t>
            </a:r>
            <a:r>
              <a:rPr lang="cs-CZ" sz="2400" dirty="0" err="1" smtClean="0"/>
              <a:t>Alcazaba</a:t>
            </a:r>
            <a:r>
              <a:rPr lang="cs-CZ" sz="2400" dirty="0" smtClean="0"/>
              <a:t> (pevnost), </a:t>
            </a:r>
            <a:r>
              <a:rPr lang="cs-CZ" sz="2400" dirty="0" err="1" smtClean="0"/>
              <a:t>Alcázar</a:t>
            </a:r>
            <a:r>
              <a:rPr lang="cs-CZ" sz="2400" dirty="0" smtClean="0"/>
              <a:t> (palác) a malé město (Medina), vše v jednom.</a:t>
            </a:r>
          </a:p>
          <a:p>
            <a:r>
              <a:rPr lang="cs-CZ" sz="2400" dirty="0" smtClean="0"/>
              <a:t>Palác se stavěl především v letech 1284 až 1354.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Mekka na mapě současného světa</a:t>
            </a:r>
            <a:endParaRPr lang="cs-CZ" dirty="0"/>
          </a:p>
        </p:txBody>
      </p:sp>
      <p:pic>
        <p:nvPicPr>
          <p:cNvPr id="4" name="Zástupný symbol pro obsah 3" descr="612px-Mecca,_Saudi_Arabia_locator_map.pn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619672" y="1196752"/>
            <a:ext cx="5904656" cy="566124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484784"/>
          </a:xfrm>
        </p:spPr>
        <p:txBody>
          <a:bodyPr>
            <a:noAutofit/>
          </a:bodyPr>
          <a:lstStyle/>
          <a:p>
            <a:r>
              <a:rPr lang="cs-CZ" sz="3200" dirty="0" smtClean="0"/>
              <a:t>Mešita v Medině (vlevo) a v Mekce (vpravo) Muzeum Předního východu a středozemí, Stockholm, Švédsko – 18. století</a:t>
            </a:r>
            <a:endParaRPr lang="cs-CZ" sz="3200" dirty="0"/>
          </a:p>
        </p:txBody>
      </p:sp>
      <p:pic>
        <p:nvPicPr>
          <p:cNvPr id="4" name="Zástupný symbol pro obsah 3" descr="744px-Mecque.jp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755576" y="1556792"/>
            <a:ext cx="7020272" cy="511256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Mohammed na svém modlitebním koberečku, Mohammed u Mediny – středověká malba</a:t>
            </a:r>
            <a:endParaRPr lang="cs-CZ" dirty="0"/>
          </a:p>
        </p:txBody>
      </p:sp>
      <p:pic>
        <p:nvPicPr>
          <p:cNvPr id="4" name="Zástupný symbol pro obsah 3" descr="Muhammad_4.jp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611560" y="1844824"/>
            <a:ext cx="3672408" cy="4536504"/>
          </a:xfrm>
        </p:spPr>
      </p:pic>
      <p:pic>
        <p:nvPicPr>
          <p:cNvPr id="5" name="Obrázek 4" descr="Muhammad_6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99992" y="1916832"/>
            <a:ext cx="3240360" cy="43924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4293096"/>
            <a:ext cx="8003232" cy="2564904"/>
          </a:xfrm>
          <a:solidFill>
            <a:schemeClr val="bg2">
              <a:lumMod val="90000"/>
            </a:schemeClr>
          </a:solidFill>
        </p:spPr>
        <p:txBody>
          <a:bodyPr>
            <a:normAutofit/>
          </a:bodyPr>
          <a:lstStyle/>
          <a:p>
            <a:r>
              <a:rPr lang="cs-CZ" sz="3600" b="1" dirty="0" smtClean="0"/>
              <a:t>Stránka z Koránu</a:t>
            </a:r>
            <a:r>
              <a:rPr lang="cs-CZ" sz="3600" dirty="0" smtClean="0"/>
              <a:t>:</a:t>
            </a:r>
            <a:br>
              <a:rPr lang="cs-CZ" sz="3600" dirty="0" smtClean="0"/>
            </a:br>
            <a:r>
              <a:rPr lang="cs-CZ" sz="3600" dirty="0" smtClean="0"/>
              <a:t> </a:t>
            </a:r>
            <a:r>
              <a:rPr lang="cs-CZ" sz="2700" dirty="0" smtClean="0"/>
              <a:t>súra 38, verše 87-88, súra 39, verš 1, </a:t>
            </a:r>
            <a:r>
              <a:rPr lang="cs-CZ" sz="2700" dirty="0" err="1" smtClean="0"/>
              <a:t>Abbasovská</a:t>
            </a:r>
            <a:r>
              <a:rPr lang="cs-CZ" sz="2700" dirty="0" smtClean="0"/>
              <a:t> dynastie, inkoust, barvy a zlato na pergamenu,</a:t>
            </a:r>
            <a:br>
              <a:rPr lang="cs-CZ" sz="2700" dirty="0" smtClean="0"/>
            </a:br>
            <a:r>
              <a:rPr lang="cs-CZ" sz="2700" dirty="0" smtClean="0"/>
              <a:t> H: 23,9 W: 33.6 cm</a:t>
            </a:r>
            <a:br>
              <a:rPr lang="cs-CZ" sz="2700" dirty="0" smtClean="0"/>
            </a:br>
            <a:r>
              <a:rPr lang="cs-CZ" sz="2700" dirty="0" smtClean="0"/>
              <a:t> Blízký východ a severní Afrika , 8. – 9. </a:t>
            </a:r>
            <a:r>
              <a:rPr lang="cs-CZ" sz="2400" dirty="0" smtClean="0"/>
              <a:t>stol.</a:t>
            </a:r>
            <a:endParaRPr lang="cs-CZ" sz="2400" dirty="0"/>
          </a:p>
        </p:txBody>
      </p:sp>
      <p:pic>
        <p:nvPicPr>
          <p:cNvPr id="4" name="Zástupný symbol pro obsah 3" descr="Folio_from_a_Qur'an_(8th-9th_century)_Sura_39.jp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259632" y="0"/>
            <a:ext cx="6444971" cy="4525963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26170"/>
          </a:xfrm>
        </p:spPr>
        <p:txBody>
          <a:bodyPr>
            <a:normAutofit fontScale="90000"/>
          </a:bodyPr>
          <a:lstStyle/>
          <a:p>
            <a:r>
              <a:rPr lang="cs-CZ" sz="3600" b="1" dirty="0" smtClean="0"/>
              <a:t>Období chalífátu 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  hranice za vlády proroka Mohameda, 622-632</a:t>
            </a:r>
            <a:br>
              <a:rPr lang="cs-CZ" sz="2400" dirty="0" smtClean="0"/>
            </a:br>
            <a:r>
              <a:rPr lang="cs-CZ" sz="2400" dirty="0" smtClean="0"/>
              <a:t>   hranice za vlády volených chalífů, 632-661</a:t>
            </a:r>
            <a:br>
              <a:rPr lang="cs-CZ" sz="2400" dirty="0" smtClean="0"/>
            </a:br>
            <a:r>
              <a:rPr lang="cs-CZ" sz="2400" dirty="0" smtClean="0"/>
              <a:t>   hranice za vlády </a:t>
            </a:r>
            <a:r>
              <a:rPr lang="cs-CZ" sz="2400" dirty="0" err="1" smtClean="0"/>
              <a:t>Umajjovců</a:t>
            </a:r>
            <a:r>
              <a:rPr lang="cs-CZ" sz="2400" dirty="0" smtClean="0"/>
              <a:t>, 661-750</a:t>
            </a:r>
            <a:br>
              <a:rPr lang="cs-CZ" sz="2400" dirty="0" smtClean="0"/>
            </a:br>
            <a:endParaRPr lang="cs-CZ" sz="24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" name="Zástupný symbol pro obsah 5" descr="270px-Map_of_expansion_of_Caliphate.svg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lum bright="-20000"/>
          </a:blip>
          <a:stretch>
            <a:fillRect/>
          </a:stretch>
        </p:blipFill>
        <p:spPr>
          <a:xfrm>
            <a:off x="395536" y="1700808"/>
            <a:ext cx="8424936" cy="4824536"/>
          </a:xfrm>
          <a:prstGeom prst="rect">
            <a:avLst/>
          </a:prstGeom>
        </p:spPr>
      </p:pic>
      <p:pic>
        <p:nvPicPr>
          <p:cNvPr id="7" name="Picture 8" descr="C:\Program Files (x86)\Microsoft Office\MEDIA\OFFICE12\Bullets\BD21519_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 flipV="1">
            <a:off x="1403648" y="620688"/>
            <a:ext cx="432048" cy="504056"/>
          </a:xfrm>
          <a:prstGeom prst="rect">
            <a:avLst/>
          </a:prstGeom>
          <a:noFill/>
        </p:spPr>
      </p:pic>
      <p:pic>
        <p:nvPicPr>
          <p:cNvPr id="8" name="Picture 11" descr="C:\Program Files (x86)\Microsoft Office\MEDIA\OFFICE12\Bullets\j0115834.gif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170576">
            <a:off x="1331640" y="908720"/>
            <a:ext cx="432048" cy="358899"/>
          </a:xfrm>
          <a:prstGeom prst="rect">
            <a:avLst/>
          </a:prstGeom>
          <a:noFill/>
        </p:spPr>
      </p:pic>
      <p:pic>
        <p:nvPicPr>
          <p:cNvPr id="9" name="Picture 12" descr="C:\Program Files (x86)\Microsoft Office\MEDIA\OFFICE12\Bullets\j0115836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V="1">
            <a:off x="1043608" y="1196752"/>
            <a:ext cx="720080" cy="5760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E:\09 03 Egypt\P1050957.JPG">
            <a:hlinkClick r:id="rId2" action="ppaction://hlinksldjump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60648"/>
            <a:ext cx="8208912" cy="6336704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467544" y="4797152"/>
            <a:ext cx="8676456" cy="193899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Skalní dóm - islámská svatyně v centru Chrámové hory v Jeruzalémě, kterou muslimové nazývají </a:t>
            </a:r>
            <a:r>
              <a:rPr lang="cs-CZ" sz="2400" i="1" dirty="0" smtClean="0"/>
              <a:t>Vznešená a ušlechtilá svatyně</a:t>
            </a:r>
            <a:r>
              <a:rPr lang="cs-CZ" sz="2400" dirty="0" smtClean="0"/>
              <a:t> (</a:t>
            </a:r>
            <a:r>
              <a:rPr lang="cs-CZ" sz="2400" i="1" dirty="0" err="1" smtClean="0"/>
              <a:t>al</a:t>
            </a:r>
            <a:r>
              <a:rPr lang="cs-CZ" sz="2400" i="1" dirty="0" smtClean="0"/>
              <a:t>-</a:t>
            </a:r>
            <a:r>
              <a:rPr lang="cs-CZ" sz="2400" i="1" dirty="0" err="1" smtClean="0"/>
              <a:t>Haram</a:t>
            </a:r>
            <a:r>
              <a:rPr lang="cs-CZ" sz="2400" i="1" dirty="0" smtClean="0"/>
              <a:t> </a:t>
            </a:r>
            <a:r>
              <a:rPr lang="cs-CZ" sz="2400" i="1" dirty="0" err="1" smtClean="0"/>
              <a:t>al</a:t>
            </a:r>
            <a:r>
              <a:rPr lang="cs-CZ" sz="2400" i="1" dirty="0" smtClean="0"/>
              <a:t>-</a:t>
            </a:r>
            <a:r>
              <a:rPr lang="cs-CZ" sz="2400" i="1" dirty="0" err="1" smtClean="0"/>
              <a:t>Qudsí</a:t>
            </a:r>
            <a:r>
              <a:rPr lang="cs-CZ" sz="2400" i="1" dirty="0" smtClean="0"/>
              <a:t> </a:t>
            </a:r>
            <a:r>
              <a:rPr lang="cs-CZ" sz="2400" i="1" dirty="0" err="1" smtClean="0"/>
              <a:t>aš</a:t>
            </a:r>
            <a:r>
              <a:rPr lang="cs-CZ" sz="2400" i="1" dirty="0" smtClean="0"/>
              <a:t>-</a:t>
            </a:r>
            <a:r>
              <a:rPr lang="cs-CZ" sz="2400" i="1" dirty="0" err="1" smtClean="0"/>
              <a:t>Šaríf</a:t>
            </a:r>
            <a:r>
              <a:rPr lang="cs-CZ" sz="2400" dirty="0" smtClean="0"/>
              <a:t>, arabsky: </a:t>
            </a:r>
            <a:r>
              <a:rPr lang="ar-AE" sz="2400" dirty="0" smtClean="0"/>
              <a:t>الحرم القدسي الشريف), </a:t>
            </a:r>
            <a:r>
              <a:rPr lang="cs-CZ" sz="2400" dirty="0" smtClean="0"/>
              <a:t>Židé a křesťané Chrámová hora (hebrejsky: </a:t>
            </a:r>
            <a:r>
              <a:rPr lang="he-IL" sz="2400" dirty="0" smtClean="0"/>
              <a:t>הר הבית</a:t>
            </a:r>
            <a:r>
              <a:rPr lang="cs-CZ" sz="2400" i="1" dirty="0" err="1" smtClean="0"/>
              <a:t>Har</a:t>
            </a:r>
            <a:r>
              <a:rPr lang="cs-CZ" sz="2400" i="1" dirty="0" smtClean="0"/>
              <a:t> ha-</a:t>
            </a:r>
            <a:r>
              <a:rPr lang="cs-CZ" sz="2400" i="1" dirty="0" err="1" smtClean="0"/>
              <a:t>bajit</a:t>
            </a:r>
            <a:r>
              <a:rPr lang="cs-CZ" sz="2400" dirty="0" smtClean="0"/>
              <a:t>).  Byl postaven mezi lety 687 až 691 9. chalífou </a:t>
            </a:r>
            <a:r>
              <a:rPr lang="cs-CZ" sz="2400" dirty="0" err="1" smtClean="0"/>
              <a:t>Abd</a:t>
            </a:r>
            <a:r>
              <a:rPr lang="cs-CZ" sz="2400" dirty="0" smtClean="0"/>
              <a:t> </a:t>
            </a:r>
            <a:r>
              <a:rPr lang="cs-CZ" sz="2400" dirty="0" err="1" smtClean="0"/>
              <a:t>al</a:t>
            </a:r>
            <a:r>
              <a:rPr lang="cs-CZ" sz="2400" dirty="0" smtClean="0"/>
              <a:t>-</a:t>
            </a:r>
            <a:r>
              <a:rPr lang="cs-CZ" sz="2400" dirty="0" err="1" smtClean="0"/>
              <a:t>Malikem</a:t>
            </a:r>
            <a:r>
              <a:rPr lang="cs-CZ" sz="2400" dirty="0" smtClean="0"/>
              <a:t>.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/>
          <a:lstStyle/>
          <a:p>
            <a:r>
              <a:rPr lang="cs-CZ" dirty="0" smtClean="0"/>
              <a:t>Skalní dóm – Jeruzalém - interiér</a:t>
            </a:r>
            <a:endParaRPr lang="cs-CZ" dirty="0"/>
          </a:p>
        </p:txBody>
      </p:sp>
      <p:pic>
        <p:nvPicPr>
          <p:cNvPr id="4" name="Zástupný symbol pro obsah 3" descr="MosqueOfOmar1914.jp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547664" y="764704"/>
            <a:ext cx="5832648" cy="609329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 descr="800px-Kaaba2.JP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611560" y="332656"/>
            <a:ext cx="7416824" cy="5112568"/>
          </a:xfrm>
        </p:spPr>
      </p:pic>
      <p:sp>
        <p:nvSpPr>
          <p:cNvPr id="5" name="TextovéPole 4"/>
          <p:cNvSpPr txBox="1"/>
          <p:nvPr/>
        </p:nvSpPr>
        <p:spPr>
          <a:xfrm>
            <a:off x="539552" y="3573016"/>
            <a:ext cx="8136904" cy="2677656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zděná stavba 15 m vysoká, 10 m široká a 12 m dlouhá. Její název pochází z arabského výrazu pro krychli. Je přikrytá hedvábnými černými látkami (</a:t>
            </a:r>
            <a:r>
              <a:rPr lang="cs-CZ" sz="2400" dirty="0" err="1" smtClean="0"/>
              <a:t>Kiswa</a:t>
            </a:r>
            <a:r>
              <a:rPr lang="cs-CZ" sz="2400" dirty="0" smtClean="0"/>
              <a:t>), které se každý rok mění. Do východního rohu fasády svatyně </a:t>
            </a:r>
            <a:r>
              <a:rPr lang="cs-CZ" sz="2400" dirty="0" err="1" smtClean="0"/>
              <a:t>Ka’by</a:t>
            </a:r>
            <a:r>
              <a:rPr lang="cs-CZ" sz="2400" dirty="0" smtClean="0"/>
              <a:t> je vložen posvátný černý kámen, obklopený stříbrným rámem. V severovýchodní stěně je vchod ve výšce asi 2 metry nad úrovní okolního prostranství a od roku 1979 je vyplněn 300 kilogramů vážícími zlatými dveřmi .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Buchara – Uzbekistán – světové dědictví UNESCO</a:t>
            </a:r>
            <a:endParaRPr lang="cs-CZ" sz="2800" dirty="0"/>
          </a:p>
        </p:txBody>
      </p:sp>
      <p:pic>
        <p:nvPicPr>
          <p:cNvPr id="6" name="Zástupný symbol pro obsah 5" descr="800px-Kalon-Ensemble_Buchara.jp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67544" y="1556792"/>
            <a:ext cx="8352928" cy="446449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6712"/>
          </a:xfrm>
        </p:spPr>
        <p:txBody>
          <a:bodyPr>
            <a:normAutofit/>
          </a:bodyPr>
          <a:lstStyle/>
          <a:p>
            <a:r>
              <a:rPr lang="cs-CZ" sz="3600" dirty="0" smtClean="0"/>
              <a:t>Šáhova mešita – minarety – Isfahán - Írán </a:t>
            </a:r>
            <a:endParaRPr lang="cs-CZ" sz="3600" dirty="0"/>
          </a:p>
        </p:txBody>
      </p:sp>
      <p:pic>
        <p:nvPicPr>
          <p:cNvPr id="6" name="Zástupný symbol pro obsah 5" descr="Moschee-Isfahan.jpe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755577" y="908720"/>
            <a:ext cx="7560840" cy="547260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Spirálový minaret – Káhira - Egypt</a:t>
            </a:r>
            <a:br>
              <a:rPr lang="cs-CZ" dirty="0" smtClean="0"/>
            </a:br>
            <a:r>
              <a:rPr lang="cs-CZ" dirty="0" smtClean="0"/>
              <a:t>Mešita </a:t>
            </a:r>
            <a:r>
              <a:rPr lang="cs-CZ" dirty="0" err="1" smtClean="0"/>
              <a:t>Ahmada</a:t>
            </a:r>
            <a:r>
              <a:rPr lang="cs-CZ" dirty="0" smtClean="0"/>
              <a:t> </a:t>
            </a:r>
            <a:r>
              <a:rPr lang="cs-CZ" dirty="0" err="1" smtClean="0"/>
              <a:t>ibn</a:t>
            </a:r>
            <a:r>
              <a:rPr lang="cs-CZ" dirty="0" smtClean="0"/>
              <a:t> </a:t>
            </a:r>
            <a:r>
              <a:rPr lang="cs-CZ" dirty="0" err="1" smtClean="0"/>
              <a:t>Túlúna</a:t>
            </a:r>
            <a:r>
              <a:rPr lang="cs-CZ" dirty="0" smtClean="0"/>
              <a:t> r. 789</a:t>
            </a:r>
            <a:endParaRPr lang="cs-CZ" dirty="0"/>
          </a:p>
        </p:txBody>
      </p:sp>
      <p:pic>
        <p:nvPicPr>
          <p:cNvPr id="4" name="Zástupný symbol pro obsah 3" descr="800px-Ahmad_Ibn_Tulun_Moschee.jp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043608" y="1412776"/>
            <a:ext cx="7128792" cy="544522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Arabesky</a:t>
            </a:r>
            <a:r>
              <a:rPr lang="cs-CZ" sz="3200" dirty="0" smtClean="0"/>
              <a:t> ve spojení s písmem – </a:t>
            </a:r>
            <a:r>
              <a:rPr lang="cs-CZ" sz="3200" dirty="0" err="1" smtClean="0"/>
              <a:t>Alhambra</a:t>
            </a:r>
            <a:r>
              <a:rPr lang="cs-CZ" sz="3200" dirty="0" smtClean="0"/>
              <a:t>, Španělsko</a:t>
            </a:r>
            <a:endParaRPr lang="cs-CZ" dirty="0"/>
          </a:p>
        </p:txBody>
      </p:sp>
      <p:pic>
        <p:nvPicPr>
          <p:cNvPr id="4" name="Zástupný symbol pro obsah 3" descr="800px-Arabesk_alhambra_granada.jp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237957" y="1600200"/>
            <a:ext cx="6668085" cy="4525963"/>
          </a:xfrm>
        </p:spPr>
      </p:pic>
      <p:sp>
        <p:nvSpPr>
          <p:cNvPr id="6" name="TextovéPole 5"/>
          <p:cNvSpPr txBox="1"/>
          <p:nvPr/>
        </p:nvSpPr>
        <p:spPr>
          <a:xfrm>
            <a:off x="0" y="2996952"/>
            <a:ext cx="9144000" cy="4431983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Arabeska</a:t>
            </a:r>
            <a:r>
              <a:rPr lang="cs-CZ" sz="2400" dirty="0" smtClean="0"/>
              <a:t> - plošný dekorativní prvek, složený z rostlinných motivů (listí, šlahouny rostlin). První arabesky jsou známy již z dob starověkého Řecka, tyto relativně komplikované vzory se objevují v tzv. helénistickém umění ve formě</a:t>
            </a:r>
            <a:r>
              <a:rPr lang="cs-CZ" sz="2400" smtClean="0"/>
              <a:t> ornamentů na</a:t>
            </a:r>
            <a:r>
              <a:rPr lang="cs-CZ" sz="2400" dirty="0" smtClean="0"/>
              <a:t> vlysech.</a:t>
            </a:r>
          </a:p>
          <a:p>
            <a:r>
              <a:rPr lang="cs-CZ" sz="2400" dirty="0" smtClean="0"/>
              <a:t>V období italské renesance, kdy přišly opět do módy různé antické motivy, se tyto dekorativní motivy opět vrátily do evropského výtvarného umění. Německá a holandská výtvarná škola k nim pak později dodala další doprovodné motivy - hlavy, masky apod. V období rokoka se pak arabeska opět vrátila, zejména na štucích.</a:t>
            </a:r>
          </a:p>
          <a:p>
            <a:r>
              <a:rPr lang="cs-CZ" sz="2400" dirty="0" smtClean="0"/>
              <a:t>Arabeska je typická pro islámské umění – abstraktní vyjádření  nekonečna (boha)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96752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Kaligrafie – mešita vezíra </a:t>
            </a:r>
            <a:r>
              <a:rPr lang="cs-CZ" sz="3200" b="1" dirty="0" err="1" smtClean="0"/>
              <a:t>Khana</a:t>
            </a:r>
            <a:r>
              <a:rPr lang="cs-CZ" sz="3200" b="1" dirty="0" smtClean="0"/>
              <a:t> </a:t>
            </a:r>
            <a:r>
              <a:rPr lang="cs-CZ" sz="2400" dirty="0" smtClean="0"/>
              <a:t>– Pákistán – postavena za </a:t>
            </a:r>
            <a:r>
              <a:rPr lang="cs-CZ" sz="2400" dirty="0" err="1" smtClean="0"/>
              <a:t>mughalské</a:t>
            </a:r>
            <a:r>
              <a:rPr lang="cs-CZ" sz="2400" dirty="0" smtClean="0"/>
              <a:t> éry, asi 1634 - 1641</a:t>
            </a:r>
            <a:endParaRPr lang="cs-CZ" sz="2400" dirty="0"/>
          </a:p>
        </p:txBody>
      </p:sp>
      <p:pic>
        <p:nvPicPr>
          <p:cNvPr id="4" name="Zástupný symbol pro obsah 3" descr="220px-Arabic_Calligraphy_at_Wazir_Khan_Mosque2.jp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835696" y="1052736"/>
            <a:ext cx="5400600" cy="580526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6" name="Zástupný symbol pro obsah 5" descr="399px-Mihrab_-_Mosque_of_Córdoba.jp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3384376" cy="5112568"/>
          </a:xfrm>
        </p:spPr>
      </p:pic>
      <p:pic>
        <p:nvPicPr>
          <p:cNvPr id="7" name="Obrázek 6" descr="Fayencen-Pavillon_-_Mihrab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11960" y="0"/>
            <a:ext cx="4572000" cy="68580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395536" y="5949280"/>
            <a:ext cx="37444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Mihráb – </a:t>
            </a:r>
            <a:r>
              <a:rPr lang="cs-CZ" sz="2400" dirty="0" err="1" smtClean="0"/>
              <a:t>Cordoba</a:t>
            </a:r>
            <a:r>
              <a:rPr lang="cs-CZ" sz="2400" dirty="0" smtClean="0"/>
              <a:t> – Velká mešita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427984" y="5877272"/>
            <a:ext cx="40324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Mihráb  s fajánsovými obklady – Muzeum Kiosk </a:t>
            </a:r>
            <a:r>
              <a:rPr lang="cs-CZ" sz="2400" dirty="0" err="1" smtClean="0"/>
              <a:t>Istambul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allAtOnce"/>
      <p:bldP spid="9" grpId="0" build="allAtOnce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60232" y="0"/>
            <a:ext cx="2483768" cy="6669360"/>
          </a:xfrm>
        </p:spPr>
        <p:txBody>
          <a:bodyPr>
            <a:normAutofit fontScale="90000"/>
          </a:bodyPr>
          <a:lstStyle/>
          <a:p>
            <a:r>
              <a:rPr lang="cs-CZ" sz="2400" dirty="0" smtClean="0"/>
              <a:t>Dnešní katedrálu začal roku 785 stavět </a:t>
            </a:r>
            <a:r>
              <a:rPr lang="cs-CZ" sz="2400" dirty="0" err="1" smtClean="0"/>
              <a:t>emir</a:t>
            </a:r>
            <a:r>
              <a:rPr lang="cs-CZ" sz="2400" dirty="0" smtClean="0"/>
              <a:t> </a:t>
            </a:r>
            <a:r>
              <a:rPr lang="cs-CZ" sz="2400" dirty="0" err="1" smtClean="0"/>
              <a:t>Abd</a:t>
            </a:r>
            <a:r>
              <a:rPr lang="cs-CZ" sz="2400" dirty="0" smtClean="0"/>
              <a:t> ar-</a:t>
            </a:r>
            <a:r>
              <a:rPr lang="cs-CZ" sz="2400" dirty="0" err="1" smtClean="0"/>
              <a:t>Rahman</a:t>
            </a:r>
            <a:r>
              <a:rPr lang="cs-CZ" sz="2400" dirty="0" smtClean="0"/>
              <a:t> I.</a:t>
            </a:r>
            <a:br>
              <a:rPr lang="cs-CZ" sz="2400" dirty="0" smtClean="0"/>
            </a:br>
            <a:r>
              <a:rPr lang="cs-CZ" sz="2400" dirty="0" smtClean="0"/>
              <a:t> Stojí na ploše 23 tisíc </a:t>
            </a:r>
            <a:r>
              <a:rPr lang="cs-CZ" sz="2400" dirty="0" err="1" smtClean="0"/>
              <a:t>m²</a:t>
            </a:r>
            <a:r>
              <a:rPr lang="cs-CZ" sz="2400" dirty="0" smtClean="0"/>
              <a:t>, asi 860 sloupů v pravidelných řadách je spojeno dvojitými oblouky nad sebou. 1236 byla proměněna na křesťanskou katedrálu a od roku 1523 byla v jejím středu vystavěna vysoká renesanční loď s kupolí.</a:t>
            </a:r>
            <a:endParaRPr lang="cs-CZ" sz="2400" dirty="0"/>
          </a:p>
        </p:txBody>
      </p:sp>
      <p:pic>
        <p:nvPicPr>
          <p:cNvPr id="4" name="Zástupný symbol pro obsah 3" descr="250px-Mosque_Cordoba.jp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4149080"/>
            <a:ext cx="4211960" cy="2708920"/>
          </a:xfrm>
        </p:spPr>
      </p:pic>
      <p:pic>
        <p:nvPicPr>
          <p:cNvPr id="5" name="Obrázek 4" descr="800px-Mezquita_de_Córdoba_desde_el_aire_(Córdoba,_España)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/>
          <a:srcRect l="2625" t="5971"/>
          <a:stretch>
            <a:fillRect/>
          </a:stretch>
        </p:blipFill>
        <p:spPr>
          <a:xfrm>
            <a:off x="0" y="0"/>
            <a:ext cx="6695728" cy="4104456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4283968" y="4365104"/>
            <a:ext cx="237626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Mešita </a:t>
            </a:r>
            <a:r>
              <a:rPr lang="cs-CZ" sz="3200" dirty="0" err="1" smtClean="0"/>
              <a:t>Cordoba</a:t>
            </a:r>
            <a:r>
              <a:rPr lang="cs-CZ" sz="3200" dirty="0" smtClean="0"/>
              <a:t> – Španělsko (Andalusie)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build="allAtOnce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Mešita </a:t>
            </a:r>
            <a:r>
              <a:rPr lang="cs-CZ" sz="3200" dirty="0" err="1" smtClean="0"/>
              <a:t>Al</a:t>
            </a:r>
            <a:r>
              <a:rPr lang="cs-CZ" sz="3200" dirty="0" smtClean="0"/>
              <a:t> </a:t>
            </a:r>
            <a:r>
              <a:rPr lang="cs-CZ" sz="3200" dirty="0" err="1" smtClean="0"/>
              <a:t>Azhar</a:t>
            </a:r>
            <a:r>
              <a:rPr lang="cs-CZ" sz="3200" dirty="0" smtClean="0"/>
              <a:t> a </a:t>
            </a:r>
            <a:r>
              <a:rPr lang="cs-CZ" sz="3200" dirty="0" err="1" smtClean="0"/>
              <a:t>medresa</a:t>
            </a:r>
            <a:r>
              <a:rPr lang="cs-CZ" sz="3200" dirty="0" smtClean="0"/>
              <a:t> (dnes vysoká škola) </a:t>
            </a:r>
            <a:br>
              <a:rPr lang="cs-CZ" sz="3200" dirty="0" smtClean="0"/>
            </a:br>
            <a:r>
              <a:rPr lang="cs-CZ" sz="3200" dirty="0" smtClean="0"/>
              <a:t>Káhira, Egypt</a:t>
            </a:r>
            <a:endParaRPr lang="cs-CZ" sz="3200" dirty="0"/>
          </a:p>
        </p:txBody>
      </p:sp>
      <p:pic>
        <p:nvPicPr>
          <p:cNvPr id="4" name="Zástupný symbol pro obsah 3" descr="450px-Al-Azhar_(inside)_2006.jp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67544" y="1340768"/>
            <a:ext cx="4176464" cy="5517232"/>
          </a:xfrm>
        </p:spPr>
      </p:pic>
      <p:pic>
        <p:nvPicPr>
          <p:cNvPr id="6" name="Obrázek 5" descr="Cairo_al-Azhar_5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/>
          <a:srcRect b="5821"/>
          <a:stretch>
            <a:fillRect/>
          </a:stretch>
        </p:blipFill>
        <p:spPr>
          <a:xfrm>
            <a:off x="5076056" y="1475656"/>
            <a:ext cx="3800475" cy="53823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Hagia</a:t>
            </a:r>
            <a:r>
              <a:rPr lang="cs-CZ" dirty="0" smtClean="0"/>
              <a:t> </a:t>
            </a:r>
            <a:r>
              <a:rPr lang="cs-CZ" dirty="0" err="1" smtClean="0"/>
              <a:t>Sophia</a:t>
            </a:r>
            <a:r>
              <a:rPr lang="cs-CZ" dirty="0" smtClean="0"/>
              <a:t> – chrám Boží moudrosti – </a:t>
            </a:r>
            <a:r>
              <a:rPr lang="cs-CZ" dirty="0" err="1" smtClean="0"/>
              <a:t>Istambul</a:t>
            </a:r>
            <a:r>
              <a:rPr lang="cs-CZ" dirty="0" smtClean="0"/>
              <a:t>, Turecko</a:t>
            </a:r>
            <a:endParaRPr lang="cs-CZ" dirty="0"/>
          </a:p>
        </p:txBody>
      </p:sp>
      <p:pic>
        <p:nvPicPr>
          <p:cNvPr id="6" name="Zástupný symbol pro obsah 5" descr="800px-Hagia_Sophia_B12-40.jp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339169" y="1600200"/>
            <a:ext cx="6465661" cy="4525963"/>
          </a:xfrm>
        </p:spPr>
      </p:pic>
      <p:sp>
        <p:nvSpPr>
          <p:cNvPr id="7" name="TextovéPole 6"/>
          <p:cNvSpPr txBox="1"/>
          <p:nvPr/>
        </p:nvSpPr>
        <p:spPr>
          <a:xfrm>
            <a:off x="1043608" y="3429000"/>
            <a:ext cx="7488832" cy="341632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 </a:t>
            </a:r>
            <a:r>
              <a:rPr lang="cs-CZ" sz="2400" dirty="0" smtClean="0"/>
              <a:t>byzantský chrám z let 532–537, jedna z nejznámějších sakrálních staveb světa. Původní křesťanská svatyně s centrální kupolí a sídlo patriarchy byla po dobytí Konstantinopole Osmany (1453) upravena na mešitu (a později opatřena minarety; v roce 1934 byla v rámci </a:t>
            </a:r>
            <a:r>
              <a:rPr lang="cs-CZ" sz="2400" dirty="0" err="1" smtClean="0"/>
              <a:t>Atatürkových</a:t>
            </a:r>
            <a:r>
              <a:rPr lang="cs-CZ" sz="2400" dirty="0" smtClean="0"/>
              <a:t> reforem sekularizována, od té doby slouží jako muzeum. Téměř tisíc let (do dokončení katedrály v Seville v roce 1520) byla největší katedrálou na světě.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Hagia</a:t>
            </a:r>
            <a:r>
              <a:rPr lang="cs-CZ" dirty="0" smtClean="0"/>
              <a:t> </a:t>
            </a:r>
            <a:r>
              <a:rPr lang="cs-CZ" dirty="0" err="1" smtClean="0"/>
              <a:t>Sophia</a:t>
            </a:r>
            <a:r>
              <a:rPr lang="cs-CZ" dirty="0" smtClean="0"/>
              <a:t> - interiér</a:t>
            </a:r>
            <a:endParaRPr lang="cs-CZ" dirty="0"/>
          </a:p>
        </p:txBody>
      </p:sp>
      <p:pic>
        <p:nvPicPr>
          <p:cNvPr id="4" name="Zástupný symbol pro obsah 3" descr="800px-Interior_of_Hagia_Sophia_(4).jp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755576" y="1268760"/>
            <a:ext cx="7632848" cy="558924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Umajjovská</a:t>
            </a:r>
            <a:r>
              <a:rPr lang="cs-CZ" dirty="0" smtClean="0"/>
              <a:t> mešita v Damašku, Sýrie</a:t>
            </a:r>
            <a:br>
              <a:rPr lang="cs-CZ" dirty="0" smtClean="0"/>
            </a:br>
            <a:r>
              <a:rPr lang="cs-CZ" dirty="0" smtClean="0"/>
              <a:t>Detail paláce </a:t>
            </a:r>
            <a:endParaRPr lang="cs-CZ" dirty="0"/>
          </a:p>
        </p:txBody>
      </p:sp>
      <p:pic>
        <p:nvPicPr>
          <p:cNvPr id="4" name="Zástupný symbol pro obsah 3" descr="445px-The_Great_Umayyed_Mosque_of_Damascus,_Syria_western_portico,_mosaic_depicting_a_continuous_landscape.jp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2681536"/>
            <a:ext cx="3203848" cy="4176464"/>
          </a:xfrm>
        </p:spPr>
      </p:pic>
      <p:pic>
        <p:nvPicPr>
          <p:cNvPr id="5" name="Obrázek 4" descr="800px-Azem_Palace_03_wv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03848" y="2708920"/>
            <a:ext cx="5940152" cy="41490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Mešita Šáha </a:t>
            </a:r>
            <a:r>
              <a:rPr lang="cs-CZ" dirty="0" err="1" smtClean="0"/>
              <a:t>Nematolláha</a:t>
            </a:r>
            <a:r>
              <a:rPr lang="cs-CZ" dirty="0" smtClean="0"/>
              <a:t> – </a:t>
            </a:r>
            <a:r>
              <a:rPr lang="cs-CZ" dirty="0" err="1" smtClean="0"/>
              <a:t>Máhán</a:t>
            </a:r>
            <a:r>
              <a:rPr lang="cs-CZ" dirty="0" smtClean="0"/>
              <a:t> – jižní Írán</a:t>
            </a:r>
            <a:endParaRPr lang="cs-CZ" dirty="0"/>
          </a:p>
        </p:txBody>
      </p:sp>
      <p:pic>
        <p:nvPicPr>
          <p:cNvPr id="4" name="Zástupný symbol pro obsah 3" descr="800px-Shah_Nematollah_Vali_Shrine_04.jp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428970" y="1600200"/>
            <a:ext cx="6286060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Nekropole </a:t>
            </a:r>
            <a:r>
              <a:rPr lang="cs-CZ" dirty="0" err="1" smtClean="0"/>
              <a:t>Makli</a:t>
            </a:r>
            <a:r>
              <a:rPr lang="cs-CZ" dirty="0" smtClean="0"/>
              <a:t>, </a:t>
            </a:r>
            <a:r>
              <a:rPr lang="cs-CZ" dirty="0" err="1" smtClean="0"/>
              <a:t>Tattha</a:t>
            </a:r>
            <a:r>
              <a:rPr lang="cs-CZ" dirty="0" smtClean="0"/>
              <a:t>, jižní </a:t>
            </a:r>
            <a:r>
              <a:rPr lang="cs-CZ" dirty="0" err="1" smtClean="0"/>
              <a:t>Pakistán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památka UNESCO</a:t>
            </a:r>
            <a:endParaRPr lang="cs-CZ" dirty="0"/>
          </a:p>
        </p:txBody>
      </p:sp>
      <p:pic>
        <p:nvPicPr>
          <p:cNvPr id="4" name="Zástupný symbol pro obsah 3" descr="337px-Tomb_of_Jam_Nizam_al-Din,_Makli.JP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67544" y="2708920"/>
            <a:ext cx="2304256" cy="3600400"/>
          </a:xfrm>
        </p:spPr>
      </p:pic>
      <p:pic>
        <p:nvPicPr>
          <p:cNvPr id="5" name="Obrázek 4" descr="MakliDiwanSchurfaKhan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59832" y="1484784"/>
            <a:ext cx="2592288" cy="3816424"/>
          </a:xfrm>
          <a:prstGeom prst="rect">
            <a:avLst/>
          </a:prstGeom>
        </p:spPr>
      </p:pic>
      <p:pic>
        <p:nvPicPr>
          <p:cNvPr id="6" name="Obrázek 5" descr="800px-Makli_Thatta_Sindh_Pakistan_06112010054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/>
          <a:srcRect l="8082" r="12059"/>
          <a:stretch>
            <a:fillRect/>
          </a:stretch>
        </p:blipFill>
        <p:spPr>
          <a:xfrm>
            <a:off x="5724128" y="3068960"/>
            <a:ext cx="3419872" cy="31683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2276872"/>
          </a:xfrm>
        </p:spPr>
        <p:txBody>
          <a:bodyPr>
            <a:normAutofit/>
          </a:bodyPr>
          <a:lstStyle/>
          <a:p>
            <a:r>
              <a:rPr lang="cs-CZ" sz="3600" b="1" dirty="0" smtClean="0"/>
              <a:t>Knižní umění islámu</a:t>
            </a: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2200" dirty="0" err="1" smtClean="0"/>
              <a:t>1.Stránky</a:t>
            </a:r>
            <a:r>
              <a:rPr lang="cs-CZ" sz="2200" dirty="0" smtClean="0"/>
              <a:t> koránu, </a:t>
            </a:r>
            <a:r>
              <a:rPr lang="cs-CZ" sz="2200" dirty="0" err="1" smtClean="0"/>
              <a:t>Shiraz</a:t>
            </a:r>
            <a:r>
              <a:rPr lang="cs-CZ" sz="2200" dirty="0" smtClean="0"/>
              <a:t>, Írán, 1550 – 1575,Los Angeles Country muzeum </a:t>
            </a:r>
            <a:r>
              <a:rPr lang="cs-CZ" sz="2200" dirty="0" err="1" smtClean="0"/>
              <a:t>of</a:t>
            </a:r>
            <a:r>
              <a:rPr lang="cs-CZ" sz="2200" dirty="0" smtClean="0"/>
              <a:t> </a:t>
            </a:r>
            <a:r>
              <a:rPr lang="cs-CZ" sz="2200" dirty="0" err="1" smtClean="0"/>
              <a:t>Art</a:t>
            </a: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>2. Islámský umělec, 1339, Bagdád</a:t>
            </a:r>
            <a:r>
              <a:rPr lang="cs-CZ" sz="2200" smtClean="0"/>
              <a:t>, kolekce </a:t>
            </a:r>
            <a:r>
              <a:rPr lang="cs-CZ" sz="2200" dirty="0" smtClean="0"/>
              <a:t>paláce </a:t>
            </a:r>
            <a:r>
              <a:rPr lang="cs-CZ" sz="2200" dirty="0" err="1" smtClean="0"/>
              <a:t>Topkapi</a:t>
            </a:r>
            <a:r>
              <a:rPr lang="cs-CZ" sz="2200" dirty="0" smtClean="0"/>
              <a:t>, Turecko</a:t>
            </a:r>
            <a:endParaRPr lang="cs-CZ" sz="2200" dirty="0"/>
          </a:p>
        </p:txBody>
      </p:sp>
      <p:pic>
        <p:nvPicPr>
          <p:cNvPr id="4" name="Zástupný symbol pro obsah 3" descr="782px-Qu'ran_folio,_prayers_in_gold_thuluth_within_illuminated_panels_LACMA_M.2010.54.1_(2_of_3).jp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2204864"/>
            <a:ext cx="4355976" cy="4464496"/>
          </a:xfrm>
        </p:spPr>
      </p:pic>
      <p:pic>
        <p:nvPicPr>
          <p:cNvPr id="5" name="Obrázek 4" descr="800px-Ibn_Umayl_The_Silvery_Water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11960" y="2204864"/>
            <a:ext cx="4932040" cy="45365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dirty="0" smtClean="0"/>
              <a:t> </a:t>
            </a:r>
            <a:endParaRPr lang="cs-CZ" sz="3200" dirty="0"/>
          </a:p>
        </p:txBody>
      </p:sp>
      <p:pic>
        <p:nvPicPr>
          <p:cNvPr id="4" name="Zástupný symbol pro obsah 3" descr="800px-Bowl_with_horse_and_rider_from_Kashan,_Iran,_late_12th_to_early_13th_century,_HAA.JP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115616" y="1556792"/>
            <a:ext cx="6963020" cy="4525963"/>
          </a:xfrm>
        </p:spPr>
      </p:pic>
      <p:sp>
        <p:nvSpPr>
          <p:cNvPr id="5" name="TextovéPole 4"/>
          <p:cNvSpPr txBox="1"/>
          <p:nvPr/>
        </p:nvSpPr>
        <p:spPr>
          <a:xfrm>
            <a:off x="395536" y="404664"/>
            <a:ext cx="82809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 Mísa s koněm a jezdcem z </a:t>
            </a:r>
            <a:r>
              <a:rPr lang="cs-CZ" sz="2800" dirty="0" err="1" smtClean="0"/>
              <a:t>Kashanu</a:t>
            </a:r>
            <a:r>
              <a:rPr lang="cs-CZ" sz="2800" dirty="0" smtClean="0"/>
              <a:t>, Írán, konec 12. - počátek 13. století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38138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cs-CZ" sz="3200" b="1" dirty="0" smtClean="0"/>
              <a:t>Islámské sklo</a:t>
            </a:r>
            <a:r>
              <a:rPr lang="cs-CZ" sz="3200" dirty="0" smtClean="0"/>
              <a:t/>
            </a:r>
            <a:br>
              <a:rPr lang="cs-CZ" sz="3200" dirty="0" smtClean="0"/>
            </a:br>
            <a:endParaRPr lang="cs-CZ" sz="3200" dirty="0"/>
          </a:p>
        </p:txBody>
      </p:sp>
      <p:pic>
        <p:nvPicPr>
          <p:cNvPr id="4" name="Zástupný symbol pro obsah 3" descr="398px-Mosque_lamp_Met_91.1.1534.jp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79512" y="1052736"/>
            <a:ext cx="3744416" cy="5616624"/>
          </a:xfrm>
        </p:spPr>
      </p:pic>
      <p:pic>
        <p:nvPicPr>
          <p:cNvPr id="5" name="Obrázek 4" descr="354px-Eastern_Islamic_beaker-detail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/>
          <a:srcRect l="7107" t="9051" r="5836" b="4851"/>
          <a:stretch>
            <a:fillRect/>
          </a:stretch>
        </p:blipFill>
        <p:spPr>
          <a:xfrm>
            <a:off x="5004048" y="953344"/>
            <a:ext cx="3528392" cy="5904656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179512" y="5934670"/>
            <a:ext cx="4032448" cy="923330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Lampa z mešity (Sýrie nebo Egypt), okolo 1325,Metropolitní muzeum</a:t>
            </a:r>
            <a:b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355976" y="5733256"/>
            <a:ext cx="3960440" cy="923330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Pohár, polovina 14. století, museum Lisabon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 animBg="1"/>
      <p:bldP spid="8" grpId="0" build="allAtOnce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400" dirty="0" smtClean="0"/>
              <a:t>Dýka s pistolí ve tvaru rukojeti. Indie, </a:t>
            </a:r>
            <a:r>
              <a:rPr lang="cs-CZ" sz="2400" dirty="0" err="1" smtClean="0"/>
              <a:t>mughalovská</a:t>
            </a:r>
            <a:r>
              <a:rPr lang="cs-CZ" sz="2400" dirty="0" smtClean="0"/>
              <a:t> dynastie, 17. století. Čepel: lisovaná ocel, zlacená dekorace - rukojeť: jadeit vykládaný zlatem, průsvitný smalt na stříbře nebo zlatě, neprůhledný smalt, polodrahokamy a korály.</a:t>
            </a:r>
            <a:endParaRPr lang="cs-CZ" sz="2400" dirty="0"/>
          </a:p>
        </p:txBody>
      </p:sp>
      <p:pic>
        <p:nvPicPr>
          <p:cNvPr id="4" name="Zástupný symbol pro obsah 3" descr="800px-Dagger_pistol_hilt_Louvre_R895.jp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1484784"/>
            <a:ext cx="9036496" cy="537321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>
            <a:normAutofit/>
          </a:bodyPr>
          <a:lstStyle/>
          <a:p>
            <a:r>
              <a:rPr lang="cs-CZ" sz="2800" dirty="0" smtClean="0"/>
              <a:t>1. Lustrová keramika - 17. století</a:t>
            </a:r>
            <a:br>
              <a:rPr lang="cs-CZ" sz="2800" dirty="0" smtClean="0"/>
            </a:br>
            <a:r>
              <a:rPr lang="cs-CZ" sz="2800" dirty="0" smtClean="0"/>
              <a:t>2. Mísa – Sýrie, 14. století, keramika glazovaná pastou – typický modrobílý vzor</a:t>
            </a:r>
            <a:endParaRPr lang="cs-CZ" sz="2800" dirty="0"/>
          </a:p>
        </p:txBody>
      </p:sp>
      <p:pic>
        <p:nvPicPr>
          <p:cNvPr id="4" name="Zástupný symbol pro obsah 3" descr="339px-Safavid_bottle_MBA_Lyon_D664.jp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95536" y="1340768"/>
            <a:ext cx="3252940" cy="5517232"/>
          </a:xfrm>
        </p:spPr>
      </p:pic>
      <p:pic>
        <p:nvPicPr>
          <p:cNvPr id="5" name="Obrázek 4" descr="800px-Bowl_from_Syria,_14th_century,_glazed_stone-paste,_underglaze-painted,_Honolulu_Academy_of_Arts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35896" y="1340769"/>
            <a:ext cx="5508104" cy="5517232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467544" y="1412776"/>
            <a:ext cx="360040" cy="369332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1.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707904" y="1412776"/>
            <a:ext cx="360040" cy="369332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2.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Perské koberce z 16. století</a:t>
            </a:r>
            <a:endParaRPr lang="cs-CZ" dirty="0"/>
          </a:p>
        </p:txBody>
      </p:sp>
      <p:pic>
        <p:nvPicPr>
          <p:cNvPr id="4" name="Zástupný symbol pro obsah 3" descr="671px-thumbnail.jp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1196752"/>
            <a:ext cx="5544616" cy="5661248"/>
          </a:xfrm>
        </p:spPr>
      </p:pic>
      <p:pic>
        <p:nvPicPr>
          <p:cNvPr id="5" name="Obrázek 4" descr="453px-Unknown,_Iran,_mid-16th_Century_-_The_Rothschild_Small_Silk_Medallion_Carpet_-_Google_Art_Project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52421" y="1173789"/>
            <a:ext cx="4291579" cy="568421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1865</TotalTime>
  <Words>1096</Words>
  <Application>Microsoft Office PowerPoint</Application>
  <PresentationFormat>Předvádění na obrazovce (4:3)</PresentationFormat>
  <Paragraphs>188</Paragraphs>
  <Slides>45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45</vt:i4>
      </vt:variant>
    </vt:vector>
  </HeadingPairs>
  <TitlesOfParts>
    <vt:vector size="46" baseType="lpstr">
      <vt:lpstr>Motiv sady Office</vt:lpstr>
      <vt:lpstr>Snímek 1</vt:lpstr>
      <vt:lpstr>Anotace</vt:lpstr>
      <vt:lpstr>Islámské umění</vt:lpstr>
      <vt:lpstr>Z historie</vt:lpstr>
      <vt:lpstr>Z historie</vt:lpstr>
      <vt:lpstr>Umění a víra</vt:lpstr>
      <vt:lpstr>Raná architektura</vt:lpstr>
      <vt:lpstr>Architektura</vt:lpstr>
      <vt:lpstr>Užité umění</vt:lpstr>
      <vt:lpstr>Označte správné a nesprávné odpovědi:</vt:lpstr>
      <vt:lpstr>Poznejte architektonická díla:</vt:lpstr>
      <vt:lpstr>Poznejte umělecká díla:</vt:lpstr>
      <vt:lpstr>Zdroje</vt:lpstr>
      <vt:lpstr>Zdroje</vt:lpstr>
      <vt:lpstr>Zdroje</vt:lpstr>
      <vt:lpstr>Zdroje</vt:lpstr>
      <vt:lpstr>Zdroje</vt:lpstr>
      <vt:lpstr>Alhambra (Lví dvůr), Španělsko</vt:lpstr>
      <vt:lpstr>Mekka na mapě současného světa</vt:lpstr>
      <vt:lpstr>Mešita v Medině (vlevo) a v Mekce (vpravo) Muzeum Předního východu a středozemí, Stockholm, Švédsko – 18. století</vt:lpstr>
      <vt:lpstr>Mohammed na svém modlitebním koberečku, Mohammed u Mediny – středověká malba</vt:lpstr>
      <vt:lpstr>Stránka z Koránu:  súra 38, verše 87-88, súra 39, verš 1, Abbasovská dynastie, inkoust, barvy a zlato na pergamenu,  H: 23,9 W: 33.6 cm  Blízký východ a severní Afrika , 8. – 9. stol.</vt:lpstr>
      <vt:lpstr>Období chalífátu    hranice za vlády proroka Mohameda, 622-632    hranice za vlády volených chalífů, 632-661    hranice za vlády Umajjovců, 661-750 </vt:lpstr>
      <vt:lpstr>Snímek 24</vt:lpstr>
      <vt:lpstr>Skalní dóm – Jeruzalém - interiér</vt:lpstr>
      <vt:lpstr>Snímek 26</vt:lpstr>
      <vt:lpstr>Buchara – Uzbekistán – světové dědictví UNESCO</vt:lpstr>
      <vt:lpstr>Šáhova mešita – minarety – Isfahán - Írán </vt:lpstr>
      <vt:lpstr>Spirálový minaret – Káhira - Egypt Mešita Ahmada ibn Túlúna r. 789</vt:lpstr>
      <vt:lpstr>Arabesky ve spojení s písmem – Alhambra, Španělsko</vt:lpstr>
      <vt:lpstr>Kaligrafie – mešita vezíra Khana – Pákistán – postavena za mughalské éry, asi 1634 - 1641</vt:lpstr>
      <vt:lpstr>Snímek 32</vt:lpstr>
      <vt:lpstr>Dnešní katedrálu začal roku 785 stavět emir Abd ar-Rahman I.  Stojí na ploše 23 tisíc m², asi 860 sloupů v pravidelných řadách je spojeno dvojitými oblouky nad sebou. 1236 byla proměněna na křesťanskou katedrálu a od roku 1523 byla v jejím středu vystavěna vysoká renesanční loď s kupolí.</vt:lpstr>
      <vt:lpstr>Mešita Al Azhar a medresa (dnes vysoká škola)  Káhira, Egypt</vt:lpstr>
      <vt:lpstr>Hagia Sophia – chrám Boží moudrosti – Istambul, Turecko</vt:lpstr>
      <vt:lpstr>Hagia Sophia - interiér</vt:lpstr>
      <vt:lpstr>Umajjovská mešita v Damašku, Sýrie Detail paláce </vt:lpstr>
      <vt:lpstr>Mešita Šáha Nematolláha – Máhán – jižní Írán</vt:lpstr>
      <vt:lpstr>Nekropole Makli, Tattha, jižní Pakistán památka UNESCO</vt:lpstr>
      <vt:lpstr>Knižní umění islámu 1.Stránky koránu, Shiraz, Írán, 1550 – 1575,Los Angeles Country muzeum of Art 2. Islámský umělec, 1339, Bagdád, kolekce paláce Topkapi, Turecko</vt:lpstr>
      <vt:lpstr> </vt:lpstr>
      <vt:lpstr>Islámské sklo </vt:lpstr>
      <vt:lpstr>Dýka s pistolí ve tvaru rukojeti. Indie, mughalovská dynastie, 17. století. Čepel: lisovaná ocel, zlacená dekorace - rukojeť: jadeit vykládaný zlatem, průsvitný smalt na stříbře nebo zlatě, neprůhledný smalt, polodrahokamy a korály.</vt:lpstr>
      <vt:lpstr>1. Lustrová keramika - 17. století 2. Mísa – Sýrie, 14. století, keramika glazovaná pastou – typický modrobílý vzor</vt:lpstr>
      <vt:lpstr>Perské koberce z 16. století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Radka</dc:creator>
  <cp:lastModifiedBy>Radka</cp:lastModifiedBy>
  <cp:revision>21</cp:revision>
  <dcterms:created xsi:type="dcterms:W3CDTF">2013-12-31T16:58:41Z</dcterms:created>
  <dcterms:modified xsi:type="dcterms:W3CDTF">2014-05-05T19:31:59Z</dcterms:modified>
</cp:coreProperties>
</file>