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2"/>
  </p:notesMasterIdLst>
  <p:sldIdLst>
    <p:sldId id="256" r:id="rId2"/>
    <p:sldId id="262" r:id="rId3"/>
    <p:sldId id="268" r:id="rId4"/>
    <p:sldId id="263" r:id="rId5"/>
    <p:sldId id="274" r:id="rId6"/>
    <p:sldId id="273" r:id="rId7"/>
    <p:sldId id="275" r:id="rId8"/>
    <p:sldId id="272" r:id="rId9"/>
    <p:sldId id="276" r:id="rId10"/>
    <p:sldId id="26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Rg st="3" end="9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3" autoAdjust="0"/>
    <p:restoredTop sz="94660"/>
  </p:normalViewPr>
  <p:slideViewPr>
    <p:cSldViewPr>
      <p:cViewPr>
        <p:scale>
          <a:sx n="80" d="100"/>
          <a:sy n="80" d="100"/>
        </p:scale>
        <p:origin x="-2514" y="-7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Předmět:       ZEMĚPIS 8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</a:t>
          </a:r>
          <a:r>
            <a:rPr lang="cs-CZ" sz="1600" b="1" dirty="0" smtClean="0"/>
            <a:t>:  </a:t>
          </a:r>
          <a:r>
            <a:rPr lang="cs-CZ" sz="1600" b="1" dirty="0" smtClean="0"/>
            <a:t>           PŘÍRODNÍ PODMÍNKY  EVROPY                        	         - ČLENITOST POBŘEŽÍ</a:t>
          </a:r>
          <a:endParaRPr lang="cs-CZ" sz="1600" b="1" dirty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smtClean="0"/>
            <a:t>Autor:                 </a:t>
          </a:r>
          <a:r>
            <a:rPr lang="cs-CZ" sz="2000" b="1" dirty="0" smtClean="0"/>
            <a:t>Ing Věra Kubová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</a:t>
          </a:r>
          <a:r>
            <a:rPr lang="cs-CZ" sz="2000" b="1" dirty="0" smtClean="0"/>
            <a:t>:     CZ. 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</dgm:pt>
    <dgm:pt modelId="{F31B7103-6E88-4DB9-9888-CB9E0B3FEEF8}" type="pres">
      <dgm:prSet presAssocID="{BA9EE107-A5FB-41C4-9EF1-1CC153B68B3F}" presName="cycle" presStyleCnt="0"/>
      <dgm:spPr/>
    </dgm:pt>
    <dgm:pt modelId="{F7A92DE4-3445-4B9B-AF3D-F2DA6F69C25D}" type="pres">
      <dgm:prSet presAssocID="{BA9EE107-A5FB-41C4-9EF1-1CC153B68B3F}" presName="srcNode" presStyleLbl="node1" presStyleIdx="0" presStyleCnt="4"/>
      <dgm:spPr/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4"/>
      <dgm:spPr/>
    </dgm:pt>
    <dgm:pt modelId="{F16BA6F4-95DE-4E28-BF94-6459A70C4A6D}" type="pres">
      <dgm:prSet presAssocID="{BA9EE107-A5FB-41C4-9EF1-1CC153B68B3F}" presName="dstNode" presStyleLbl="node1" presStyleIdx="0" presStyleCnt="4"/>
      <dgm:spPr/>
    </dgm:pt>
    <dgm:pt modelId="{F036299F-AF4D-4DAF-ABF5-87E8CC3FEF1B}" type="pres">
      <dgm:prSet presAssocID="{A83A7CFB-B411-4357-9641-4A8443F73655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</dgm:pt>
    <dgm:pt modelId="{112F553D-60C2-4CC4-948D-0369F51C4DB0}" type="pres">
      <dgm:prSet presAssocID="{A83A7CFB-B411-4357-9641-4A8443F73655}" presName="accentRepeatNode" presStyleLbl="solidFgAcc1" presStyleIdx="0" presStyleCnt="4"/>
      <dgm:spPr/>
    </dgm:pt>
    <dgm:pt modelId="{8F499F57-25C9-45F4-8CBD-7D9D581CAA10}" type="pres">
      <dgm:prSet presAssocID="{3061F91D-8548-4FCB-A021-DD835A272F0F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96E2ED9-986E-45D6-92F7-C8372E97FA90}" type="pres">
      <dgm:prSet presAssocID="{3061F91D-8548-4FCB-A021-DD835A272F0F}" presName="accent_2" presStyleCnt="0"/>
      <dgm:spPr/>
    </dgm:pt>
    <dgm:pt modelId="{A6FEC19F-0F90-4EC7-BB21-E0ADFEFFA617}" type="pres">
      <dgm:prSet presAssocID="{3061F91D-8548-4FCB-A021-DD835A272F0F}" presName="accentRepeatNode" presStyleLbl="solidFgAcc1" presStyleIdx="1" presStyleCnt="4"/>
      <dgm:spPr/>
    </dgm:pt>
    <dgm:pt modelId="{53E42326-DC07-4DF9-9467-D8432361C847}" type="pres">
      <dgm:prSet presAssocID="{60B5D622-D348-4384-9EFA-863CA4F7B7A3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5686FDD-9F30-4916-A44F-CA26261BE122}" type="pres">
      <dgm:prSet presAssocID="{60B5D622-D348-4384-9EFA-863CA4F7B7A3}" presName="accent_3" presStyleCnt="0"/>
      <dgm:spPr/>
    </dgm:pt>
    <dgm:pt modelId="{D00E28E9-7A94-4DBE-BF47-6DC8F169B300}" type="pres">
      <dgm:prSet presAssocID="{60B5D622-D348-4384-9EFA-863CA4F7B7A3}" presName="accentRepeatNode" presStyleLbl="solidFgAcc1" presStyleIdx="2" presStyleCnt="4"/>
      <dgm:spPr/>
      <dgm:t>
        <a:bodyPr/>
        <a:lstStyle/>
        <a:p>
          <a:endParaRPr lang="cs-CZ"/>
        </a:p>
      </dgm:t>
    </dgm:pt>
    <dgm:pt modelId="{4D744F30-9794-46C6-ACFA-F39922614CF7}" type="pres">
      <dgm:prSet presAssocID="{E392F34A-E55D-43D5-AEDD-49027298B816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183638-E327-4DD3-A173-2ABBAF66184A}" type="pres">
      <dgm:prSet presAssocID="{E392F34A-E55D-43D5-AEDD-49027298B816}" presName="accent_4" presStyleCnt="0"/>
      <dgm:spPr/>
    </dgm:pt>
    <dgm:pt modelId="{EB133F34-59A3-4639-B813-3EF5396EC28B}" type="pres">
      <dgm:prSet presAssocID="{E392F34A-E55D-43D5-AEDD-49027298B816}" presName="accentRepeatNode" presStyleLbl="solidFgAcc1" presStyleIdx="3" presStyleCnt="4"/>
      <dgm:spPr/>
    </dgm:pt>
  </dgm:ptLst>
  <dgm:cxnLst>
    <dgm:cxn modelId="{3E068E4C-B503-4144-ACBD-F6D1E329A233}" type="presOf" srcId="{60B5D622-D348-4384-9EFA-863CA4F7B7A3}" destId="{53E42326-DC07-4DF9-9467-D8432361C847}" srcOrd="0" destOrd="0" presId="urn:microsoft.com/office/officeart/2008/layout/VerticalCurvedList"/>
    <dgm:cxn modelId="{B8C92B4A-9E16-4C6D-8583-A1CEC081E720}" srcId="{BA9EE107-A5FB-41C4-9EF1-1CC153B68B3F}" destId="{3061F91D-8548-4FCB-A021-DD835A272F0F}" srcOrd="1" destOrd="0" parTransId="{964A7552-04A1-426D-AC2F-6455AE0A46FC}" sibTransId="{CD2629B0-CE06-4C37-BA3E-EB383F625F73}"/>
    <dgm:cxn modelId="{DF849492-EC0F-41C4-9A01-844E1A834E31}" srcId="{BA9EE107-A5FB-41C4-9EF1-1CC153B68B3F}" destId="{60B5D622-D348-4384-9EFA-863CA4F7B7A3}" srcOrd="2" destOrd="0" parTransId="{74CB5370-34BA-43B8-AB66-1E3510545B42}" sibTransId="{5895C10F-262B-4EFF-A7FE-F20237FEAECB}"/>
    <dgm:cxn modelId="{183304B8-1358-44C9-8803-DA07758E6D27}" type="presOf" srcId="{3061F91D-8548-4FCB-A021-DD835A272F0F}" destId="{8F499F57-25C9-45F4-8CBD-7D9D581CAA10}" srcOrd="0" destOrd="0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0279BEF7-BAF0-4413-811A-11663A22D098}" type="presOf" srcId="{F3C4A836-23AC-4E41-B6D6-51221E7E6743}" destId="{EF104B90-7E69-4918-A202-E6F91FC6E413}" srcOrd="0" destOrd="0" presId="urn:microsoft.com/office/officeart/2008/layout/VerticalCurvedList"/>
    <dgm:cxn modelId="{85DD460C-C999-4113-86D0-07CE61C390A7}" srcId="{BA9EE107-A5FB-41C4-9EF1-1CC153B68B3F}" destId="{E392F34A-E55D-43D5-AEDD-49027298B816}" srcOrd="3" destOrd="0" parTransId="{BC40F3DB-7514-4A20-8E05-98AEEC263C22}" sibTransId="{9093FE33-FB2C-41B0-8F18-5CB6446B7DEF}"/>
    <dgm:cxn modelId="{9E23070F-25A5-4C19-9269-1793FC13F46D}" type="presOf" srcId="{E392F34A-E55D-43D5-AEDD-49027298B816}" destId="{4D744F30-9794-46C6-ACFA-F39922614CF7}" srcOrd="0" destOrd="0" presId="urn:microsoft.com/office/officeart/2008/layout/VerticalCurvedList"/>
    <dgm:cxn modelId="{B47C7ECB-22B8-4C0F-9F6D-1526C5AC06E6}" type="presOf" srcId="{A83A7CFB-B411-4357-9641-4A8443F73655}" destId="{F036299F-AF4D-4DAF-ABF5-87E8CC3FEF1B}" srcOrd="0" destOrd="0" presId="urn:microsoft.com/office/officeart/2008/layout/VerticalCurvedList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E40977E6-8C7E-4DB4-A4AD-0B06EBF7C24E}" type="presParOf" srcId="{9C0CD981-713F-47B3-AE2F-2963F2684A6F}" destId="{96773A7D-3367-4F53-A2D2-EA5770AFFDB3}" srcOrd="0" destOrd="0" presId="urn:microsoft.com/office/officeart/2008/layout/VerticalCurvedList"/>
    <dgm:cxn modelId="{1C9373A0-FCAE-4781-B1D1-0498DC7618B1}" type="presParOf" srcId="{96773A7D-3367-4F53-A2D2-EA5770AFFDB3}" destId="{F31B7103-6E88-4DB9-9888-CB9E0B3FEEF8}" srcOrd="0" destOrd="0" presId="urn:microsoft.com/office/officeart/2008/layout/VerticalCurvedList"/>
    <dgm:cxn modelId="{B7A7B249-F3B1-4D98-A626-967D1E89E94E}" type="presParOf" srcId="{F31B7103-6E88-4DB9-9888-CB9E0B3FEEF8}" destId="{F7A92DE4-3445-4B9B-AF3D-F2DA6F69C25D}" srcOrd="0" destOrd="0" presId="urn:microsoft.com/office/officeart/2008/layout/VerticalCurvedList"/>
    <dgm:cxn modelId="{B5145D1A-579A-4AAB-9C77-89F7AFFF181B}" type="presParOf" srcId="{F31B7103-6E88-4DB9-9888-CB9E0B3FEEF8}" destId="{EF104B90-7E69-4918-A202-E6F91FC6E413}" srcOrd="1" destOrd="0" presId="urn:microsoft.com/office/officeart/2008/layout/VerticalCurvedList"/>
    <dgm:cxn modelId="{336E0D51-2079-42C9-BD7A-D4BEE6B2B001}" type="presParOf" srcId="{F31B7103-6E88-4DB9-9888-CB9E0B3FEEF8}" destId="{F5A5022A-2B1C-4F3B-B289-BC099E9CE92F}" srcOrd="2" destOrd="0" presId="urn:microsoft.com/office/officeart/2008/layout/VerticalCurvedList"/>
    <dgm:cxn modelId="{8012DE3B-6A52-4BC6-A0E5-94C55A931254}" type="presParOf" srcId="{F31B7103-6E88-4DB9-9888-CB9E0B3FEEF8}" destId="{F16BA6F4-95DE-4E28-BF94-6459A70C4A6D}" srcOrd="3" destOrd="0" presId="urn:microsoft.com/office/officeart/2008/layout/VerticalCurvedList"/>
    <dgm:cxn modelId="{F82CB3AC-6B8C-4DF1-8ECC-C78ECF6B9842}" type="presParOf" srcId="{96773A7D-3367-4F53-A2D2-EA5770AFFDB3}" destId="{F036299F-AF4D-4DAF-ABF5-87E8CC3FEF1B}" srcOrd="1" destOrd="0" presId="urn:microsoft.com/office/officeart/2008/layout/VerticalCurvedList"/>
    <dgm:cxn modelId="{FC5F50E5-328D-4644-8144-441B5F7B20E5}" type="presParOf" srcId="{96773A7D-3367-4F53-A2D2-EA5770AFFDB3}" destId="{40B95986-31F6-48A6-A8D8-D04AC3BEDA92}" srcOrd="2" destOrd="0" presId="urn:microsoft.com/office/officeart/2008/layout/VerticalCurvedList"/>
    <dgm:cxn modelId="{CEA9CC94-DED9-409C-9296-9AE02424F92D}" type="presParOf" srcId="{40B95986-31F6-48A6-A8D8-D04AC3BEDA92}" destId="{112F553D-60C2-4CC4-948D-0369F51C4DB0}" srcOrd="0" destOrd="0" presId="urn:microsoft.com/office/officeart/2008/layout/VerticalCurvedList"/>
    <dgm:cxn modelId="{490ABE33-99BE-4DF6-B6E7-4F2808A522D3}" type="presParOf" srcId="{96773A7D-3367-4F53-A2D2-EA5770AFFDB3}" destId="{8F499F57-25C9-45F4-8CBD-7D9D581CAA10}" srcOrd="3" destOrd="0" presId="urn:microsoft.com/office/officeart/2008/layout/VerticalCurvedList"/>
    <dgm:cxn modelId="{56E56004-6467-4105-8014-18F581298469}" type="presParOf" srcId="{96773A7D-3367-4F53-A2D2-EA5770AFFDB3}" destId="{A96E2ED9-986E-45D6-92F7-C8372E97FA90}" srcOrd="4" destOrd="0" presId="urn:microsoft.com/office/officeart/2008/layout/VerticalCurvedList"/>
    <dgm:cxn modelId="{68BD70A1-1F77-489F-B92C-FA217CFAC42F}" type="presParOf" srcId="{A96E2ED9-986E-45D6-92F7-C8372E97FA90}" destId="{A6FEC19F-0F90-4EC7-BB21-E0ADFEFFA617}" srcOrd="0" destOrd="0" presId="urn:microsoft.com/office/officeart/2008/layout/VerticalCurvedList"/>
    <dgm:cxn modelId="{06714DF8-C7BA-445A-A143-F7DF4B6D5AB0}" type="presParOf" srcId="{96773A7D-3367-4F53-A2D2-EA5770AFFDB3}" destId="{53E42326-DC07-4DF9-9467-D8432361C847}" srcOrd="5" destOrd="0" presId="urn:microsoft.com/office/officeart/2008/layout/VerticalCurvedList"/>
    <dgm:cxn modelId="{0B5A9FEE-AC2C-43C3-8E01-4CC68334F148}" type="presParOf" srcId="{96773A7D-3367-4F53-A2D2-EA5770AFFDB3}" destId="{B5686FDD-9F30-4916-A44F-CA26261BE122}" srcOrd="6" destOrd="0" presId="urn:microsoft.com/office/officeart/2008/layout/VerticalCurvedList"/>
    <dgm:cxn modelId="{54FCF674-1C82-4F0F-B7E9-F05DDCA31103}" type="presParOf" srcId="{B5686FDD-9F30-4916-A44F-CA26261BE122}" destId="{D00E28E9-7A94-4DBE-BF47-6DC8F169B300}" srcOrd="0" destOrd="0" presId="urn:microsoft.com/office/officeart/2008/layout/VerticalCurvedList"/>
    <dgm:cxn modelId="{E6E5E875-2184-42E1-A32F-5BB27307FA0A}" type="presParOf" srcId="{96773A7D-3367-4F53-A2D2-EA5770AFFDB3}" destId="{4D744F30-9794-46C6-ACFA-F39922614CF7}" srcOrd="7" destOrd="0" presId="urn:microsoft.com/office/officeart/2008/layout/VerticalCurvedList"/>
    <dgm:cxn modelId="{2D2FE2AA-C1D9-4643-BAA3-7A0D9FBD8825}" type="presParOf" srcId="{96773A7D-3367-4F53-A2D2-EA5770AFFDB3}" destId="{9A183638-E327-4DD3-A173-2ABBAF66184A}" srcOrd="8" destOrd="0" presId="urn:microsoft.com/office/officeart/2008/layout/VerticalCurvedList"/>
    <dgm:cxn modelId="{C79F4C8C-4707-42D5-95BF-9A00ED22C419}" type="presParOf" srcId="{9A183638-E327-4DD3-A173-2ABBAF66184A}" destId="{EB133F34-59A3-4639-B813-3EF5396EC28B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60706" y="243582"/>
          <a:ext cx="4878500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smtClean="0"/>
            <a:t>Autor:                 </a:t>
          </a:r>
          <a:r>
            <a:rPr lang="cs-CZ" sz="2000" b="1" kern="1200" dirty="0" smtClean="0"/>
            <a:t>Ing Věra Kubová</a:t>
          </a:r>
        </a:p>
      </dsp:txBody>
      <dsp:txXfrm>
        <a:off x="360706" y="243582"/>
        <a:ext cx="4878500" cy="487419"/>
      </dsp:txXfrm>
    </dsp:sp>
    <dsp:sp modelId="{112F553D-60C2-4CC4-948D-0369F51C4DB0}">
      <dsp:nvSpPr>
        <dsp:cNvPr id="0" name=""/>
        <dsp:cNvSpPr/>
      </dsp:nvSpPr>
      <dsp:spPr>
        <a:xfrm>
          <a:off x="56069" y="182655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499F57-25C9-45F4-8CBD-7D9D581CAA10}">
      <dsp:nvSpPr>
        <dsp:cNvPr id="0" name=""/>
        <dsp:cNvSpPr/>
      </dsp:nvSpPr>
      <dsp:spPr>
        <a:xfrm>
          <a:off x="640154" y="974838"/>
          <a:ext cx="4599052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Předmět:       ZEMĚPIS 8</a:t>
          </a:r>
          <a:endParaRPr lang="cs-CZ" sz="2000" b="1" kern="1200" dirty="0"/>
        </a:p>
      </dsp:txBody>
      <dsp:txXfrm>
        <a:off x="640154" y="974838"/>
        <a:ext cx="4599052" cy="487419"/>
      </dsp:txXfrm>
    </dsp:sp>
    <dsp:sp modelId="{A6FEC19F-0F90-4EC7-BB21-E0ADFEFFA617}">
      <dsp:nvSpPr>
        <dsp:cNvPr id="0" name=""/>
        <dsp:cNvSpPr/>
      </dsp:nvSpPr>
      <dsp:spPr>
        <a:xfrm>
          <a:off x="335517" y="913911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E42326-DC07-4DF9-9467-D8432361C847}">
      <dsp:nvSpPr>
        <dsp:cNvPr id="0" name=""/>
        <dsp:cNvSpPr/>
      </dsp:nvSpPr>
      <dsp:spPr>
        <a:xfrm>
          <a:off x="640154" y="1706094"/>
          <a:ext cx="4599052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</a:t>
          </a:r>
          <a:r>
            <a:rPr lang="cs-CZ" sz="1600" b="1" kern="1200" dirty="0" smtClean="0"/>
            <a:t>:  </a:t>
          </a:r>
          <a:r>
            <a:rPr lang="cs-CZ" sz="1600" b="1" kern="1200" dirty="0" smtClean="0"/>
            <a:t>           PŘÍRODNÍ PODMÍNKY  EVROPY                        	         - ČLENITOST POBŘEŽÍ</a:t>
          </a:r>
          <a:endParaRPr lang="cs-CZ" sz="1600" b="1" kern="1200" dirty="0"/>
        </a:p>
      </dsp:txBody>
      <dsp:txXfrm>
        <a:off x="640154" y="1706094"/>
        <a:ext cx="4599052" cy="487419"/>
      </dsp:txXfrm>
    </dsp:sp>
    <dsp:sp modelId="{D00E28E9-7A94-4DBE-BF47-6DC8F169B300}">
      <dsp:nvSpPr>
        <dsp:cNvPr id="0" name=""/>
        <dsp:cNvSpPr/>
      </dsp:nvSpPr>
      <dsp:spPr>
        <a:xfrm>
          <a:off x="335517" y="1645166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744F30-9794-46C6-ACFA-F39922614CF7}">
      <dsp:nvSpPr>
        <dsp:cNvPr id="0" name=""/>
        <dsp:cNvSpPr/>
      </dsp:nvSpPr>
      <dsp:spPr>
        <a:xfrm>
          <a:off x="360706" y="2437349"/>
          <a:ext cx="4878500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</a:t>
          </a:r>
          <a:r>
            <a:rPr lang="cs-CZ" sz="2000" b="1" kern="1200" dirty="0" smtClean="0"/>
            <a:t>:     CZ. 1.07/1.4.00/21.3315</a:t>
          </a:r>
          <a:endParaRPr lang="cs-CZ" sz="2000" b="1" kern="1200" dirty="0"/>
        </a:p>
      </dsp:txBody>
      <dsp:txXfrm>
        <a:off x="360706" y="2437349"/>
        <a:ext cx="4878500" cy="487419"/>
      </dsp:txXfrm>
    </dsp:sp>
    <dsp:sp modelId="{EB133F34-59A3-4639-B813-3EF5396EC28B}">
      <dsp:nvSpPr>
        <dsp:cNvPr id="0" name=""/>
        <dsp:cNvSpPr/>
      </dsp:nvSpPr>
      <dsp:spPr>
        <a:xfrm>
          <a:off x="56069" y="2376422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pPr/>
              <a:t>8.1.2014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pPr/>
              <a:t>8.1.2014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pPr/>
              <a:t>8.1.2014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pPr/>
              <a:t>8.1.2014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pPr/>
              <a:t>8.1.2014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pPr/>
              <a:t>8.1.2014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pPr/>
              <a:t>8.1.2014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pPr/>
              <a:t>8.1.2014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pPr/>
              <a:t>8.1.2014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pPr/>
              <a:t>8.1.2014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pPr/>
              <a:t>8.1.2014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pPr/>
              <a:t>8.1.2014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cs.wikipedia.org/wiki/Ji%C5%BEn%C3%AD_Evropa" TargetMode="External"/><Relationship Id="rId3" Type="http://schemas.openxmlformats.org/officeDocument/2006/relationships/hyperlink" Target="https://cs.wikipedia.org/wiki/Kilometr_%C4%8Dtvere%C4%8Dn%C3%AD" TargetMode="External"/><Relationship Id="rId7" Type="http://schemas.openxmlformats.org/officeDocument/2006/relationships/hyperlink" Target="https://cs.wikipedia.org/wiki/Severn%C3%AD_Evropa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cs.wikipedia.org/wiki/V%C3%BDchodn%C3%AD_Evropa" TargetMode="External"/><Relationship Id="rId5" Type="http://schemas.openxmlformats.org/officeDocument/2006/relationships/hyperlink" Target="https://cs.wikipedia.org/wiki/St%C5%99edn%C3%AD_Evropa" TargetMode="External"/><Relationship Id="rId4" Type="http://schemas.openxmlformats.org/officeDocument/2006/relationships/hyperlink" Target="https://cs.wikipedia.org/wiki/Z%C3%A1padn%C3%AD_Evropa" TargetMode="External"/><Relationship Id="rId9" Type="http://schemas.openxmlformats.org/officeDocument/2006/relationships/hyperlink" Target="https://cs.wikipedia.org/wiki/Jihov%C3%BDchodn%C3%AD_Evropa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commons.wikimedia.org/wiki/Hlavn%C3%AD_strana?uselang=c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2" y="1988840"/>
            <a:ext cx="5544616" cy="1152128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144" y="332656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378739551"/>
              </p:ext>
            </p:extLst>
          </p:nvPr>
        </p:nvGraphicFramePr>
        <p:xfrm>
          <a:off x="1907704" y="3284984"/>
          <a:ext cx="528024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Prezentace slouží k seznámení s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ostrovy, poloostrovy, zálivy a průlivy Evropy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Prezentace slouží k práci s mapou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Zeměpis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8. ročník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724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</a:t>
            </a:fld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1628800"/>
            <a:ext cx="4070945" cy="407094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TextovéPole 5"/>
          <p:cNvSpPr txBox="1"/>
          <p:nvPr/>
        </p:nvSpPr>
        <p:spPr>
          <a:xfrm>
            <a:off x="755576" y="904944"/>
            <a:ext cx="289598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/>
              <a:t>EVROPA</a:t>
            </a:r>
            <a:endParaRPr lang="cs-CZ" sz="6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5576" y="256490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4861055"/>
              </p:ext>
            </p:extLst>
          </p:nvPr>
        </p:nvGraphicFramePr>
        <p:xfrm>
          <a:off x="323528" y="1988840"/>
          <a:ext cx="3600402" cy="381773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72209"/>
                <a:gridCol w="1728193"/>
              </a:tblGrid>
              <a:tr h="576063"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600"/>
                        </a:spcAft>
                      </a:pPr>
                      <a:r>
                        <a:rPr lang="cs-CZ" sz="2000" dirty="0">
                          <a:effectLst/>
                        </a:rPr>
                        <a:t>Rozloha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800"/>
                        </a:lnSpc>
                        <a:spcAft>
                          <a:spcPts val="600"/>
                        </a:spcAft>
                      </a:pPr>
                      <a:r>
                        <a:rPr lang="cs-CZ" sz="2000" dirty="0">
                          <a:solidFill>
                            <a:schemeClr val="tx1"/>
                          </a:solidFill>
                          <a:effectLst/>
                        </a:rPr>
                        <a:t>10 180 000 </a:t>
                      </a:r>
                      <a:r>
                        <a:rPr lang="cs-CZ" sz="2000" b="1" u="none" dirty="0" smtClean="0">
                          <a:solidFill>
                            <a:schemeClr val="tx1"/>
                          </a:solidFill>
                          <a:effectLst/>
                          <a:hlinkClick r:id="rId3" tooltip="Kilometr čtvereční"/>
                        </a:rPr>
                        <a:t>km²</a:t>
                      </a:r>
                      <a:endParaRPr lang="cs-CZ" sz="2000" b="1" u="none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/>
                </a:tc>
              </a:tr>
              <a:tr h="648072"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600"/>
                        </a:spcAft>
                      </a:pPr>
                      <a:r>
                        <a:rPr lang="cs-CZ" sz="2000" dirty="0">
                          <a:effectLst/>
                        </a:rPr>
                        <a:t>Počet obyvatel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800"/>
                        </a:lnSpc>
                        <a:spcAft>
                          <a:spcPts val="600"/>
                        </a:spcAft>
                      </a:pPr>
                      <a:r>
                        <a:rPr lang="cs-CZ" sz="2000" dirty="0">
                          <a:effectLst/>
                        </a:rPr>
                        <a:t>asi 731 000 000 (2009)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/>
                </a:tc>
              </a:tr>
              <a:tr h="470676"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600"/>
                        </a:spcAft>
                      </a:pPr>
                      <a:r>
                        <a:rPr lang="cs-CZ" sz="2000" dirty="0">
                          <a:effectLst/>
                        </a:rPr>
                        <a:t>Počet států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800"/>
                        </a:lnSpc>
                        <a:spcAft>
                          <a:spcPts val="600"/>
                        </a:spcAft>
                      </a:pPr>
                      <a:r>
                        <a:rPr lang="cs-CZ" sz="2000" dirty="0">
                          <a:effectLst/>
                        </a:rPr>
                        <a:t>46 nezávislých </a:t>
                      </a:r>
                      <a:r>
                        <a:rPr lang="cs-CZ" sz="2000" u="none" dirty="0" smtClean="0">
                          <a:solidFill>
                            <a:schemeClr val="tx1"/>
                          </a:solidFill>
                          <a:effectLst/>
                        </a:rPr>
                        <a:t>států</a:t>
                      </a:r>
                      <a:endParaRPr lang="cs-CZ" sz="2000" u="none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/>
                </a:tc>
              </a:tr>
              <a:tr h="2075444"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600"/>
                        </a:spcAft>
                      </a:pPr>
                      <a:r>
                        <a:rPr lang="cs-CZ" sz="2000" dirty="0">
                          <a:effectLst/>
                        </a:rPr>
                        <a:t>Regiony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800"/>
                        </a:lnSpc>
                        <a:spcAft>
                          <a:spcPts val="600"/>
                        </a:spcAft>
                      </a:pPr>
                      <a:r>
                        <a:rPr lang="cs-CZ" sz="1800" u="sng" dirty="0">
                          <a:effectLst/>
                          <a:hlinkClick r:id="rId4" tooltip="Západní Evropa"/>
                        </a:rPr>
                        <a:t>Západní Evropa</a:t>
                      </a:r>
                      <a:endParaRPr lang="cs-CZ" sz="1800" dirty="0">
                        <a:effectLst/>
                      </a:endParaRPr>
                    </a:p>
                    <a:p>
                      <a:pPr algn="r">
                        <a:lnSpc>
                          <a:spcPts val="1800"/>
                        </a:lnSpc>
                        <a:spcAft>
                          <a:spcPts val="1000"/>
                        </a:spcAft>
                      </a:pPr>
                      <a:r>
                        <a:rPr lang="cs-CZ" sz="1800" u="sng" dirty="0">
                          <a:effectLst/>
                          <a:hlinkClick r:id="rId5" tooltip="Střední Evropa"/>
                        </a:rPr>
                        <a:t>Střední Evropa</a:t>
                      </a:r>
                      <a:r>
                        <a:rPr lang="cs-CZ" sz="1800" dirty="0">
                          <a:effectLst/>
                        </a:rPr>
                        <a:t/>
                      </a:r>
                      <a:br>
                        <a:rPr lang="cs-CZ" sz="1800" dirty="0">
                          <a:effectLst/>
                        </a:rPr>
                      </a:br>
                      <a:r>
                        <a:rPr lang="cs-CZ" sz="1800" u="sng" dirty="0">
                          <a:effectLst/>
                          <a:hlinkClick r:id="rId6" tooltip="Východní Evropa"/>
                        </a:rPr>
                        <a:t>Východní Evropa</a:t>
                      </a:r>
                      <a:r>
                        <a:rPr lang="cs-CZ" sz="1800" dirty="0">
                          <a:effectLst/>
                        </a:rPr>
                        <a:t/>
                      </a:r>
                      <a:br>
                        <a:rPr lang="cs-CZ" sz="1800" dirty="0">
                          <a:effectLst/>
                        </a:rPr>
                      </a:br>
                      <a:r>
                        <a:rPr lang="cs-CZ" sz="1800" u="sng" dirty="0">
                          <a:effectLst/>
                          <a:hlinkClick r:id="rId7" tooltip="Severní Evropa"/>
                        </a:rPr>
                        <a:t>Severní Evropa</a:t>
                      </a:r>
                      <a:r>
                        <a:rPr lang="cs-CZ" sz="1800" dirty="0">
                          <a:effectLst/>
                        </a:rPr>
                        <a:t/>
                      </a:r>
                      <a:br>
                        <a:rPr lang="cs-CZ" sz="1800" dirty="0">
                          <a:effectLst/>
                        </a:rPr>
                      </a:br>
                      <a:r>
                        <a:rPr lang="cs-CZ" sz="1800" u="sng" dirty="0">
                          <a:effectLst/>
                          <a:hlinkClick r:id="rId8" tooltip="Jižní Evropa"/>
                        </a:rPr>
                        <a:t>Jižní Evropa</a:t>
                      </a:r>
                      <a:endParaRPr lang="cs-CZ" sz="1800" dirty="0">
                        <a:effectLst/>
                      </a:endParaRPr>
                    </a:p>
                    <a:p>
                      <a:pPr algn="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cs-CZ" sz="1800" u="sng" dirty="0">
                          <a:effectLst/>
                          <a:hlinkClick r:id="rId9" tooltip="Jihovýchodní Evropa"/>
                        </a:rPr>
                        <a:t>Jihovýchodní Evropa</a:t>
                      </a: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6111610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11560" y="836712"/>
            <a:ext cx="59442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/>
              <a:t>Přírodní podmínky Evropy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20" y="1629380"/>
            <a:ext cx="872226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200" dirty="0"/>
              <a:t>leží na </a:t>
            </a:r>
            <a:r>
              <a:rPr lang="cs-CZ" sz="2200" b="1" dirty="0"/>
              <a:t>Euroasijské </a:t>
            </a:r>
            <a:r>
              <a:rPr lang="cs-CZ" sz="2200" b="1" dirty="0" err="1"/>
              <a:t>litosferické</a:t>
            </a:r>
            <a:r>
              <a:rPr lang="cs-CZ" sz="2200" b="1" dirty="0"/>
              <a:t> desce </a:t>
            </a:r>
            <a:r>
              <a:rPr lang="cs-CZ" sz="2200" dirty="0" smtClean="0"/>
              <a:t>spolu </a:t>
            </a:r>
            <a:r>
              <a:rPr lang="cs-CZ" sz="2200" dirty="0"/>
              <a:t>s </a:t>
            </a:r>
            <a:r>
              <a:rPr lang="cs-CZ" sz="2200" dirty="0" smtClean="0"/>
              <a:t>Asií </a:t>
            </a:r>
            <a:r>
              <a:rPr lang="cs-CZ" sz="2200" dirty="0"/>
              <a:t>na severní polokouli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51520" y="2205444"/>
            <a:ext cx="649568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200" dirty="0"/>
              <a:t>má ze všech kontinentů </a:t>
            </a:r>
            <a:r>
              <a:rPr lang="cs-CZ" sz="2200" dirty="0" smtClean="0"/>
              <a:t> </a:t>
            </a:r>
            <a:r>
              <a:rPr lang="cs-CZ" sz="2200" b="1" dirty="0" smtClean="0"/>
              <a:t>největší  </a:t>
            </a:r>
            <a:r>
              <a:rPr lang="cs-CZ" sz="2200" b="1" dirty="0" smtClean="0"/>
              <a:t>členitost pobřeží</a:t>
            </a:r>
            <a:endParaRPr lang="cs-CZ" sz="22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35943" y="2641646"/>
            <a:ext cx="282962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200" b="1" dirty="0"/>
              <a:t>2.nejmenší světadíl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6456" y="3095775"/>
            <a:ext cx="8008924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200" dirty="0"/>
              <a:t>považuje se za </a:t>
            </a:r>
            <a:r>
              <a:rPr lang="cs-CZ" sz="2200" b="1" dirty="0"/>
              <a:t>samostatný světadíl </a:t>
            </a:r>
            <a:endParaRPr lang="cs-CZ" sz="2200" b="1" dirty="0" smtClean="0"/>
          </a:p>
          <a:p>
            <a:r>
              <a:rPr lang="cs-CZ" sz="2200" dirty="0" smtClean="0"/>
              <a:t>	vzhledem </a:t>
            </a:r>
            <a:r>
              <a:rPr lang="cs-CZ" sz="2200" dirty="0"/>
              <a:t>ke svým specifickým přírodním poměrům </a:t>
            </a:r>
            <a:endParaRPr lang="cs-CZ" sz="2200" dirty="0" smtClean="0"/>
          </a:p>
          <a:p>
            <a:r>
              <a:rPr lang="cs-CZ" sz="2200" dirty="0" smtClean="0"/>
              <a:t>	a </a:t>
            </a:r>
            <a:r>
              <a:rPr lang="cs-CZ" sz="2200" dirty="0"/>
              <a:t>zvláště s přihlédnutím k historickému a kulturnímu vývoji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235943" y="4160781"/>
            <a:ext cx="3151825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200" b="1" dirty="0"/>
              <a:t>přírodní hranice s Asií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591047" y="4564658"/>
            <a:ext cx="855394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/>
              <a:t>-&gt;</a:t>
            </a:r>
            <a:r>
              <a:rPr lang="cs-CZ" sz="2200" dirty="0"/>
              <a:t>pohoří </a:t>
            </a:r>
            <a:r>
              <a:rPr lang="cs-CZ" sz="2200" dirty="0" smtClean="0"/>
              <a:t>Ural-&gt;řeka </a:t>
            </a:r>
            <a:r>
              <a:rPr lang="cs-CZ" sz="2200" dirty="0" err="1" smtClean="0"/>
              <a:t>Kuma</a:t>
            </a:r>
            <a:r>
              <a:rPr lang="cs-CZ" sz="2200" dirty="0" smtClean="0"/>
              <a:t> </a:t>
            </a:r>
            <a:r>
              <a:rPr lang="en-US" sz="2200" dirty="0" smtClean="0"/>
              <a:t>-&gt;</a:t>
            </a:r>
            <a:r>
              <a:rPr lang="cs-CZ" sz="2200" dirty="0"/>
              <a:t>Kaspické </a:t>
            </a:r>
            <a:r>
              <a:rPr lang="cs-CZ" sz="2200" dirty="0" smtClean="0"/>
              <a:t>moře</a:t>
            </a:r>
            <a:r>
              <a:rPr lang="cs-CZ" sz="2200" dirty="0"/>
              <a:t>-</a:t>
            </a:r>
            <a:r>
              <a:rPr lang="en-US" sz="2200" dirty="0"/>
              <a:t>&gt;</a:t>
            </a:r>
            <a:r>
              <a:rPr lang="en-US" sz="2200" dirty="0" err="1"/>
              <a:t>Kumo</a:t>
            </a:r>
            <a:r>
              <a:rPr lang="cs-CZ" sz="2200" dirty="0" smtClean="0"/>
              <a:t>m</a:t>
            </a:r>
            <a:r>
              <a:rPr lang="en-US" sz="2200" dirty="0" smtClean="0"/>
              <a:t>an</a:t>
            </a:r>
            <a:r>
              <a:rPr lang="cs-CZ" sz="2200" dirty="0" err="1" smtClean="0"/>
              <a:t>yčská</a:t>
            </a:r>
            <a:r>
              <a:rPr lang="cs-CZ" sz="2200" dirty="0" smtClean="0"/>
              <a:t> sníženina </a:t>
            </a:r>
          </a:p>
          <a:p>
            <a:r>
              <a:rPr lang="en-US" sz="2200" dirty="0" smtClean="0"/>
              <a:t>-</a:t>
            </a:r>
            <a:r>
              <a:rPr lang="cs-CZ" sz="2200" dirty="0" smtClean="0"/>
              <a:t>&gt;</a:t>
            </a:r>
            <a:r>
              <a:rPr lang="cs-CZ" sz="2200" dirty="0"/>
              <a:t>Azovské </a:t>
            </a:r>
            <a:r>
              <a:rPr lang="cs-CZ" sz="2200" dirty="0" smtClean="0"/>
              <a:t>moře-&gt;</a:t>
            </a:r>
            <a:r>
              <a:rPr lang="cs-CZ" sz="2200" dirty="0" err="1"/>
              <a:t>Kerčský</a:t>
            </a:r>
            <a:r>
              <a:rPr lang="cs-CZ" sz="2200" dirty="0"/>
              <a:t> průliv-&gt;Černé moře-&gt;Bospor a </a:t>
            </a:r>
            <a:r>
              <a:rPr lang="cs-CZ" sz="2200" dirty="0" smtClean="0"/>
              <a:t>Dardanely</a:t>
            </a:r>
            <a:endParaRPr lang="en-US" sz="2200" dirty="0" smtClean="0"/>
          </a:p>
          <a:p>
            <a:r>
              <a:rPr lang="cs-CZ" sz="2200" dirty="0" smtClean="0"/>
              <a:t>-</a:t>
            </a:r>
            <a:r>
              <a:rPr lang="en-US" sz="2200" dirty="0" smtClean="0"/>
              <a:t>&gt; </a:t>
            </a:r>
            <a:r>
              <a:rPr lang="en-US" sz="2200" dirty="0" err="1" smtClean="0"/>
              <a:t>Egejsk</a:t>
            </a:r>
            <a:r>
              <a:rPr lang="cs-CZ" sz="2200" dirty="0" smtClean="0"/>
              <a:t>é moře</a:t>
            </a:r>
            <a:endParaRPr lang="cs-CZ" sz="2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56456" y="5805264"/>
            <a:ext cx="766107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200" b="1" dirty="0"/>
              <a:t>hranice s A</a:t>
            </a:r>
            <a:r>
              <a:rPr lang="cs-CZ" sz="2200" b="1" dirty="0" smtClean="0"/>
              <a:t>frikou</a:t>
            </a:r>
            <a:r>
              <a:rPr lang="cs-CZ" sz="2200" dirty="0" smtClean="0"/>
              <a:t>:       -</a:t>
            </a:r>
            <a:r>
              <a:rPr lang="cs-CZ" sz="2200" dirty="0"/>
              <a:t>Středozemní moře-&gt;Gibraltarský průliv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3568111" y="2641646"/>
            <a:ext cx="29482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/>
              <a:t>asi 7 % zemského povrchu</a:t>
            </a:r>
          </a:p>
        </p:txBody>
      </p:sp>
    </p:spTree>
    <p:extLst>
      <p:ext uri="{BB962C8B-B14F-4D97-AF65-F5344CB8AC3E}">
        <p14:creationId xmlns:p14="http://schemas.microsoft.com/office/powerpoint/2010/main" val="22150882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C5885FD-E9F6-4616-A947-C967941DDDC2}" type="slidenum">
              <a:rPr lang="cs-CZ" smtClean="0"/>
              <a:pPr/>
              <a:t>5</a:t>
            </a:fld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87" y="404664"/>
            <a:ext cx="8640960" cy="6307198"/>
          </a:xfrm>
          <a:prstGeom prst="rect">
            <a:avLst/>
          </a:prstGeom>
        </p:spPr>
      </p:pic>
      <p:sp>
        <p:nvSpPr>
          <p:cNvPr id="5" name="Oválný popisek 4"/>
          <p:cNvSpPr/>
          <p:nvPr/>
        </p:nvSpPr>
        <p:spPr>
          <a:xfrm>
            <a:off x="1331640" y="5869314"/>
            <a:ext cx="2088232" cy="540640"/>
          </a:xfrm>
          <a:prstGeom prst="wedgeEllipseCallout">
            <a:avLst>
              <a:gd name="adj1" fmla="val -51394"/>
              <a:gd name="adj2" fmla="val -120727"/>
            </a:avLst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PYRENEJSKÝ</a:t>
            </a:r>
            <a:endParaRPr lang="cs-CZ" dirty="0"/>
          </a:p>
        </p:txBody>
      </p:sp>
      <p:sp>
        <p:nvSpPr>
          <p:cNvPr id="6" name="Oválný popisek 5"/>
          <p:cNvSpPr/>
          <p:nvPr/>
        </p:nvSpPr>
        <p:spPr>
          <a:xfrm>
            <a:off x="1547664" y="476672"/>
            <a:ext cx="2664296" cy="540640"/>
          </a:xfrm>
          <a:prstGeom prst="wedgeEllipseCallout">
            <a:avLst>
              <a:gd name="adj1" fmla="val 37798"/>
              <a:gd name="adj2" fmla="val 217538"/>
            </a:avLst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SKANDINÁVSKÝ</a:t>
            </a:r>
            <a:endParaRPr lang="cs-CZ" dirty="0"/>
          </a:p>
        </p:txBody>
      </p:sp>
      <p:sp>
        <p:nvSpPr>
          <p:cNvPr id="7" name="Oválný popisek 6"/>
          <p:cNvSpPr/>
          <p:nvPr/>
        </p:nvSpPr>
        <p:spPr>
          <a:xfrm>
            <a:off x="5487416" y="1655695"/>
            <a:ext cx="3312368" cy="540640"/>
          </a:xfrm>
          <a:prstGeom prst="wedgeEllipseCallout">
            <a:avLst>
              <a:gd name="adj1" fmla="val -51027"/>
              <a:gd name="adj2" fmla="val -150678"/>
            </a:avLst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POLOOSTROV   KOLA</a:t>
            </a:r>
            <a:endParaRPr lang="cs-CZ" dirty="0"/>
          </a:p>
        </p:txBody>
      </p:sp>
      <p:sp>
        <p:nvSpPr>
          <p:cNvPr id="8" name="Oválný popisek 7"/>
          <p:cNvSpPr/>
          <p:nvPr/>
        </p:nvSpPr>
        <p:spPr>
          <a:xfrm>
            <a:off x="4163888" y="6072470"/>
            <a:ext cx="1872208" cy="540640"/>
          </a:xfrm>
          <a:prstGeom prst="wedgeEllipseCallout">
            <a:avLst>
              <a:gd name="adj1" fmla="val -70691"/>
              <a:gd name="adj2" fmla="val -171820"/>
            </a:avLst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APENINSKÝ</a:t>
            </a:r>
            <a:endParaRPr lang="cs-CZ" dirty="0"/>
          </a:p>
        </p:txBody>
      </p:sp>
      <p:sp>
        <p:nvSpPr>
          <p:cNvPr id="9" name="Oválný popisek 8"/>
          <p:cNvSpPr/>
          <p:nvPr/>
        </p:nvSpPr>
        <p:spPr>
          <a:xfrm>
            <a:off x="1439652" y="2403176"/>
            <a:ext cx="1440160" cy="540640"/>
          </a:xfrm>
          <a:prstGeom prst="wedgeEllipseCallout">
            <a:avLst>
              <a:gd name="adj1" fmla="val 84327"/>
              <a:gd name="adj2" fmla="val 90689"/>
            </a:avLst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JUTSKÝ </a:t>
            </a:r>
            <a:endParaRPr lang="cs-CZ" dirty="0"/>
          </a:p>
        </p:txBody>
      </p:sp>
      <p:sp>
        <p:nvSpPr>
          <p:cNvPr id="10" name="Oválný popisek 9"/>
          <p:cNvSpPr/>
          <p:nvPr/>
        </p:nvSpPr>
        <p:spPr>
          <a:xfrm>
            <a:off x="236501" y="3450748"/>
            <a:ext cx="2880320" cy="540640"/>
          </a:xfrm>
          <a:prstGeom prst="wedgeEllipseCallout">
            <a:avLst>
              <a:gd name="adj1" fmla="val -6283"/>
              <a:gd name="adj2" fmla="val 157637"/>
            </a:avLst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BISKAJSKÝ ZÁLIV</a:t>
            </a:r>
            <a:endParaRPr lang="cs-CZ" dirty="0"/>
          </a:p>
        </p:txBody>
      </p:sp>
      <p:sp>
        <p:nvSpPr>
          <p:cNvPr id="11" name="Oválný popisek 10"/>
          <p:cNvSpPr/>
          <p:nvPr/>
        </p:nvSpPr>
        <p:spPr>
          <a:xfrm>
            <a:off x="4501380" y="3886982"/>
            <a:ext cx="1972072" cy="540640"/>
          </a:xfrm>
          <a:prstGeom prst="wedgeEllipseCallout">
            <a:avLst>
              <a:gd name="adj1" fmla="val -27112"/>
              <a:gd name="adj2" fmla="val 282725"/>
            </a:avLst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BALKÁNSKÝ</a:t>
            </a:r>
            <a:endParaRPr lang="cs-CZ" dirty="0"/>
          </a:p>
        </p:txBody>
      </p:sp>
      <p:sp>
        <p:nvSpPr>
          <p:cNvPr id="27" name="Oválný popisek 26"/>
          <p:cNvSpPr/>
          <p:nvPr/>
        </p:nvSpPr>
        <p:spPr>
          <a:xfrm>
            <a:off x="5160640" y="2722786"/>
            <a:ext cx="2795736" cy="442059"/>
          </a:xfrm>
          <a:prstGeom prst="wedgeEllipseCallout">
            <a:avLst>
              <a:gd name="adj1" fmla="val -78060"/>
              <a:gd name="adj2" fmla="val -16805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BOTNICKÝ ZÁLIV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624135" y="1510517"/>
            <a:ext cx="2370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POLOOSTROVY </a:t>
            </a:r>
          </a:p>
          <a:p>
            <a:r>
              <a:rPr lang="cs-CZ" sz="2400" b="1" dirty="0"/>
              <a:t> </a:t>
            </a:r>
            <a:r>
              <a:rPr lang="cs-CZ" sz="2400" b="1" dirty="0" smtClean="0"/>
              <a:t>     ZÁLIVY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070597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6</a:t>
            </a:fld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40183"/>
            <a:ext cx="8640960" cy="6307198"/>
          </a:xfrm>
          <a:prstGeom prst="rect">
            <a:avLst/>
          </a:prstGeom>
        </p:spPr>
      </p:pic>
      <p:sp>
        <p:nvSpPr>
          <p:cNvPr id="4" name="Oválný popisek 3"/>
          <p:cNvSpPr/>
          <p:nvPr/>
        </p:nvSpPr>
        <p:spPr>
          <a:xfrm>
            <a:off x="1305296" y="548680"/>
            <a:ext cx="2330599" cy="433208"/>
          </a:xfrm>
          <a:prstGeom prst="wedgeEllipseCallout">
            <a:avLst>
              <a:gd name="adj1" fmla="val -41676"/>
              <a:gd name="adj2" fmla="val 104276"/>
            </a:avLst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ISLAND</a:t>
            </a:r>
            <a:endParaRPr lang="cs-CZ" sz="2000" dirty="0"/>
          </a:p>
        </p:txBody>
      </p:sp>
      <p:sp>
        <p:nvSpPr>
          <p:cNvPr id="5" name="Oválný popisek 4"/>
          <p:cNvSpPr/>
          <p:nvPr/>
        </p:nvSpPr>
        <p:spPr>
          <a:xfrm>
            <a:off x="2136898" y="1340768"/>
            <a:ext cx="3197672" cy="393713"/>
          </a:xfrm>
          <a:prstGeom prst="wedgeEllipseCallout">
            <a:avLst>
              <a:gd name="adj1" fmla="val -50322"/>
              <a:gd name="adj2" fmla="val 372167"/>
            </a:avLst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BRITSKÉ OSTROVY</a:t>
            </a:r>
            <a:endParaRPr lang="cs-CZ" sz="2000" dirty="0"/>
          </a:p>
        </p:txBody>
      </p:sp>
      <p:sp>
        <p:nvSpPr>
          <p:cNvPr id="14" name="Oválný popisek 13"/>
          <p:cNvSpPr/>
          <p:nvPr/>
        </p:nvSpPr>
        <p:spPr>
          <a:xfrm>
            <a:off x="1451593" y="4147720"/>
            <a:ext cx="2330599" cy="433208"/>
          </a:xfrm>
          <a:prstGeom prst="wedgeEllipseCallout">
            <a:avLst>
              <a:gd name="adj1" fmla="val 23715"/>
              <a:gd name="adj2" fmla="val 238397"/>
            </a:avLst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KORSIKA</a:t>
            </a:r>
            <a:endParaRPr lang="cs-CZ" sz="2000" dirty="0"/>
          </a:p>
        </p:txBody>
      </p:sp>
      <p:sp>
        <p:nvSpPr>
          <p:cNvPr id="18" name="Oválný popisek 17"/>
          <p:cNvSpPr/>
          <p:nvPr/>
        </p:nvSpPr>
        <p:spPr>
          <a:xfrm>
            <a:off x="633089" y="6150752"/>
            <a:ext cx="2330599" cy="433208"/>
          </a:xfrm>
          <a:prstGeom prst="wedgeEllipseCallout">
            <a:avLst>
              <a:gd name="adj1" fmla="val 56001"/>
              <a:gd name="adj2" fmla="val -128788"/>
            </a:avLst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SARDINIE</a:t>
            </a:r>
            <a:endParaRPr lang="cs-CZ" sz="2000" dirty="0"/>
          </a:p>
        </p:txBody>
      </p:sp>
      <p:sp>
        <p:nvSpPr>
          <p:cNvPr id="19" name="Oválný popisek 18"/>
          <p:cNvSpPr/>
          <p:nvPr/>
        </p:nvSpPr>
        <p:spPr>
          <a:xfrm>
            <a:off x="3841129" y="5084604"/>
            <a:ext cx="2330599" cy="433208"/>
          </a:xfrm>
          <a:prstGeom prst="wedgeEllipseCallout">
            <a:avLst>
              <a:gd name="adj1" fmla="val -50259"/>
              <a:gd name="adj2" fmla="val 209814"/>
            </a:avLst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SICÍLIE</a:t>
            </a:r>
            <a:endParaRPr lang="cs-CZ" sz="2000" dirty="0"/>
          </a:p>
        </p:txBody>
      </p:sp>
      <p:sp>
        <p:nvSpPr>
          <p:cNvPr id="20" name="Oválný popisek 19"/>
          <p:cNvSpPr/>
          <p:nvPr/>
        </p:nvSpPr>
        <p:spPr>
          <a:xfrm>
            <a:off x="6083622" y="5301208"/>
            <a:ext cx="2330599" cy="433208"/>
          </a:xfrm>
          <a:prstGeom prst="wedgeEllipseCallout">
            <a:avLst>
              <a:gd name="adj1" fmla="val -74780"/>
              <a:gd name="adj2" fmla="val 223006"/>
            </a:avLst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KRÉTA</a:t>
            </a:r>
            <a:endParaRPr lang="cs-CZ" sz="2000" dirty="0"/>
          </a:p>
        </p:txBody>
      </p:sp>
      <p:sp>
        <p:nvSpPr>
          <p:cNvPr id="21" name="Oválný popisek 20"/>
          <p:cNvSpPr/>
          <p:nvPr/>
        </p:nvSpPr>
        <p:spPr>
          <a:xfrm>
            <a:off x="322783" y="4651396"/>
            <a:ext cx="2330599" cy="433208"/>
          </a:xfrm>
          <a:prstGeom prst="wedgeEllipseCallout">
            <a:avLst>
              <a:gd name="adj1" fmla="val -26555"/>
              <a:gd name="adj2" fmla="val 273576"/>
            </a:avLst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GIBRALTAR</a:t>
            </a:r>
            <a:endParaRPr lang="cs-CZ" sz="2000" dirty="0"/>
          </a:p>
        </p:txBody>
      </p:sp>
      <p:sp>
        <p:nvSpPr>
          <p:cNvPr id="22" name="Oválný popisek 21"/>
          <p:cNvSpPr/>
          <p:nvPr/>
        </p:nvSpPr>
        <p:spPr>
          <a:xfrm>
            <a:off x="3121643" y="3593782"/>
            <a:ext cx="3769569" cy="433208"/>
          </a:xfrm>
          <a:prstGeom prst="wedgeEllipseCallout">
            <a:avLst>
              <a:gd name="adj1" fmla="val -67326"/>
              <a:gd name="adj2" fmla="val 14128"/>
            </a:avLst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LAMANŠSKÝ PRŮLIV</a:t>
            </a:r>
            <a:endParaRPr lang="cs-CZ" sz="20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74068" y="1642476"/>
            <a:ext cx="153279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OSTROVY </a:t>
            </a:r>
          </a:p>
          <a:p>
            <a:r>
              <a:rPr lang="cs-CZ" sz="2400" b="1" dirty="0" smtClean="0"/>
              <a:t> PRŮLIVY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583978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4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611560" y="682427"/>
            <a:ext cx="197618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OTÁZKY</a:t>
            </a:r>
            <a:endParaRPr lang="cs-CZ" sz="4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39465" y="1390313"/>
            <a:ext cx="60933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1. Části pevniny vybíhající do moře se nazývají 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56458" y="3126159"/>
            <a:ext cx="49922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3. Vyjmenujte tři největší poloostrovy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39466" y="1844824"/>
            <a:ext cx="59940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2. Vyjmenujte ostrovy ve Středozemním moři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73995" y="4466233"/>
            <a:ext cx="44486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4. Co odděluje Gibraltarský průliv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56458" y="5042793"/>
            <a:ext cx="88633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5. Do slepé mapy na další straně doplňuj názvy poloostrovů a zálivů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49759" y="5637014"/>
            <a:ext cx="84529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6. Do </a:t>
            </a:r>
            <a:r>
              <a:rPr lang="cs-CZ" sz="2400" dirty="0"/>
              <a:t>slepé mapy na další straně doplňuj </a:t>
            </a:r>
            <a:r>
              <a:rPr lang="cs-CZ" sz="2400" dirty="0" smtClean="0"/>
              <a:t>názvy ostrovů a průlivů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460146" y="1390313"/>
            <a:ext cx="22010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POLOOSTROVY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460146" y="1860213"/>
            <a:ext cx="13805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KORSIKA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460146" y="2132856"/>
            <a:ext cx="14510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SARDINIE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460146" y="2420888"/>
            <a:ext cx="10759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SICÍLIE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460146" y="2708920"/>
            <a:ext cx="10537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KRÉTA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599462" y="3141548"/>
            <a:ext cx="22735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SKANDINÁVSKÝ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603982" y="3501008"/>
            <a:ext cx="18758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PYRENEJSKÝ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612925" y="3815755"/>
            <a:ext cx="17123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APENINSKÝ</a:t>
            </a:r>
            <a:endParaRPr lang="cs-CZ" sz="24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121365" y="4466233"/>
            <a:ext cx="28023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EVROPU OD AFRIKY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0225576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C5885FD-E9F6-4616-A947-C967941DDDC2}" type="slidenum">
              <a:rPr lang="cs-CZ" smtClean="0"/>
              <a:pPr/>
              <a:t>8</a:t>
            </a:fld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488" y="443508"/>
            <a:ext cx="8640960" cy="6307198"/>
          </a:xfrm>
          <a:prstGeom prst="rect">
            <a:avLst/>
          </a:prstGeom>
        </p:spPr>
      </p:pic>
      <p:sp>
        <p:nvSpPr>
          <p:cNvPr id="5" name="Oválný popisek 4"/>
          <p:cNvSpPr/>
          <p:nvPr/>
        </p:nvSpPr>
        <p:spPr>
          <a:xfrm>
            <a:off x="1331640" y="5869314"/>
            <a:ext cx="2088232" cy="540640"/>
          </a:xfrm>
          <a:prstGeom prst="wedgeEllipseCallout">
            <a:avLst>
              <a:gd name="adj1" fmla="val -51394"/>
              <a:gd name="adj2" fmla="val -120727"/>
            </a:avLst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PYRENEJSKÝ</a:t>
            </a:r>
            <a:endParaRPr lang="cs-CZ" dirty="0"/>
          </a:p>
        </p:txBody>
      </p:sp>
      <p:sp>
        <p:nvSpPr>
          <p:cNvPr id="6" name="Oválný popisek 5"/>
          <p:cNvSpPr/>
          <p:nvPr/>
        </p:nvSpPr>
        <p:spPr>
          <a:xfrm>
            <a:off x="1547664" y="476672"/>
            <a:ext cx="2664296" cy="540640"/>
          </a:xfrm>
          <a:prstGeom prst="wedgeEllipseCallout">
            <a:avLst>
              <a:gd name="adj1" fmla="val 37798"/>
              <a:gd name="adj2" fmla="val 217538"/>
            </a:avLst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SKANDINÁVSKÝ</a:t>
            </a:r>
            <a:endParaRPr lang="cs-CZ" dirty="0"/>
          </a:p>
        </p:txBody>
      </p:sp>
      <p:sp>
        <p:nvSpPr>
          <p:cNvPr id="7" name="Oválný popisek 6"/>
          <p:cNvSpPr/>
          <p:nvPr/>
        </p:nvSpPr>
        <p:spPr>
          <a:xfrm>
            <a:off x="5592080" y="2132856"/>
            <a:ext cx="3312368" cy="540640"/>
          </a:xfrm>
          <a:prstGeom prst="wedgeEllipseCallout">
            <a:avLst>
              <a:gd name="adj1" fmla="val -51027"/>
              <a:gd name="adj2" fmla="val -258148"/>
            </a:avLst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POLOOSTROV   KOLA</a:t>
            </a:r>
            <a:endParaRPr lang="cs-CZ" dirty="0"/>
          </a:p>
        </p:txBody>
      </p:sp>
      <p:sp>
        <p:nvSpPr>
          <p:cNvPr id="8" name="Oválný popisek 7"/>
          <p:cNvSpPr/>
          <p:nvPr/>
        </p:nvSpPr>
        <p:spPr>
          <a:xfrm>
            <a:off x="4163888" y="6072470"/>
            <a:ext cx="1872208" cy="540640"/>
          </a:xfrm>
          <a:prstGeom prst="wedgeEllipseCallout">
            <a:avLst>
              <a:gd name="adj1" fmla="val -70691"/>
              <a:gd name="adj2" fmla="val -171820"/>
            </a:avLst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APENINSKÝ</a:t>
            </a:r>
            <a:endParaRPr lang="cs-CZ" dirty="0"/>
          </a:p>
        </p:txBody>
      </p:sp>
      <p:sp>
        <p:nvSpPr>
          <p:cNvPr id="9" name="Oválný popisek 8"/>
          <p:cNvSpPr/>
          <p:nvPr/>
        </p:nvSpPr>
        <p:spPr>
          <a:xfrm>
            <a:off x="1439652" y="2403176"/>
            <a:ext cx="1440160" cy="540640"/>
          </a:xfrm>
          <a:prstGeom prst="wedgeEllipseCallout">
            <a:avLst>
              <a:gd name="adj1" fmla="val 84327"/>
              <a:gd name="adj2" fmla="val 90689"/>
            </a:avLst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JUTSKÝ </a:t>
            </a:r>
            <a:endParaRPr lang="cs-CZ" dirty="0"/>
          </a:p>
        </p:txBody>
      </p:sp>
      <p:sp>
        <p:nvSpPr>
          <p:cNvPr id="10" name="Oválný popisek 9"/>
          <p:cNvSpPr/>
          <p:nvPr/>
        </p:nvSpPr>
        <p:spPr>
          <a:xfrm>
            <a:off x="236501" y="3450748"/>
            <a:ext cx="2880320" cy="540640"/>
          </a:xfrm>
          <a:prstGeom prst="wedgeEllipseCallout">
            <a:avLst>
              <a:gd name="adj1" fmla="val -6283"/>
              <a:gd name="adj2" fmla="val 157637"/>
            </a:avLst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BISKAJSKÝ ZÁLIV</a:t>
            </a:r>
            <a:endParaRPr lang="cs-CZ" dirty="0"/>
          </a:p>
        </p:txBody>
      </p:sp>
      <p:sp>
        <p:nvSpPr>
          <p:cNvPr id="11" name="Oválný popisek 10"/>
          <p:cNvSpPr/>
          <p:nvPr/>
        </p:nvSpPr>
        <p:spPr>
          <a:xfrm>
            <a:off x="4501380" y="3886982"/>
            <a:ext cx="1972072" cy="540640"/>
          </a:xfrm>
          <a:prstGeom prst="wedgeEllipseCallout">
            <a:avLst>
              <a:gd name="adj1" fmla="val -27112"/>
              <a:gd name="adj2" fmla="val 282725"/>
            </a:avLst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BALKÁNSKÝ</a:t>
            </a:r>
            <a:endParaRPr lang="cs-CZ" dirty="0"/>
          </a:p>
        </p:txBody>
      </p:sp>
      <p:sp>
        <p:nvSpPr>
          <p:cNvPr id="19" name="Oválný popisek 18"/>
          <p:cNvSpPr/>
          <p:nvPr/>
        </p:nvSpPr>
        <p:spPr>
          <a:xfrm>
            <a:off x="2246337" y="4230804"/>
            <a:ext cx="457200" cy="385748"/>
          </a:xfrm>
          <a:prstGeom prst="wedgeEllipseCallout">
            <a:avLst>
              <a:gd name="adj1" fmla="val -214583"/>
              <a:gd name="adj2" fmla="val 37808"/>
            </a:avLst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20" name="Oválný popisek 19"/>
          <p:cNvSpPr/>
          <p:nvPr/>
        </p:nvSpPr>
        <p:spPr>
          <a:xfrm>
            <a:off x="6275362" y="638016"/>
            <a:ext cx="457200" cy="385748"/>
          </a:xfrm>
          <a:prstGeom prst="wedgeEllipseCallout">
            <a:avLst>
              <a:gd name="adj1" fmla="val -202083"/>
              <a:gd name="adj2" fmla="val 45216"/>
            </a:avLst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21" name="Oválný popisek 20"/>
          <p:cNvSpPr/>
          <p:nvPr/>
        </p:nvSpPr>
        <p:spPr>
          <a:xfrm>
            <a:off x="4035027" y="1124744"/>
            <a:ext cx="457200" cy="385748"/>
          </a:xfrm>
          <a:prstGeom prst="wedgeEllipseCallout">
            <a:avLst>
              <a:gd name="adj1" fmla="val -85416"/>
              <a:gd name="adj2" fmla="val 153861"/>
            </a:avLst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22" name="Oválný popisek 21"/>
          <p:cNvSpPr/>
          <p:nvPr/>
        </p:nvSpPr>
        <p:spPr>
          <a:xfrm>
            <a:off x="2537495" y="3065000"/>
            <a:ext cx="457200" cy="385748"/>
          </a:xfrm>
          <a:prstGeom prst="wedgeEllipseCallout">
            <a:avLst>
              <a:gd name="adj1" fmla="val 131250"/>
              <a:gd name="adj2" fmla="val -26392"/>
            </a:avLst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23" name="Oválný popisek 22"/>
          <p:cNvSpPr/>
          <p:nvPr/>
        </p:nvSpPr>
        <p:spPr>
          <a:xfrm>
            <a:off x="395536" y="6021288"/>
            <a:ext cx="457200" cy="385748"/>
          </a:xfrm>
          <a:prstGeom prst="wedgeEllipseCallout">
            <a:avLst>
              <a:gd name="adj1" fmla="val 152084"/>
              <a:gd name="adj2" fmla="val -194300"/>
            </a:avLst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24" name="Oválný popisek 23"/>
          <p:cNvSpPr/>
          <p:nvPr/>
        </p:nvSpPr>
        <p:spPr>
          <a:xfrm>
            <a:off x="3602174" y="6149916"/>
            <a:ext cx="457200" cy="385748"/>
          </a:xfrm>
          <a:prstGeom prst="wedgeEllipseCallout">
            <a:avLst>
              <a:gd name="adj1" fmla="val -8333"/>
              <a:gd name="adj2" fmla="val -241216"/>
            </a:avLst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25" name="Oválný popisek 24"/>
          <p:cNvSpPr/>
          <p:nvPr/>
        </p:nvSpPr>
        <p:spPr>
          <a:xfrm>
            <a:off x="6036096" y="5445224"/>
            <a:ext cx="457200" cy="385748"/>
          </a:xfrm>
          <a:prstGeom prst="wedgeEllipseCallout">
            <a:avLst>
              <a:gd name="adj1" fmla="val -289583"/>
              <a:gd name="adj2" fmla="val 20523"/>
            </a:avLst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26" name="Oválný popisek 25"/>
          <p:cNvSpPr/>
          <p:nvPr/>
        </p:nvSpPr>
        <p:spPr>
          <a:xfrm>
            <a:off x="4932040" y="3065000"/>
            <a:ext cx="457200" cy="385748"/>
          </a:xfrm>
          <a:prstGeom prst="wedgeEllipseCallout">
            <a:avLst>
              <a:gd name="adj1" fmla="val -179166"/>
              <a:gd name="adj2" fmla="val -26343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27" name="Oválný popisek 26"/>
          <p:cNvSpPr/>
          <p:nvPr/>
        </p:nvSpPr>
        <p:spPr>
          <a:xfrm>
            <a:off x="5160640" y="2722786"/>
            <a:ext cx="2579712" cy="442059"/>
          </a:xfrm>
          <a:prstGeom prst="wedgeEllipseCallout">
            <a:avLst>
              <a:gd name="adj1" fmla="val -82199"/>
              <a:gd name="adj2" fmla="val -15727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BOTNICKÝ ZÁLIV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624135" y="1510517"/>
            <a:ext cx="2370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POLOOSTROVY </a:t>
            </a:r>
          </a:p>
          <a:p>
            <a:r>
              <a:rPr lang="cs-CZ" sz="2400" b="1" dirty="0"/>
              <a:t> </a:t>
            </a:r>
            <a:r>
              <a:rPr lang="cs-CZ" sz="2400" b="1" dirty="0" smtClean="0"/>
              <a:t>     ZÁLIVY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597404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9</a:t>
            </a:fld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40183"/>
            <a:ext cx="8640960" cy="6307198"/>
          </a:xfrm>
          <a:prstGeom prst="rect">
            <a:avLst/>
          </a:prstGeom>
        </p:spPr>
      </p:pic>
      <p:sp>
        <p:nvSpPr>
          <p:cNvPr id="4" name="Oválný popisek 3"/>
          <p:cNvSpPr/>
          <p:nvPr/>
        </p:nvSpPr>
        <p:spPr>
          <a:xfrm>
            <a:off x="1305296" y="548680"/>
            <a:ext cx="2330599" cy="433208"/>
          </a:xfrm>
          <a:prstGeom prst="wedgeEllipseCallout">
            <a:avLst>
              <a:gd name="adj1" fmla="val -41676"/>
              <a:gd name="adj2" fmla="val 104276"/>
            </a:avLst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ISLAND</a:t>
            </a:r>
            <a:endParaRPr lang="cs-CZ" sz="2000" dirty="0"/>
          </a:p>
        </p:txBody>
      </p:sp>
      <p:sp>
        <p:nvSpPr>
          <p:cNvPr id="5" name="Oválný popisek 4"/>
          <p:cNvSpPr/>
          <p:nvPr/>
        </p:nvSpPr>
        <p:spPr>
          <a:xfrm>
            <a:off x="2136898" y="1340768"/>
            <a:ext cx="3197672" cy="393713"/>
          </a:xfrm>
          <a:prstGeom prst="wedgeEllipseCallout">
            <a:avLst>
              <a:gd name="adj1" fmla="val -50322"/>
              <a:gd name="adj2" fmla="val 372167"/>
            </a:avLst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BRITSKÉ OSTROVY</a:t>
            </a:r>
            <a:endParaRPr lang="cs-CZ" sz="2000" dirty="0"/>
          </a:p>
        </p:txBody>
      </p:sp>
      <p:sp>
        <p:nvSpPr>
          <p:cNvPr id="6" name="Oválný popisek 5"/>
          <p:cNvSpPr/>
          <p:nvPr/>
        </p:nvSpPr>
        <p:spPr>
          <a:xfrm>
            <a:off x="6121524" y="6165304"/>
            <a:ext cx="457200" cy="426302"/>
          </a:xfrm>
          <a:prstGeom prst="wedgeEllipseCallout">
            <a:avLst>
              <a:gd name="adj1" fmla="val -177083"/>
              <a:gd name="adj2" fmla="val 24516"/>
            </a:avLst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6</a:t>
            </a:r>
            <a:endParaRPr lang="cs-CZ" sz="2400" dirty="0"/>
          </a:p>
        </p:txBody>
      </p:sp>
      <p:sp>
        <p:nvSpPr>
          <p:cNvPr id="7" name="Oválný popisek 6"/>
          <p:cNvSpPr/>
          <p:nvPr/>
        </p:nvSpPr>
        <p:spPr>
          <a:xfrm>
            <a:off x="1419248" y="5279810"/>
            <a:ext cx="457200" cy="426302"/>
          </a:xfrm>
          <a:prstGeom prst="wedgeEllipseCallout">
            <a:avLst>
              <a:gd name="adj1" fmla="val -166667"/>
              <a:gd name="adj2" fmla="val 131764"/>
            </a:avLst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7</a:t>
            </a:r>
            <a:endParaRPr lang="cs-CZ" sz="2400" dirty="0"/>
          </a:p>
        </p:txBody>
      </p:sp>
      <p:sp>
        <p:nvSpPr>
          <p:cNvPr id="8" name="Oválný popisek 7"/>
          <p:cNvSpPr/>
          <p:nvPr/>
        </p:nvSpPr>
        <p:spPr>
          <a:xfrm>
            <a:off x="2893043" y="3043144"/>
            <a:ext cx="457200" cy="426302"/>
          </a:xfrm>
          <a:prstGeom prst="wedgeEllipseCallout">
            <a:avLst>
              <a:gd name="adj1" fmla="val -145833"/>
              <a:gd name="adj2" fmla="val 142936"/>
            </a:avLst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8</a:t>
            </a:r>
            <a:endParaRPr lang="cs-CZ" sz="2400" dirty="0"/>
          </a:p>
        </p:txBody>
      </p:sp>
      <p:sp>
        <p:nvSpPr>
          <p:cNvPr id="9" name="Oválný popisek 8"/>
          <p:cNvSpPr/>
          <p:nvPr/>
        </p:nvSpPr>
        <p:spPr>
          <a:xfrm>
            <a:off x="3199233" y="6165304"/>
            <a:ext cx="457200" cy="426302"/>
          </a:xfrm>
          <a:prstGeom prst="wedgeEllipseCallout">
            <a:avLst>
              <a:gd name="adj1" fmla="val -72916"/>
              <a:gd name="adj2" fmla="val -136355"/>
            </a:avLst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4</a:t>
            </a:r>
            <a:endParaRPr lang="cs-CZ" sz="2400" dirty="0"/>
          </a:p>
        </p:txBody>
      </p:sp>
      <p:sp>
        <p:nvSpPr>
          <p:cNvPr id="10" name="Oválný popisek 9"/>
          <p:cNvSpPr/>
          <p:nvPr/>
        </p:nvSpPr>
        <p:spPr>
          <a:xfrm>
            <a:off x="4343400" y="6093296"/>
            <a:ext cx="457200" cy="426302"/>
          </a:xfrm>
          <a:prstGeom prst="wedgeEllipseCallout">
            <a:avLst>
              <a:gd name="adj1" fmla="val -162500"/>
              <a:gd name="adj2" fmla="val -24639"/>
            </a:avLst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5</a:t>
            </a:r>
            <a:endParaRPr lang="cs-CZ" sz="2400" dirty="0"/>
          </a:p>
        </p:txBody>
      </p:sp>
      <p:sp>
        <p:nvSpPr>
          <p:cNvPr id="11" name="Oválný popisek 10"/>
          <p:cNvSpPr/>
          <p:nvPr/>
        </p:nvSpPr>
        <p:spPr>
          <a:xfrm>
            <a:off x="3178695" y="4580928"/>
            <a:ext cx="457200" cy="426302"/>
          </a:xfrm>
          <a:prstGeom prst="wedgeEllipseCallout">
            <a:avLst>
              <a:gd name="adj1" fmla="val -52083"/>
              <a:gd name="adj2" fmla="val 147405"/>
            </a:avLst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3</a:t>
            </a:r>
            <a:endParaRPr lang="cs-CZ" sz="2400" dirty="0"/>
          </a:p>
        </p:txBody>
      </p:sp>
      <p:sp>
        <p:nvSpPr>
          <p:cNvPr id="12" name="Oválný popisek 11"/>
          <p:cNvSpPr/>
          <p:nvPr/>
        </p:nvSpPr>
        <p:spPr>
          <a:xfrm>
            <a:off x="467544" y="555586"/>
            <a:ext cx="457200" cy="426302"/>
          </a:xfrm>
          <a:prstGeom prst="wedgeEllipseCallout">
            <a:avLst>
              <a:gd name="adj1" fmla="val 168750"/>
              <a:gd name="adj2" fmla="val 104952"/>
            </a:avLst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</a:t>
            </a:r>
            <a:endParaRPr lang="cs-CZ" sz="2400" dirty="0"/>
          </a:p>
        </p:txBody>
      </p:sp>
      <p:sp>
        <p:nvSpPr>
          <p:cNvPr id="13" name="Oválný popisek 12"/>
          <p:cNvSpPr/>
          <p:nvPr/>
        </p:nvSpPr>
        <p:spPr>
          <a:xfrm>
            <a:off x="3427833" y="2057975"/>
            <a:ext cx="457200" cy="426302"/>
          </a:xfrm>
          <a:prstGeom prst="wedgeEllipseCallout">
            <a:avLst>
              <a:gd name="adj1" fmla="val -333333"/>
              <a:gd name="adj2" fmla="val 167514"/>
            </a:avLst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2</a:t>
            </a:r>
            <a:endParaRPr lang="cs-CZ" sz="2400" dirty="0"/>
          </a:p>
        </p:txBody>
      </p:sp>
      <p:sp>
        <p:nvSpPr>
          <p:cNvPr id="14" name="Oválný popisek 13"/>
          <p:cNvSpPr/>
          <p:nvPr/>
        </p:nvSpPr>
        <p:spPr>
          <a:xfrm>
            <a:off x="1451593" y="4147720"/>
            <a:ext cx="2330599" cy="433208"/>
          </a:xfrm>
          <a:prstGeom prst="wedgeEllipseCallout">
            <a:avLst>
              <a:gd name="adj1" fmla="val 23715"/>
              <a:gd name="adj2" fmla="val 238397"/>
            </a:avLst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KORSIKA</a:t>
            </a:r>
            <a:endParaRPr lang="cs-CZ" sz="2000" dirty="0"/>
          </a:p>
        </p:txBody>
      </p:sp>
      <p:sp>
        <p:nvSpPr>
          <p:cNvPr id="18" name="Oválný popisek 17"/>
          <p:cNvSpPr/>
          <p:nvPr/>
        </p:nvSpPr>
        <p:spPr>
          <a:xfrm>
            <a:off x="633089" y="6150752"/>
            <a:ext cx="2330599" cy="433208"/>
          </a:xfrm>
          <a:prstGeom prst="wedgeEllipseCallout">
            <a:avLst>
              <a:gd name="adj1" fmla="val 56001"/>
              <a:gd name="adj2" fmla="val -128788"/>
            </a:avLst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SARDINIE</a:t>
            </a:r>
            <a:endParaRPr lang="cs-CZ" sz="2000" dirty="0"/>
          </a:p>
        </p:txBody>
      </p:sp>
      <p:sp>
        <p:nvSpPr>
          <p:cNvPr id="19" name="Oválný popisek 18"/>
          <p:cNvSpPr/>
          <p:nvPr/>
        </p:nvSpPr>
        <p:spPr>
          <a:xfrm>
            <a:off x="3841129" y="5084604"/>
            <a:ext cx="2330599" cy="433208"/>
          </a:xfrm>
          <a:prstGeom prst="wedgeEllipseCallout">
            <a:avLst>
              <a:gd name="adj1" fmla="val -50259"/>
              <a:gd name="adj2" fmla="val 209814"/>
            </a:avLst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SICÍLIE</a:t>
            </a:r>
            <a:endParaRPr lang="cs-CZ" sz="2000" dirty="0"/>
          </a:p>
        </p:txBody>
      </p:sp>
      <p:sp>
        <p:nvSpPr>
          <p:cNvPr id="20" name="Oválný popisek 19"/>
          <p:cNvSpPr/>
          <p:nvPr/>
        </p:nvSpPr>
        <p:spPr>
          <a:xfrm>
            <a:off x="6083622" y="5301208"/>
            <a:ext cx="2330599" cy="433208"/>
          </a:xfrm>
          <a:prstGeom prst="wedgeEllipseCallout">
            <a:avLst>
              <a:gd name="adj1" fmla="val -74780"/>
              <a:gd name="adj2" fmla="val 223006"/>
            </a:avLst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KRÉTA</a:t>
            </a:r>
            <a:endParaRPr lang="cs-CZ" sz="2000" dirty="0"/>
          </a:p>
        </p:txBody>
      </p:sp>
      <p:sp>
        <p:nvSpPr>
          <p:cNvPr id="21" name="Oválný popisek 20"/>
          <p:cNvSpPr/>
          <p:nvPr/>
        </p:nvSpPr>
        <p:spPr>
          <a:xfrm>
            <a:off x="322783" y="4651396"/>
            <a:ext cx="2330599" cy="433208"/>
          </a:xfrm>
          <a:prstGeom prst="wedgeEllipseCallout">
            <a:avLst>
              <a:gd name="adj1" fmla="val -26555"/>
              <a:gd name="adj2" fmla="val 273576"/>
            </a:avLst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GIBRALTAR</a:t>
            </a:r>
            <a:endParaRPr lang="cs-CZ" sz="2000" dirty="0"/>
          </a:p>
        </p:txBody>
      </p:sp>
      <p:sp>
        <p:nvSpPr>
          <p:cNvPr id="22" name="Oválný popisek 21"/>
          <p:cNvSpPr/>
          <p:nvPr/>
        </p:nvSpPr>
        <p:spPr>
          <a:xfrm>
            <a:off x="3121643" y="3593782"/>
            <a:ext cx="3769569" cy="433208"/>
          </a:xfrm>
          <a:prstGeom prst="wedgeEllipseCallout">
            <a:avLst>
              <a:gd name="adj1" fmla="val -67326"/>
              <a:gd name="adj2" fmla="val 14128"/>
            </a:avLst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LAMANŠSKÝ PRŮLIV</a:t>
            </a:r>
            <a:endParaRPr lang="cs-CZ" sz="20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74068" y="1642476"/>
            <a:ext cx="153279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OSTROVY </a:t>
            </a:r>
          </a:p>
          <a:p>
            <a:r>
              <a:rPr lang="cs-CZ" sz="2400" b="1" dirty="0" smtClean="0"/>
              <a:t> PRŮLIVY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238313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564904"/>
            <a:ext cx="7408333" cy="3450696"/>
          </a:xfrm>
        </p:spPr>
        <p:txBody>
          <a:bodyPr>
            <a:normAutofit fontScale="77500" lnSpcReduction="20000"/>
          </a:bodyPr>
          <a:lstStyle/>
          <a:p>
            <a:r>
              <a:rPr lang="cs-CZ" i="1" u="sng" dirty="0" smtClean="0"/>
              <a:t>Použitá literatura:</a:t>
            </a:r>
          </a:p>
          <a:p>
            <a:pPr marL="0" lvl="0" indent="0">
              <a:buNone/>
            </a:pPr>
            <a:r>
              <a:rPr lang="cs-CZ" b="1" dirty="0"/>
              <a:t>Zeměpis 8 pro ZŠ a VG UČ /nové vydání/ </a:t>
            </a:r>
            <a:r>
              <a:rPr lang="cs-CZ" dirty="0"/>
              <a:t>Jeřábek Milan, Anděl Jiří, Peštová Jana, Kastner </a:t>
            </a:r>
            <a:r>
              <a:rPr lang="cs-CZ" dirty="0" smtClean="0"/>
              <a:t>Jiří </a:t>
            </a:r>
          </a:p>
          <a:p>
            <a:pPr marL="0" indent="0">
              <a:buNone/>
            </a:pPr>
            <a:r>
              <a:rPr lang="cs-CZ" i="1" u="sng" dirty="0" smtClean="0"/>
              <a:t>Internetové odkazy:</a:t>
            </a:r>
          </a:p>
          <a:p>
            <a:pPr marL="0" indent="0">
              <a:buNone/>
            </a:pPr>
            <a:r>
              <a:rPr lang="cs-CZ" sz="2000" dirty="0"/>
              <a:t>DBACHMANN. </a:t>
            </a:r>
            <a:r>
              <a:rPr lang="cs-CZ" sz="2000" i="1" dirty="0" err="1"/>
              <a:t>Wikimedia</a:t>
            </a:r>
            <a:r>
              <a:rPr lang="cs-CZ" sz="2000" i="1" dirty="0"/>
              <a:t> </a:t>
            </a:r>
            <a:r>
              <a:rPr lang="cs-CZ" sz="2000" i="1" dirty="0" err="1"/>
              <a:t>Commons</a:t>
            </a:r>
            <a:r>
              <a:rPr lang="cs-CZ" sz="2000" dirty="0"/>
              <a:t> [online]. [cit. </a:t>
            </a:r>
            <a:r>
              <a:rPr lang="cs-CZ" sz="2000" dirty="0" smtClean="0"/>
              <a:t>25.8.2013</a:t>
            </a:r>
            <a:r>
              <a:rPr lang="cs-CZ" sz="2000" dirty="0"/>
              <a:t>]. Dostupný pod licencí </a:t>
            </a:r>
            <a:r>
              <a:rPr lang="cs-CZ" sz="2000" dirty="0" err="1"/>
              <a:t>Creative</a:t>
            </a:r>
            <a:r>
              <a:rPr lang="cs-CZ" sz="2000" dirty="0"/>
              <a:t> </a:t>
            </a:r>
            <a:r>
              <a:rPr lang="cs-CZ" sz="2000" dirty="0" err="1"/>
              <a:t>Commons</a:t>
            </a:r>
            <a:r>
              <a:rPr lang="cs-CZ" sz="2000" dirty="0"/>
              <a:t> na WWW: http://cs.wikipedia.org/wiki/Soubor:Europe_orthographic_Caucasus_Urals_boundary.svg </a:t>
            </a:r>
          </a:p>
          <a:p>
            <a:pPr marL="0" indent="0">
              <a:buNone/>
            </a:pPr>
            <a:r>
              <a:rPr lang="cs-CZ" sz="2000" dirty="0"/>
              <a:t>SAN JOSE. </a:t>
            </a:r>
            <a:r>
              <a:rPr lang="cs-CZ" sz="2000" dirty="0" err="1">
                <a:hlinkClick r:id="rId2"/>
              </a:rPr>
              <a:t>Wikimedia</a:t>
            </a:r>
            <a:r>
              <a:rPr lang="cs-CZ" sz="2000" dirty="0">
                <a:hlinkClick r:id="rId2"/>
              </a:rPr>
              <a:t> </a:t>
            </a:r>
            <a:r>
              <a:rPr lang="cs-CZ" sz="2000" dirty="0" err="1">
                <a:hlinkClick r:id="rId2"/>
              </a:rPr>
              <a:t>Commons</a:t>
            </a:r>
            <a:r>
              <a:rPr lang="cs-CZ" sz="2000" dirty="0"/>
              <a:t> [online]. [cit. 25.8.2013]. Dostupný pod licencí </a:t>
            </a:r>
            <a:r>
              <a:rPr lang="cs-CZ" sz="2000" dirty="0" err="1"/>
              <a:t>Creative</a:t>
            </a:r>
            <a:r>
              <a:rPr lang="cs-CZ" sz="2000" dirty="0"/>
              <a:t> </a:t>
            </a:r>
            <a:r>
              <a:rPr lang="cs-CZ" sz="2000" dirty="0" err="1"/>
              <a:t>Commons</a:t>
            </a:r>
            <a:r>
              <a:rPr lang="cs-CZ" sz="2000" dirty="0"/>
              <a:t> na WWW: http://cs.wikipedia.org/wiki/Soubor:Europe_topography_map.png </a:t>
            </a:r>
          </a:p>
          <a:p>
            <a:pPr lvl="0">
              <a:buClr>
                <a:srgbClr val="31B6FD"/>
              </a:buClr>
            </a:pPr>
            <a:r>
              <a:rPr lang="cs-CZ" i="1" u="sng" dirty="0" smtClean="0">
                <a:solidFill>
                  <a:srgbClr val="073E87"/>
                </a:solidFill>
              </a:rPr>
              <a:t>Jiné </a:t>
            </a:r>
            <a:r>
              <a:rPr lang="cs-CZ" i="1" u="sng" dirty="0">
                <a:solidFill>
                  <a:srgbClr val="073E87"/>
                </a:solidFill>
              </a:rPr>
              <a:t>zdroje:</a:t>
            </a:r>
          </a:p>
          <a:p>
            <a:pPr marL="0" indent="0">
              <a:buNone/>
            </a:pPr>
            <a:r>
              <a:rPr lang="cs-CZ" sz="2000" smtClean="0"/>
              <a:t>Veškeré ostatní obrázky</a:t>
            </a:r>
            <a:r>
              <a:rPr lang="cs-CZ" sz="2000" dirty="0" smtClean="0"/>
              <a:t>, fotografie, animace a podprogramy jsou dílem autora, nebo pochází z volně přístupných zdrojů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428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1296</TotalTime>
  <Words>385</Words>
  <Application>Microsoft Office PowerPoint</Application>
  <PresentationFormat>Předvádění na obrazovce (4:3)</PresentationFormat>
  <Paragraphs>122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Vlnění</vt:lpstr>
      <vt:lpstr>Základní škola a Mateřská škola Bílá Třemešná, okres Trutnov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Přemysl Kuba</cp:lastModifiedBy>
  <cp:revision>103</cp:revision>
  <dcterms:created xsi:type="dcterms:W3CDTF">2013-05-10T12:01:16Z</dcterms:created>
  <dcterms:modified xsi:type="dcterms:W3CDTF">2014-01-08T15:44:05Z</dcterms:modified>
</cp:coreProperties>
</file>