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0"/>
  </p:notesMasterIdLst>
  <p:sldIdLst>
    <p:sldId id="256" r:id="rId2"/>
    <p:sldId id="262" r:id="rId3"/>
    <p:sldId id="264" r:id="rId4"/>
    <p:sldId id="270" r:id="rId5"/>
    <p:sldId id="271" r:id="rId6"/>
    <p:sldId id="272" r:id="rId7"/>
    <p:sldId id="27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3" end="7"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3" autoAdjust="0"/>
    <p:restoredTop sz="94660"/>
  </p:normalViewPr>
  <p:slideViewPr>
    <p:cSldViewPr>
      <p:cViewPr>
        <p:scale>
          <a:sx n="70" d="100"/>
          <a:sy n="70" d="100"/>
        </p:scale>
        <p:origin x="-1164" y="-8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Předmět:       ZEMĚPIS 8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           EVROPA - POHOŘÍ</a:t>
          </a:r>
          <a:endParaRPr lang="cs-CZ" sz="2000" b="1" dirty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smtClean="0"/>
            <a:t>Autor:                 </a:t>
          </a:r>
          <a:r>
            <a:rPr lang="cs-CZ" sz="2000" b="1" dirty="0" smtClean="0"/>
            <a:t>Ing Věra Kubová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    CZ. 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</dgm:pt>
    <dgm:pt modelId="{F31B7103-6E88-4DB9-9888-CB9E0B3FEEF8}" type="pres">
      <dgm:prSet presAssocID="{BA9EE107-A5FB-41C4-9EF1-1CC153B68B3F}" presName="cycle" presStyleCnt="0"/>
      <dgm:spPr/>
    </dgm:pt>
    <dgm:pt modelId="{F7A92DE4-3445-4B9B-AF3D-F2DA6F69C25D}" type="pres">
      <dgm:prSet presAssocID="{BA9EE107-A5FB-41C4-9EF1-1CC153B68B3F}" presName="srcNode" presStyleLbl="node1" presStyleIdx="0" presStyleCnt="4"/>
      <dgm:spPr/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4"/>
      <dgm:spPr/>
    </dgm:pt>
    <dgm:pt modelId="{F16BA6F4-95DE-4E28-BF94-6459A70C4A6D}" type="pres">
      <dgm:prSet presAssocID="{BA9EE107-A5FB-41C4-9EF1-1CC153B68B3F}" presName="dstNode" presStyleLbl="node1" presStyleIdx="0" presStyleCnt="4"/>
      <dgm:spPr/>
    </dgm:pt>
    <dgm:pt modelId="{F036299F-AF4D-4DAF-ABF5-87E8CC3FEF1B}" type="pres">
      <dgm:prSet presAssocID="{A83A7CFB-B411-4357-9641-4A8443F73655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</dgm:pt>
    <dgm:pt modelId="{112F553D-60C2-4CC4-948D-0369F51C4DB0}" type="pres">
      <dgm:prSet presAssocID="{A83A7CFB-B411-4357-9641-4A8443F73655}" presName="accentRepeatNode" presStyleLbl="solidFgAcc1" presStyleIdx="0" presStyleCnt="4"/>
      <dgm:spPr/>
    </dgm:pt>
    <dgm:pt modelId="{8F499F57-25C9-45F4-8CBD-7D9D581CAA10}" type="pres">
      <dgm:prSet presAssocID="{3061F91D-8548-4FCB-A021-DD835A272F0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6E2ED9-986E-45D6-92F7-C8372E97FA90}" type="pres">
      <dgm:prSet presAssocID="{3061F91D-8548-4FCB-A021-DD835A272F0F}" presName="accent_2" presStyleCnt="0"/>
      <dgm:spPr/>
    </dgm:pt>
    <dgm:pt modelId="{A6FEC19F-0F90-4EC7-BB21-E0ADFEFFA617}" type="pres">
      <dgm:prSet presAssocID="{3061F91D-8548-4FCB-A021-DD835A272F0F}" presName="accentRepeatNode" presStyleLbl="solidFgAcc1" presStyleIdx="1" presStyleCnt="4"/>
      <dgm:spPr/>
    </dgm:pt>
    <dgm:pt modelId="{53E42326-DC07-4DF9-9467-D8432361C847}" type="pres">
      <dgm:prSet presAssocID="{60B5D622-D348-4384-9EFA-863CA4F7B7A3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686FDD-9F30-4916-A44F-CA26261BE122}" type="pres">
      <dgm:prSet presAssocID="{60B5D622-D348-4384-9EFA-863CA4F7B7A3}" presName="accent_3" presStyleCnt="0"/>
      <dgm:spPr/>
    </dgm:pt>
    <dgm:pt modelId="{D00E28E9-7A94-4DBE-BF47-6DC8F169B300}" type="pres">
      <dgm:prSet presAssocID="{60B5D622-D348-4384-9EFA-863CA4F7B7A3}" presName="accentRepeatNode" presStyleLbl="solidFgAcc1" presStyleIdx="2" presStyleCnt="4"/>
      <dgm:spPr/>
      <dgm:t>
        <a:bodyPr/>
        <a:lstStyle/>
        <a:p>
          <a:endParaRPr lang="cs-CZ"/>
        </a:p>
      </dgm:t>
    </dgm:pt>
    <dgm:pt modelId="{4D744F30-9794-46C6-ACFA-F39922614CF7}" type="pres">
      <dgm:prSet presAssocID="{E392F34A-E55D-43D5-AEDD-49027298B816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183638-E327-4DD3-A173-2ABBAF66184A}" type="pres">
      <dgm:prSet presAssocID="{E392F34A-E55D-43D5-AEDD-49027298B816}" presName="accent_4" presStyleCnt="0"/>
      <dgm:spPr/>
    </dgm:pt>
    <dgm:pt modelId="{EB133F34-59A3-4639-B813-3EF5396EC28B}" type="pres">
      <dgm:prSet presAssocID="{E392F34A-E55D-43D5-AEDD-49027298B816}" presName="accentRepeatNode" presStyleLbl="solidFgAcc1" presStyleIdx="3" presStyleCnt="4"/>
      <dgm:spPr/>
    </dgm:pt>
  </dgm:ptLst>
  <dgm:cxnLst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DF849492-EC0F-41C4-9A01-844E1A834E31}" srcId="{BA9EE107-A5FB-41C4-9EF1-1CC153B68B3F}" destId="{60B5D622-D348-4384-9EFA-863CA4F7B7A3}" srcOrd="2" destOrd="0" parTransId="{74CB5370-34BA-43B8-AB66-1E3510545B42}" sibTransId="{5895C10F-262B-4EFF-A7FE-F20237FEAECB}"/>
    <dgm:cxn modelId="{B47C7ECB-22B8-4C0F-9F6D-1526C5AC06E6}" type="presOf" srcId="{A83A7CFB-B411-4357-9641-4A8443F73655}" destId="{F036299F-AF4D-4DAF-ABF5-87E8CC3FEF1B}" srcOrd="0" destOrd="0" presId="urn:microsoft.com/office/officeart/2008/layout/VerticalCurvedList"/>
    <dgm:cxn modelId="{0279BEF7-BAF0-4413-811A-11663A22D098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3" destOrd="0" parTransId="{BC40F3DB-7514-4A20-8E05-98AEEC263C22}" sibTransId="{9093FE33-FB2C-41B0-8F18-5CB6446B7DEF}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68804870-03CA-4133-ABD9-1BF23DED4191}" type="presOf" srcId="{E392F34A-E55D-43D5-AEDD-49027298B816}" destId="{4D744F30-9794-46C6-ACFA-F39922614CF7}" srcOrd="0" destOrd="0" presId="urn:microsoft.com/office/officeart/2008/layout/VerticalCurvedList"/>
    <dgm:cxn modelId="{B8C92B4A-9E16-4C6D-8583-A1CEC081E720}" srcId="{BA9EE107-A5FB-41C4-9EF1-1CC153B68B3F}" destId="{3061F91D-8548-4FCB-A021-DD835A272F0F}" srcOrd="1" destOrd="0" parTransId="{964A7552-04A1-426D-AC2F-6455AE0A46FC}" sibTransId="{CD2629B0-CE06-4C37-BA3E-EB383F625F73}"/>
    <dgm:cxn modelId="{183304B8-1358-44C9-8803-DA07758E6D27}" type="presOf" srcId="{3061F91D-8548-4FCB-A021-DD835A272F0F}" destId="{8F499F57-25C9-45F4-8CBD-7D9D581CAA10}" srcOrd="0" destOrd="0" presId="urn:microsoft.com/office/officeart/2008/layout/VerticalCurvedList"/>
    <dgm:cxn modelId="{3E068E4C-B503-4144-ACBD-F6D1E329A233}" type="presOf" srcId="{60B5D622-D348-4384-9EFA-863CA4F7B7A3}" destId="{53E42326-DC07-4DF9-9467-D8432361C847}" srcOrd="0" destOrd="0" presId="urn:microsoft.com/office/officeart/2008/layout/VerticalCurvedList"/>
    <dgm:cxn modelId="{E40977E6-8C7E-4DB4-A4AD-0B06EBF7C24E}" type="presParOf" srcId="{9C0CD981-713F-47B3-AE2F-2963F2684A6F}" destId="{96773A7D-3367-4F53-A2D2-EA5770AFFDB3}" srcOrd="0" destOrd="0" presId="urn:microsoft.com/office/officeart/2008/layout/VerticalCurvedList"/>
    <dgm:cxn modelId="{1C9373A0-FCAE-4781-B1D1-0498DC7618B1}" type="presParOf" srcId="{96773A7D-3367-4F53-A2D2-EA5770AFFDB3}" destId="{F31B7103-6E88-4DB9-9888-CB9E0B3FEEF8}" srcOrd="0" destOrd="0" presId="urn:microsoft.com/office/officeart/2008/layout/VerticalCurvedList"/>
    <dgm:cxn modelId="{B7A7B249-F3B1-4D98-A626-967D1E89E94E}" type="presParOf" srcId="{F31B7103-6E88-4DB9-9888-CB9E0B3FEEF8}" destId="{F7A92DE4-3445-4B9B-AF3D-F2DA6F69C25D}" srcOrd="0" destOrd="0" presId="urn:microsoft.com/office/officeart/2008/layout/VerticalCurvedList"/>
    <dgm:cxn modelId="{B5145D1A-579A-4AAB-9C77-89F7AFFF181B}" type="presParOf" srcId="{F31B7103-6E88-4DB9-9888-CB9E0B3FEEF8}" destId="{EF104B90-7E69-4918-A202-E6F91FC6E413}" srcOrd="1" destOrd="0" presId="urn:microsoft.com/office/officeart/2008/layout/VerticalCurvedList"/>
    <dgm:cxn modelId="{336E0D51-2079-42C9-BD7A-D4BEE6B2B001}" type="presParOf" srcId="{F31B7103-6E88-4DB9-9888-CB9E0B3FEEF8}" destId="{F5A5022A-2B1C-4F3B-B289-BC099E9CE92F}" srcOrd="2" destOrd="0" presId="urn:microsoft.com/office/officeart/2008/layout/VerticalCurvedList"/>
    <dgm:cxn modelId="{8012DE3B-6A52-4BC6-A0E5-94C55A931254}" type="presParOf" srcId="{F31B7103-6E88-4DB9-9888-CB9E0B3FEEF8}" destId="{F16BA6F4-95DE-4E28-BF94-6459A70C4A6D}" srcOrd="3" destOrd="0" presId="urn:microsoft.com/office/officeart/2008/layout/VerticalCurvedList"/>
    <dgm:cxn modelId="{F82CB3AC-6B8C-4DF1-8ECC-C78ECF6B9842}" type="presParOf" srcId="{96773A7D-3367-4F53-A2D2-EA5770AFFDB3}" destId="{F036299F-AF4D-4DAF-ABF5-87E8CC3FEF1B}" srcOrd="1" destOrd="0" presId="urn:microsoft.com/office/officeart/2008/layout/VerticalCurvedList"/>
    <dgm:cxn modelId="{FC5F50E5-328D-4644-8144-441B5F7B20E5}" type="presParOf" srcId="{96773A7D-3367-4F53-A2D2-EA5770AFFDB3}" destId="{40B95986-31F6-48A6-A8D8-D04AC3BEDA92}" srcOrd="2" destOrd="0" presId="urn:microsoft.com/office/officeart/2008/layout/VerticalCurvedList"/>
    <dgm:cxn modelId="{CEA9CC94-DED9-409C-9296-9AE02424F92D}" type="presParOf" srcId="{40B95986-31F6-48A6-A8D8-D04AC3BEDA92}" destId="{112F553D-60C2-4CC4-948D-0369F51C4DB0}" srcOrd="0" destOrd="0" presId="urn:microsoft.com/office/officeart/2008/layout/VerticalCurvedList"/>
    <dgm:cxn modelId="{490ABE33-99BE-4DF6-B6E7-4F2808A522D3}" type="presParOf" srcId="{96773A7D-3367-4F53-A2D2-EA5770AFFDB3}" destId="{8F499F57-25C9-45F4-8CBD-7D9D581CAA10}" srcOrd="3" destOrd="0" presId="urn:microsoft.com/office/officeart/2008/layout/VerticalCurvedList"/>
    <dgm:cxn modelId="{56E56004-6467-4105-8014-18F581298469}" type="presParOf" srcId="{96773A7D-3367-4F53-A2D2-EA5770AFFDB3}" destId="{A96E2ED9-986E-45D6-92F7-C8372E97FA90}" srcOrd="4" destOrd="0" presId="urn:microsoft.com/office/officeart/2008/layout/VerticalCurvedList"/>
    <dgm:cxn modelId="{68BD70A1-1F77-489F-B92C-FA217CFAC42F}" type="presParOf" srcId="{A96E2ED9-986E-45D6-92F7-C8372E97FA90}" destId="{A6FEC19F-0F90-4EC7-BB21-E0ADFEFFA617}" srcOrd="0" destOrd="0" presId="urn:microsoft.com/office/officeart/2008/layout/VerticalCurvedList"/>
    <dgm:cxn modelId="{06714DF8-C7BA-445A-A143-F7DF4B6D5AB0}" type="presParOf" srcId="{96773A7D-3367-4F53-A2D2-EA5770AFFDB3}" destId="{53E42326-DC07-4DF9-9467-D8432361C847}" srcOrd="5" destOrd="0" presId="urn:microsoft.com/office/officeart/2008/layout/VerticalCurvedList"/>
    <dgm:cxn modelId="{0B5A9FEE-AC2C-43C3-8E01-4CC68334F148}" type="presParOf" srcId="{96773A7D-3367-4F53-A2D2-EA5770AFFDB3}" destId="{B5686FDD-9F30-4916-A44F-CA26261BE122}" srcOrd="6" destOrd="0" presId="urn:microsoft.com/office/officeart/2008/layout/VerticalCurvedList"/>
    <dgm:cxn modelId="{54FCF674-1C82-4F0F-B7E9-F05DDCA31103}" type="presParOf" srcId="{B5686FDD-9F30-4916-A44F-CA26261BE122}" destId="{D00E28E9-7A94-4DBE-BF47-6DC8F169B300}" srcOrd="0" destOrd="0" presId="urn:microsoft.com/office/officeart/2008/layout/VerticalCurvedList"/>
    <dgm:cxn modelId="{FF96BD41-7806-41ED-97FB-2FD19467F114}" type="presParOf" srcId="{96773A7D-3367-4F53-A2D2-EA5770AFFDB3}" destId="{4D744F30-9794-46C6-ACFA-F39922614CF7}" srcOrd="7" destOrd="0" presId="urn:microsoft.com/office/officeart/2008/layout/VerticalCurvedList"/>
    <dgm:cxn modelId="{F4622AEA-E135-4273-8408-C820C8201B6C}" type="presParOf" srcId="{96773A7D-3367-4F53-A2D2-EA5770AFFDB3}" destId="{9A183638-E327-4DD3-A173-2ABBAF66184A}" srcOrd="8" destOrd="0" presId="urn:microsoft.com/office/officeart/2008/layout/VerticalCurvedList"/>
    <dgm:cxn modelId="{89E44850-EFC7-441B-A1EC-9F0C3E379B85}" type="presParOf" srcId="{9A183638-E327-4DD3-A173-2ABBAF66184A}" destId="{EB133F34-59A3-4639-B813-3EF5396EC28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60706" y="243582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/>
            <a:t>Autor:                 </a:t>
          </a:r>
          <a:r>
            <a:rPr lang="cs-CZ" sz="2000" b="1" kern="1200" dirty="0" smtClean="0"/>
            <a:t>Ing Věra Kubová</a:t>
          </a:r>
        </a:p>
      </dsp:txBody>
      <dsp:txXfrm>
        <a:off x="360706" y="243582"/>
        <a:ext cx="4878500" cy="487419"/>
      </dsp:txXfrm>
    </dsp:sp>
    <dsp:sp modelId="{112F553D-60C2-4CC4-948D-0369F51C4DB0}">
      <dsp:nvSpPr>
        <dsp:cNvPr id="0" name=""/>
        <dsp:cNvSpPr/>
      </dsp:nvSpPr>
      <dsp:spPr>
        <a:xfrm>
          <a:off x="56069" y="182655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99F57-25C9-45F4-8CBD-7D9D581CAA10}">
      <dsp:nvSpPr>
        <dsp:cNvPr id="0" name=""/>
        <dsp:cNvSpPr/>
      </dsp:nvSpPr>
      <dsp:spPr>
        <a:xfrm>
          <a:off x="640154" y="974838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Předmět:       ZEMĚPIS 8</a:t>
          </a:r>
          <a:endParaRPr lang="cs-CZ" sz="2000" b="1" kern="1200" dirty="0"/>
        </a:p>
      </dsp:txBody>
      <dsp:txXfrm>
        <a:off x="640154" y="974838"/>
        <a:ext cx="4599052" cy="487419"/>
      </dsp:txXfrm>
    </dsp:sp>
    <dsp:sp modelId="{A6FEC19F-0F90-4EC7-BB21-E0ADFEFFA617}">
      <dsp:nvSpPr>
        <dsp:cNvPr id="0" name=""/>
        <dsp:cNvSpPr/>
      </dsp:nvSpPr>
      <dsp:spPr>
        <a:xfrm>
          <a:off x="335517" y="913911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2326-DC07-4DF9-9467-D8432361C847}">
      <dsp:nvSpPr>
        <dsp:cNvPr id="0" name=""/>
        <dsp:cNvSpPr/>
      </dsp:nvSpPr>
      <dsp:spPr>
        <a:xfrm>
          <a:off x="640154" y="1706094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           EVROPA - POHOŘÍ</a:t>
          </a:r>
          <a:endParaRPr lang="cs-CZ" sz="2000" b="1" kern="1200" dirty="0"/>
        </a:p>
      </dsp:txBody>
      <dsp:txXfrm>
        <a:off x="640154" y="1706094"/>
        <a:ext cx="4599052" cy="487419"/>
      </dsp:txXfrm>
    </dsp:sp>
    <dsp:sp modelId="{D00E28E9-7A94-4DBE-BF47-6DC8F169B300}">
      <dsp:nvSpPr>
        <dsp:cNvPr id="0" name=""/>
        <dsp:cNvSpPr/>
      </dsp:nvSpPr>
      <dsp:spPr>
        <a:xfrm>
          <a:off x="335517" y="1645166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44F30-9794-46C6-ACFA-F39922614CF7}">
      <dsp:nvSpPr>
        <dsp:cNvPr id="0" name=""/>
        <dsp:cNvSpPr/>
      </dsp:nvSpPr>
      <dsp:spPr>
        <a:xfrm>
          <a:off x="360706" y="2437349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    CZ. 1.07/1.4.00/21.3315</a:t>
          </a:r>
          <a:endParaRPr lang="cs-CZ" sz="2000" b="1" kern="1200" dirty="0"/>
        </a:p>
      </dsp:txBody>
      <dsp:txXfrm>
        <a:off x="360706" y="2437349"/>
        <a:ext cx="4878500" cy="487419"/>
      </dsp:txXfrm>
    </dsp:sp>
    <dsp:sp modelId="{EB133F34-59A3-4639-B813-3EF5396EC28B}">
      <dsp:nvSpPr>
        <dsp:cNvPr id="0" name=""/>
        <dsp:cNvSpPr/>
      </dsp:nvSpPr>
      <dsp:spPr>
        <a:xfrm>
          <a:off x="56069" y="2376422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9.1.2014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9.1.2014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9.1.2014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Hlavn%C3%AD_strana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2" y="1988840"/>
            <a:ext cx="5544616" cy="1152128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703603531"/>
              </p:ext>
            </p:extLst>
          </p:nvPr>
        </p:nvGraphicFramePr>
        <p:xfrm>
          <a:off x="1907704" y="3284984"/>
          <a:ext cx="528024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seznámení s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pohořími Evropy</a:t>
            </a: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práci s mapou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Zeměpis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8. ročník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655667"/>
            <a:ext cx="3373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Povrch Evropy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752773"/>
            <a:ext cx="18309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u="sng" dirty="0"/>
              <a:t>Prvohory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9301" y="3090955"/>
            <a:ext cx="59289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u="sng" dirty="0" smtClean="0"/>
              <a:t>Třetihory</a:t>
            </a:r>
            <a:r>
              <a:rPr lang="cs-CZ" sz="2400" dirty="0" smtClean="0"/>
              <a:t>:    (</a:t>
            </a:r>
            <a:r>
              <a:rPr lang="cs-CZ" sz="2400" b="1" dirty="0">
                <a:solidFill>
                  <a:schemeClr val="accent2"/>
                </a:solidFill>
              </a:rPr>
              <a:t>Alpsko-Himalájské vrásnění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7" y="4376171"/>
            <a:ext cx="42354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u="sng" dirty="0"/>
              <a:t>Čtvrtohory</a:t>
            </a:r>
            <a:r>
              <a:rPr lang="cs-CZ" sz="2400" b="1" dirty="0" smtClean="0"/>
              <a:t>:     </a:t>
            </a:r>
            <a:r>
              <a:rPr lang="cs-CZ" sz="2400" dirty="0" smtClean="0"/>
              <a:t>(</a:t>
            </a:r>
            <a:r>
              <a:rPr lang="cs-CZ" sz="2400" b="1" dirty="0">
                <a:solidFill>
                  <a:schemeClr val="accent2"/>
                </a:solidFill>
              </a:rPr>
              <a:t>Doba ledová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2218020"/>
            <a:ext cx="3961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ovlivnilo Skandinávii, </a:t>
            </a:r>
            <a:r>
              <a:rPr lang="cs-CZ" dirty="0" smtClean="0"/>
              <a:t> Francii, V</a:t>
            </a:r>
            <a:r>
              <a:rPr lang="cs-CZ" dirty="0" smtClean="0"/>
              <a:t>. Británii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3" y="2587352"/>
            <a:ext cx="65726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/>
              <a:t>Střední </a:t>
            </a:r>
            <a:r>
              <a:rPr lang="cs-CZ" dirty="0" smtClean="0"/>
              <a:t>Evropu -&gt; </a:t>
            </a:r>
            <a:r>
              <a:rPr lang="cs-CZ" b="1" dirty="0"/>
              <a:t>Krkonoše</a:t>
            </a:r>
            <a:r>
              <a:rPr lang="cs-CZ" dirty="0"/>
              <a:t>, </a:t>
            </a:r>
            <a:r>
              <a:rPr lang="cs-CZ" b="1" dirty="0" smtClean="0"/>
              <a:t>Českomoravská </a:t>
            </a:r>
            <a:r>
              <a:rPr lang="cs-CZ" b="1" dirty="0"/>
              <a:t>vrchovina</a:t>
            </a:r>
            <a:r>
              <a:rPr lang="cs-CZ" b="1" dirty="0" smtClean="0"/>
              <a:t>, Český les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67986" y="3552620"/>
            <a:ext cx="67601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vytvořen Alpský oblouk-</a:t>
            </a:r>
            <a:r>
              <a:rPr lang="cs-CZ" dirty="0" smtClean="0"/>
              <a:t>&gt;     Sierra </a:t>
            </a:r>
            <a:r>
              <a:rPr lang="cs-CZ" dirty="0"/>
              <a:t>Nevada, Pyreneje</a:t>
            </a:r>
            <a:r>
              <a:rPr lang="cs-CZ" dirty="0" smtClean="0"/>
              <a:t>, </a:t>
            </a:r>
            <a:r>
              <a:rPr lang="cs-CZ" b="1" dirty="0" smtClean="0"/>
              <a:t>Alpy</a:t>
            </a:r>
            <a:r>
              <a:rPr lang="cs-CZ" dirty="0" smtClean="0"/>
              <a:t>, Apeniny, </a:t>
            </a:r>
          </a:p>
          <a:p>
            <a:r>
              <a:rPr lang="cs-CZ" dirty="0"/>
              <a:t>	</a:t>
            </a:r>
            <a:r>
              <a:rPr lang="cs-CZ" dirty="0" smtClean="0"/>
              <a:t>	                 </a:t>
            </a:r>
            <a:r>
              <a:rPr lang="cs-CZ" b="1" dirty="0" smtClean="0"/>
              <a:t>Karpaty</a:t>
            </a:r>
            <a:r>
              <a:rPr lang="cs-CZ" dirty="0" smtClean="0"/>
              <a:t>, Dinárské </a:t>
            </a:r>
            <a:r>
              <a:rPr lang="cs-CZ" dirty="0"/>
              <a:t>hory, Rodopy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99593" y="4849811"/>
            <a:ext cx="53287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pevninský </a:t>
            </a:r>
            <a:r>
              <a:rPr lang="cs-CZ" b="1" dirty="0" smtClean="0"/>
              <a:t>ledovec - </a:t>
            </a:r>
            <a:r>
              <a:rPr lang="cs-CZ" dirty="0" smtClean="0"/>
              <a:t>sahal </a:t>
            </a:r>
            <a:r>
              <a:rPr lang="cs-CZ" dirty="0"/>
              <a:t>až do ČR, </a:t>
            </a:r>
            <a:r>
              <a:rPr lang="cs-CZ" dirty="0" smtClean="0"/>
              <a:t>Německa, Francie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99592" y="5219143"/>
            <a:ext cx="56861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horský ledovec-</a:t>
            </a:r>
            <a:r>
              <a:rPr lang="cs-CZ" dirty="0"/>
              <a:t>vznikla horská jezera-ČR-Černé, </a:t>
            </a:r>
            <a:r>
              <a:rPr lang="cs-CZ" dirty="0" smtClean="0"/>
              <a:t>Čertovo,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Bodamské </a:t>
            </a:r>
            <a:r>
              <a:rPr lang="cs-CZ" dirty="0"/>
              <a:t>a </a:t>
            </a:r>
            <a:r>
              <a:rPr lang="cs-CZ" dirty="0" smtClean="0"/>
              <a:t>Ženevské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67986" y="5865474"/>
            <a:ext cx="38697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ústupem ledovce </a:t>
            </a:r>
            <a:r>
              <a:rPr lang="cs-CZ" dirty="0" smtClean="0"/>
              <a:t>vznikly </a:t>
            </a:r>
            <a:r>
              <a:rPr lang="cs-CZ" dirty="0"/>
              <a:t>tzv</a:t>
            </a:r>
            <a:r>
              <a:rPr lang="cs-CZ" b="1" dirty="0" smtClean="0"/>
              <a:t>.  FJORDY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3527" y="1369496"/>
            <a:ext cx="19319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u="sng" dirty="0" smtClean="0"/>
              <a:t>Starohory:</a:t>
            </a:r>
            <a:endParaRPr lang="cs-CZ" sz="2400" b="1" u="sng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441254" y="1461829"/>
            <a:ext cx="5902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Ural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43449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3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noFill/>
          <a:ln>
            <a:noFill/>
          </a:ln>
        </p:spPr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421600"/>
            <a:ext cx="8640960" cy="619898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763688" y="548680"/>
            <a:ext cx="17892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POHOŘÍ</a:t>
            </a:r>
            <a:endParaRPr lang="cs-CZ" sz="3600" b="1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4860032" y="1041849"/>
            <a:ext cx="2232248" cy="306324"/>
          </a:xfrm>
          <a:prstGeom prst="wedgeRoundRectCallout">
            <a:avLst>
              <a:gd name="adj1" fmla="val -89958"/>
              <a:gd name="adj2" fmla="val 168222"/>
              <a:gd name="adj3" fmla="val 16667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SKANDINÁVSKÉ P</a:t>
            </a:r>
            <a:r>
              <a:rPr lang="cs-CZ" b="1" dirty="0" smtClean="0"/>
              <a:t>.</a:t>
            </a:r>
            <a:endParaRPr lang="cs-CZ" dirty="0"/>
          </a:p>
        </p:txBody>
      </p:sp>
      <p:sp>
        <p:nvSpPr>
          <p:cNvPr id="9" name="Zaoblený obdélníkový popisek 8"/>
          <p:cNvSpPr/>
          <p:nvPr/>
        </p:nvSpPr>
        <p:spPr>
          <a:xfrm>
            <a:off x="6372200" y="2065223"/>
            <a:ext cx="914400" cy="306324"/>
          </a:xfrm>
          <a:prstGeom prst="wedgeRoundRectCallout">
            <a:avLst>
              <a:gd name="adj1" fmla="val 144792"/>
              <a:gd name="adj2" fmla="val -61878"/>
              <a:gd name="adj3" fmla="val 16667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URAL</a:t>
            </a:r>
            <a:endParaRPr lang="cs-CZ" dirty="0"/>
          </a:p>
        </p:txBody>
      </p:sp>
      <p:sp>
        <p:nvSpPr>
          <p:cNvPr id="10" name="Zaoblený obdélníkový popisek 9"/>
          <p:cNvSpPr/>
          <p:nvPr/>
        </p:nvSpPr>
        <p:spPr>
          <a:xfrm>
            <a:off x="2606080" y="3786781"/>
            <a:ext cx="914400" cy="306324"/>
          </a:xfrm>
          <a:prstGeom prst="wedgeRoundRectCallout">
            <a:avLst>
              <a:gd name="adj1" fmla="val 34375"/>
              <a:gd name="adj2" fmla="val 214863"/>
              <a:gd name="adj3" fmla="val 16667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ALPY</a:t>
            </a:r>
            <a:endParaRPr lang="cs-CZ" b="1" dirty="0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4821447" y="3480457"/>
            <a:ext cx="1512168" cy="306324"/>
          </a:xfrm>
          <a:prstGeom prst="wedgeRoundRectCallout">
            <a:avLst>
              <a:gd name="adj1" fmla="val -27762"/>
              <a:gd name="adj2" fmla="val 217973"/>
              <a:gd name="adj3" fmla="val 16667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KARPATY</a:t>
            </a:r>
            <a:endParaRPr lang="cs-CZ" dirty="0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539552" y="4221088"/>
            <a:ext cx="1904130" cy="306324"/>
          </a:xfrm>
          <a:prstGeom prst="wedgeRoundRectCallout">
            <a:avLst>
              <a:gd name="adj1" fmla="val 30190"/>
              <a:gd name="adj2" fmla="val 245958"/>
              <a:gd name="adj3" fmla="val 16667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PYRENEJE</a:t>
            </a:r>
            <a:endParaRPr lang="cs-CZ" b="1" dirty="0"/>
          </a:p>
        </p:txBody>
      </p:sp>
      <p:sp>
        <p:nvSpPr>
          <p:cNvPr id="13" name="Zaoblený obdélníkový popisek 12"/>
          <p:cNvSpPr/>
          <p:nvPr/>
        </p:nvSpPr>
        <p:spPr>
          <a:xfrm>
            <a:off x="1763688" y="5949280"/>
            <a:ext cx="1634480" cy="306324"/>
          </a:xfrm>
          <a:prstGeom prst="wedgeRoundRectCallout">
            <a:avLst>
              <a:gd name="adj1" fmla="val 68911"/>
              <a:gd name="adj2" fmla="val -254664"/>
              <a:gd name="adj3" fmla="val 16667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APENINY</a:t>
            </a:r>
            <a:endParaRPr lang="cs-CZ" b="1" dirty="0"/>
          </a:p>
        </p:txBody>
      </p:sp>
      <p:sp>
        <p:nvSpPr>
          <p:cNvPr id="14" name="Zaoblený obdélníkový popisek 13"/>
          <p:cNvSpPr/>
          <p:nvPr/>
        </p:nvSpPr>
        <p:spPr>
          <a:xfrm>
            <a:off x="5577531" y="6021288"/>
            <a:ext cx="1997101" cy="306324"/>
          </a:xfrm>
          <a:prstGeom prst="wedgeRoundRectCallout">
            <a:avLst>
              <a:gd name="adj1" fmla="val -86651"/>
              <a:gd name="adj2" fmla="val -201803"/>
              <a:gd name="adj3" fmla="val 16667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BALKÁNSKÉ P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702980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27584" y="692696"/>
            <a:ext cx="51523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POHOŘÍ       </a:t>
            </a:r>
            <a:r>
              <a:rPr lang="cs-CZ" sz="2800" b="1" dirty="0" smtClean="0"/>
              <a:t>NEJVYŠŠÍ HORY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3343" y="4727394"/>
            <a:ext cx="10342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URAL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3343" y="4194868"/>
            <a:ext cx="39526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SKANDINÁVSKÉ POHOŘÍ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3343" y="3722803"/>
            <a:ext cx="16324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KARPATY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3343" y="2669972"/>
            <a:ext cx="33842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BALKÁNSKÉ POHOŘÍ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4015" y="1737756"/>
            <a:ext cx="9829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ALPY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3343" y="3199583"/>
            <a:ext cx="15744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APENINY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4015" y="2199421"/>
            <a:ext cx="17443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PYRENEJE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8065" y="4788949"/>
            <a:ext cx="16056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NARODNAJA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8066" y="4225645"/>
            <a:ext cx="19896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GALDHOPINGEN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52418" y="3726026"/>
            <a:ext cx="25074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GERLACHOVSKÝ ŠTÍT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52418" y="2765499"/>
            <a:ext cx="1157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MUSALA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51718" y="1829885"/>
            <a:ext cx="1696298" cy="40011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MONT BLANC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78066" y="3261138"/>
            <a:ext cx="20024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CORNO GRANDE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53090" y="2260976"/>
            <a:ext cx="19094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PICO DE ANETO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344147" y="4722741"/>
            <a:ext cx="10999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1895 m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344148" y="4194868"/>
            <a:ext cx="11480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2469 m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348957" y="3695248"/>
            <a:ext cx="11176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2655 m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348957" y="2700749"/>
            <a:ext cx="12295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2925 m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338650" y="1799311"/>
            <a:ext cx="1151276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4807 m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371511" y="3226074"/>
            <a:ext cx="10855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2914 m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372883" y="2260976"/>
            <a:ext cx="12153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3404 m 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33343" y="5250614"/>
            <a:ext cx="19399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KRKONOŠE</a:t>
            </a:r>
            <a:endParaRPr lang="cs-CZ" sz="28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680224" y="5312169"/>
            <a:ext cx="10679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SNĚŽKA</a:t>
            </a:r>
            <a:endParaRPr lang="cs-CZ" sz="2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364185" y="5264710"/>
            <a:ext cx="1087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1602 m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0059985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 animBg="1"/>
      <p:bldP spid="17" grpId="0"/>
      <p:bldP spid="18" grpId="0"/>
      <p:bldP spid="20" grpId="0"/>
      <p:bldP spid="21" grpId="0"/>
      <p:bldP spid="22" grpId="0"/>
      <p:bldP spid="23" grpId="0"/>
      <p:bldP spid="24" grpId="0" animBg="1"/>
      <p:bldP spid="25" grpId="0"/>
      <p:bldP spid="26" grpId="0"/>
      <p:bldP spid="28" grpId="0"/>
      <p:bldP spid="29" grpId="0"/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42428" y="620688"/>
            <a:ext cx="19761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OTÁZKY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3962" y="1397967"/>
            <a:ext cx="33778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Nejvyšší pohoří Evropy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194" y="1914079"/>
            <a:ext cx="52934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Pohoří které odděluje Evropu od Asie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3962" y="2402374"/>
            <a:ext cx="6814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 Vyjmenujte nejméně tři pohoří Alpského oblouku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8576" y="3922375"/>
            <a:ext cx="31742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 Nejvyšší hora Evropy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8576" y="4404916"/>
            <a:ext cx="38735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5. Nejstarší pohoří Evropy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7194" y="5517232"/>
            <a:ext cx="70342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7. Do </a:t>
            </a:r>
            <a:r>
              <a:rPr lang="cs-CZ" sz="2400" dirty="0"/>
              <a:t>slepé mapy na další straně doplňuj </a:t>
            </a:r>
            <a:r>
              <a:rPr lang="cs-CZ" sz="2400" dirty="0" smtClean="0"/>
              <a:t>názvy pohoří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3962" y="4933066"/>
            <a:ext cx="43172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6. Nejvyšší hora České republiky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53446" y="1397967"/>
            <a:ext cx="8643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ALPY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853446" y="1914078"/>
            <a:ext cx="9204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URAL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19067" y="2864039"/>
            <a:ext cx="15263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PYRENEJE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912023" y="2862227"/>
            <a:ext cx="23217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SIERRA NEVADA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04758" y="2862226"/>
            <a:ext cx="8643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ALPY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80735" y="2861893"/>
            <a:ext cx="13724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APENINY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356598" y="2861892"/>
            <a:ext cx="14150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KARPATY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920184" y="3284984"/>
            <a:ext cx="67696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BALKÁNSKÉ POHOŘÍ ( DINÁRSKÉ HORY, RODOPY)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941017" y="3922373"/>
            <a:ext cx="19880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MONT BLANC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14155" y="3922374"/>
            <a:ext cx="11512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4807 m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934319" y="4933065"/>
            <a:ext cx="12410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SNĚŽKA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196722" y="4931938"/>
            <a:ext cx="10919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1602 m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941017" y="4404916"/>
            <a:ext cx="9124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URAL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4934810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noFill/>
          <a:ln>
            <a:noFill/>
          </a:ln>
        </p:spPr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380963"/>
            <a:ext cx="8640960" cy="619898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763688" y="548680"/>
            <a:ext cx="17892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POHOŘÍ</a:t>
            </a:r>
            <a:endParaRPr lang="cs-CZ" sz="3600" b="1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4860032" y="1041849"/>
            <a:ext cx="2714600" cy="306324"/>
          </a:xfrm>
          <a:prstGeom prst="wedgeRoundRectCallout">
            <a:avLst>
              <a:gd name="adj1" fmla="val -86800"/>
              <a:gd name="adj2" fmla="val 196207"/>
              <a:gd name="adj3" fmla="val 16667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SKANDINÁVSKÉ P</a:t>
            </a:r>
            <a:r>
              <a:rPr lang="cs-CZ" sz="2400" b="1" dirty="0" smtClean="0"/>
              <a:t>.</a:t>
            </a:r>
            <a:endParaRPr lang="cs-CZ" sz="2400" dirty="0"/>
          </a:p>
        </p:txBody>
      </p:sp>
      <p:sp>
        <p:nvSpPr>
          <p:cNvPr id="9" name="Zaoblený obdélníkový popisek 8"/>
          <p:cNvSpPr/>
          <p:nvPr/>
        </p:nvSpPr>
        <p:spPr>
          <a:xfrm>
            <a:off x="6217332" y="2065223"/>
            <a:ext cx="1069268" cy="306324"/>
          </a:xfrm>
          <a:prstGeom prst="wedgeRoundRectCallout">
            <a:avLst>
              <a:gd name="adj1" fmla="val 144792"/>
              <a:gd name="adj2" fmla="val -61878"/>
              <a:gd name="adj3" fmla="val 16667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URAL</a:t>
            </a:r>
            <a:endParaRPr lang="cs-CZ" sz="2400" dirty="0"/>
          </a:p>
        </p:txBody>
      </p:sp>
      <p:sp>
        <p:nvSpPr>
          <p:cNvPr id="10" name="Zaoblený obdélníkový popisek 9"/>
          <p:cNvSpPr/>
          <p:nvPr/>
        </p:nvSpPr>
        <p:spPr>
          <a:xfrm>
            <a:off x="2606080" y="3786781"/>
            <a:ext cx="914400" cy="306324"/>
          </a:xfrm>
          <a:prstGeom prst="wedgeRoundRectCallout">
            <a:avLst>
              <a:gd name="adj1" fmla="val 34375"/>
              <a:gd name="adj2" fmla="val 214863"/>
              <a:gd name="adj3" fmla="val 16667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ALPY</a:t>
            </a:r>
            <a:endParaRPr lang="cs-CZ" sz="2400" b="1" dirty="0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4821447" y="3480457"/>
            <a:ext cx="1512168" cy="306324"/>
          </a:xfrm>
          <a:prstGeom prst="wedgeRoundRectCallout">
            <a:avLst>
              <a:gd name="adj1" fmla="val -27762"/>
              <a:gd name="adj2" fmla="val 217973"/>
              <a:gd name="adj3" fmla="val 16667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KARPATY</a:t>
            </a:r>
            <a:endParaRPr lang="cs-CZ" sz="2400" dirty="0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539552" y="4221088"/>
            <a:ext cx="1904130" cy="306324"/>
          </a:xfrm>
          <a:prstGeom prst="wedgeRoundRectCallout">
            <a:avLst>
              <a:gd name="adj1" fmla="val 33191"/>
              <a:gd name="adj2" fmla="val 230411"/>
              <a:gd name="adj3" fmla="val 16667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PYRENEJE</a:t>
            </a:r>
            <a:endParaRPr lang="cs-CZ" sz="2400" b="1" dirty="0"/>
          </a:p>
        </p:txBody>
      </p:sp>
      <p:sp>
        <p:nvSpPr>
          <p:cNvPr id="13" name="Zaoblený obdélníkový popisek 12"/>
          <p:cNvSpPr/>
          <p:nvPr/>
        </p:nvSpPr>
        <p:spPr>
          <a:xfrm>
            <a:off x="1763688" y="5949280"/>
            <a:ext cx="1634480" cy="306324"/>
          </a:xfrm>
          <a:prstGeom prst="wedgeRoundRectCallout">
            <a:avLst>
              <a:gd name="adj1" fmla="val 68911"/>
              <a:gd name="adj2" fmla="val -254664"/>
              <a:gd name="adj3" fmla="val 16667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APENINY</a:t>
            </a:r>
            <a:endParaRPr lang="cs-CZ" sz="2400" b="1" dirty="0"/>
          </a:p>
        </p:txBody>
      </p:sp>
      <p:sp>
        <p:nvSpPr>
          <p:cNvPr id="14" name="Zaoblený obdélníkový popisek 13"/>
          <p:cNvSpPr/>
          <p:nvPr/>
        </p:nvSpPr>
        <p:spPr>
          <a:xfrm>
            <a:off x="5577531" y="6021288"/>
            <a:ext cx="2306837" cy="306324"/>
          </a:xfrm>
          <a:prstGeom prst="wedgeRoundRectCallout">
            <a:avLst>
              <a:gd name="adj1" fmla="val -86651"/>
              <a:gd name="adj2" fmla="val -201803"/>
              <a:gd name="adj3" fmla="val 16667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BALKÁNSKÉ P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4" name="Obdélníkový popisek 3"/>
          <p:cNvSpPr/>
          <p:nvPr/>
        </p:nvSpPr>
        <p:spPr>
          <a:xfrm>
            <a:off x="4821447" y="1828257"/>
            <a:ext cx="457200" cy="390128"/>
          </a:xfrm>
          <a:prstGeom prst="wedgeRectCallout">
            <a:avLst>
              <a:gd name="adj1" fmla="val -260416"/>
              <a:gd name="adj2" fmla="val -52251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5</a:t>
            </a:r>
            <a:endParaRPr lang="cs-CZ" sz="2400" b="1" dirty="0"/>
          </a:p>
        </p:txBody>
      </p:sp>
      <p:sp>
        <p:nvSpPr>
          <p:cNvPr id="6" name="Obdélníkový popisek 5"/>
          <p:cNvSpPr/>
          <p:nvPr/>
        </p:nvSpPr>
        <p:spPr>
          <a:xfrm>
            <a:off x="1034417" y="5013176"/>
            <a:ext cx="457200" cy="390128"/>
          </a:xfrm>
          <a:prstGeom prst="wedgeRectCallout">
            <a:avLst>
              <a:gd name="adj1" fmla="val 183334"/>
              <a:gd name="adj2" fmla="val -32719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15" name="Obdélníkový popisek 14"/>
          <p:cNvSpPr/>
          <p:nvPr/>
        </p:nvSpPr>
        <p:spPr>
          <a:xfrm>
            <a:off x="4165104" y="6060540"/>
            <a:ext cx="457200" cy="390128"/>
          </a:xfrm>
          <a:prstGeom prst="wedgeRectCallout">
            <a:avLst>
              <a:gd name="adj1" fmla="val -150000"/>
              <a:gd name="adj2" fmla="val -245130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</a:t>
            </a:r>
            <a:endParaRPr lang="cs-CZ" sz="2400" b="1" dirty="0"/>
          </a:p>
        </p:txBody>
      </p:sp>
      <p:sp>
        <p:nvSpPr>
          <p:cNvPr id="16" name="Obdélníkový popisek 15"/>
          <p:cNvSpPr/>
          <p:nvPr/>
        </p:nvSpPr>
        <p:spPr>
          <a:xfrm>
            <a:off x="6863333" y="2548136"/>
            <a:ext cx="457200" cy="390128"/>
          </a:xfrm>
          <a:prstGeom prst="wedgeRectCallout">
            <a:avLst>
              <a:gd name="adj1" fmla="val 262500"/>
              <a:gd name="adj2" fmla="val -184092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6</a:t>
            </a:r>
            <a:endParaRPr lang="cs-CZ" sz="2400" b="1" dirty="0"/>
          </a:p>
        </p:txBody>
      </p:sp>
      <p:sp>
        <p:nvSpPr>
          <p:cNvPr id="17" name="Obdélníkový popisek 16"/>
          <p:cNvSpPr/>
          <p:nvPr/>
        </p:nvSpPr>
        <p:spPr>
          <a:xfrm>
            <a:off x="5881697" y="3898041"/>
            <a:ext cx="457200" cy="390128"/>
          </a:xfrm>
          <a:prstGeom prst="wedgeRectCallout">
            <a:avLst>
              <a:gd name="adj1" fmla="val -210416"/>
              <a:gd name="adj2" fmla="val 55175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4</a:t>
            </a:r>
            <a:endParaRPr lang="cs-CZ" sz="2400" b="1" dirty="0"/>
          </a:p>
        </p:txBody>
      </p:sp>
      <p:sp>
        <p:nvSpPr>
          <p:cNvPr id="18" name="Obdélníkový popisek 17"/>
          <p:cNvSpPr/>
          <p:nvPr/>
        </p:nvSpPr>
        <p:spPr>
          <a:xfrm>
            <a:off x="6110297" y="5301208"/>
            <a:ext cx="457200" cy="390128"/>
          </a:xfrm>
          <a:prstGeom prst="wedgeRectCallout">
            <a:avLst>
              <a:gd name="adj1" fmla="val -354166"/>
              <a:gd name="adj2" fmla="val 13670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7</a:t>
            </a:r>
            <a:endParaRPr lang="cs-CZ" sz="2400" b="1" dirty="0"/>
          </a:p>
        </p:txBody>
      </p:sp>
      <p:sp>
        <p:nvSpPr>
          <p:cNvPr id="19" name="Obdélníkový popisek 18"/>
          <p:cNvSpPr/>
          <p:nvPr/>
        </p:nvSpPr>
        <p:spPr>
          <a:xfrm>
            <a:off x="3707904" y="3744879"/>
            <a:ext cx="457200" cy="390128"/>
          </a:xfrm>
          <a:prstGeom prst="wedgeRectCallout">
            <a:avLst>
              <a:gd name="adj1" fmla="val -120833"/>
              <a:gd name="adj2" fmla="val 165043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2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3480422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4" grpId="0" animBg="1"/>
      <p:bldP spid="6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925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pPr marL="0" lvl="0" indent="0">
              <a:buNone/>
            </a:pPr>
            <a:r>
              <a:rPr lang="cs-CZ" b="1" dirty="0"/>
              <a:t>Zeměpis 8 pro ZŠ a VG UČ /nové vydání/ </a:t>
            </a:r>
            <a:r>
              <a:rPr lang="cs-CZ" dirty="0"/>
              <a:t>Jeřábek Milan, Anděl Jiří, Peštová Jana, Kastner Jiří</a:t>
            </a:r>
          </a:p>
          <a:p>
            <a:pPr lvl="0"/>
            <a:r>
              <a:rPr lang="cs-CZ" dirty="0"/>
              <a:t> </a:t>
            </a:r>
            <a:r>
              <a:rPr lang="cs-CZ" i="1" u="sng" dirty="0"/>
              <a:t>Internetové odkazy:</a:t>
            </a:r>
          </a:p>
          <a:p>
            <a:pPr marL="0" indent="0">
              <a:buNone/>
            </a:pPr>
            <a:r>
              <a:rPr lang="cs-CZ" dirty="0"/>
              <a:t>SAN JOSE. </a:t>
            </a:r>
            <a:r>
              <a:rPr lang="cs-CZ" dirty="0" err="1">
                <a:hlinkClick r:id="rId2"/>
              </a:rPr>
              <a:t>Wikimedia</a:t>
            </a:r>
            <a:r>
              <a:rPr lang="cs-CZ" dirty="0">
                <a:hlinkClick r:id="rId2"/>
              </a:rPr>
              <a:t> </a:t>
            </a:r>
            <a:r>
              <a:rPr lang="cs-CZ" dirty="0" err="1">
                <a:hlinkClick r:id="rId2"/>
              </a:rPr>
              <a:t>Commons</a:t>
            </a:r>
            <a:r>
              <a:rPr lang="cs-CZ" dirty="0"/>
              <a:t> [online]. [cit. 25.8.2013].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http://cs.wikipedia.org/wiki/Soubor:Europe_topography_map.png </a:t>
            </a:r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marL="0" indent="0">
              <a:buNone/>
            </a:pPr>
            <a:r>
              <a:rPr lang="cs-CZ" sz="2000" dirty="0" smtClean="0"/>
              <a:t>Veškeré ostatní obrázky, fotografie, animace a podprogramy jsou dílem autora, nebo pochází z volně přístupných zdrojů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1228</TotalTime>
  <Words>358</Words>
  <Application>Microsoft Office PowerPoint</Application>
  <PresentationFormat>Předvádění na obrazovce (4:3)</PresentationFormat>
  <Paragraphs>106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Základní škola a Mateřská škola Bílá Třemešná, okres Trutnov</vt:lpstr>
      <vt:lpstr>Anotace</vt:lpstr>
      <vt:lpstr>Snímek 3</vt:lpstr>
      <vt:lpstr>Snímek 4</vt:lpstr>
      <vt:lpstr>Snímek 5</vt:lpstr>
      <vt:lpstr>Snímek 6</vt:lpstr>
      <vt:lpstr>Snímek 7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102</cp:revision>
  <dcterms:created xsi:type="dcterms:W3CDTF">2013-05-10T12:01:16Z</dcterms:created>
  <dcterms:modified xsi:type="dcterms:W3CDTF">2014-01-09T08:20:43Z</dcterms:modified>
</cp:coreProperties>
</file>