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60" r:id="rId2"/>
  </p:sldMasterIdLst>
  <p:notesMasterIdLst>
    <p:notesMasterId r:id="rId11"/>
  </p:notesMasterIdLst>
  <p:sldIdLst>
    <p:sldId id="271" r:id="rId3"/>
    <p:sldId id="257" r:id="rId4"/>
    <p:sldId id="326" r:id="rId5"/>
    <p:sldId id="330" r:id="rId6"/>
    <p:sldId id="328" r:id="rId7"/>
    <p:sldId id="327" r:id="rId8"/>
    <p:sldId id="329" r:id="rId9"/>
    <p:sldId id="30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Fiser" initials="JaFi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0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commentAuthors" Target="commentAuthors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ED375F-FDFE-4141-B1B4-13B04D382072}" type="datetimeFigureOut">
              <a:rPr lang="cs-CZ" smtClean="0"/>
              <a:t>9.1.2014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5CD996-7439-422A-959B-ADCBFF2E3B6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2346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VY_32_INOVACE_040.ICT.34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VY_32_INOVACE_040.ICT.34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VY_32_INOVACE_040.ICT.34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VY_32_INOVACE_040.ICT.34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VY_32_INOVACE_040.ICT.34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VY_32_INOVACE_040.ICT.34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VY_32_INOVACE_040.ICT.34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VY_32_INOVACE_040.ICT.34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VY_32_INOVACE_040.ICT.34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VY_32_INOVACE_040.ICT.34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VY_32_INOVACE_040.ICT.34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VY_32_INOVACE_040.ICT.34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91654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VY_32_INOVACE_040.ICT.34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32278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VY_32_INOVACE_040.ICT.34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44233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VY_32_INOVACE_040.ICT.34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09519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VY_32_INOVACE_040.ICT.34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12548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VY_32_INOVACE_040.ICT.34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44033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VY_32_INOVACE_040.ICT.34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90051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VY_32_INOVACE_040.ICT.34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2426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VY_32_INOVACE_040.ICT.34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12855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VY_32_INOVACE_040.ICT.34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39987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VY_32_INOVACE_040.ICT.34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651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OA a JŠ Jihlava, VY_32_INOVACE_040.ICT.34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OA a JŠ Jihlava, VY_32_INOVACE_040.ICT.34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394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jafi3.php5.cz/wifi" TargetMode="Externa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jafi3.php5.cz/wifi/index.zip" TargetMode="Externa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jafi3.php5.cz/wifi/wifi_vyp.zip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jafi3.php5.cz/wifi/wifi_zap.zip" TargetMode="External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jafi3.php5.cz/wifi/wifi_zap.zip" TargetMode="External"/><Relationship Id="rId3" Type="http://schemas.openxmlformats.org/officeDocument/2006/relationships/hyperlink" Target="http://jafi3.php5.cz/wifi" TargetMode="External"/><Relationship Id="rId7" Type="http://schemas.openxmlformats.org/officeDocument/2006/relationships/hyperlink" Target="http://nibiru.zarea.net/sqladmin/" TargetMode="External"/><Relationship Id="rId2" Type="http://schemas.openxmlformats.org/officeDocument/2006/relationships/hyperlink" Target="http://jafi3.php5.cz/" TargetMode="External"/><Relationship Id="rId1" Type="http://schemas.openxmlformats.org/officeDocument/2006/relationships/slideLayout" Target="../slideLayouts/slideLayout17.xml"/><Relationship Id="rId6" Type="http://schemas.openxmlformats.org/officeDocument/2006/relationships/hyperlink" Target="http://knihy.cpress.cz/informatika-a-vypocetni-technika-pro-stredni-skoly.html" TargetMode="External"/><Relationship Id="rId5" Type="http://schemas.openxmlformats.org/officeDocument/2006/relationships/hyperlink" Target="http://www.tvorba-webu.cz/php" TargetMode="External"/><Relationship Id="rId4" Type="http://schemas.openxmlformats.org/officeDocument/2006/relationships/hyperlink" Target="http://www.jakpsatweb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smtClean="0"/>
              <a:t>VY_32_INOVACE_040.ICT.34</a:t>
            </a:r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Tvorba webových </a:t>
            </a:r>
            <a:r>
              <a:rPr lang="cs-CZ" smtClean="0"/>
              <a:t>stránek – web a databáze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3320008" cy="365125"/>
          </a:xfrm>
        </p:spPr>
        <p:txBody>
          <a:bodyPr/>
          <a:lstStyle/>
          <a:p>
            <a:r>
              <a:rPr lang="cs-CZ" smtClean="0"/>
              <a:t>OA a JŠ Jihlava, VY_32_INOVACE_040.ICT.34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592114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CZ.1.07/1.5.00/34.0744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smtClean="0"/>
              <a:t>VY_32_INOVACE</a:t>
            </a:r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/>
              <a:t>: </a:t>
            </a:r>
            <a:r>
              <a:rPr lang="cs-CZ" sz="2800" smtClean="0"/>
              <a:t>040.ICT.34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Informační technologie</a:t>
            </a:r>
          </a:p>
          <a:p>
            <a:r>
              <a:rPr lang="cs-CZ" sz="2800" b="1" u="sng" dirty="0" smtClean="0"/>
              <a:t>Název materiálu</a:t>
            </a:r>
            <a:r>
              <a:rPr lang="cs-CZ" sz="2800" dirty="0" smtClean="0"/>
              <a:t>:  </a:t>
            </a:r>
            <a:r>
              <a:rPr lang="cs-CZ" sz="2200" dirty="0" smtClean="0"/>
              <a:t>Tvorba webových stránek </a:t>
            </a:r>
            <a:r>
              <a:rPr lang="cs-CZ" sz="2200" smtClean="0"/>
              <a:t>– web a databáze</a:t>
            </a:r>
            <a:endParaRPr lang="cs-CZ" sz="2200" dirty="0" smtClean="0"/>
          </a:p>
          <a:p>
            <a:r>
              <a:rPr lang="cs-CZ" sz="2800" b="1" u="sng" dirty="0" smtClean="0"/>
              <a:t>Autor</a:t>
            </a:r>
            <a:r>
              <a:rPr lang="cs-CZ" sz="2800" dirty="0" smtClean="0"/>
              <a:t>: Jaroslav Fišer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</a:t>
            </a:r>
            <a:r>
              <a:rPr lang="cs-CZ" sz="2800" dirty="0"/>
              <a:t>Prezentace Microsoft </a:t>
            </a:r>
            <a:r>
              <a:rPr lang="cs-CZ" sz="2800" dirty="0" smtClean="0"/>
              <a:t>PowerPoint</a:t>
            </a:r>
            <a:r>
              <a:rPr lang="cs-CZ" sz="2800" dirty="0"/>
              <a:t>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smtClean="0"/>
              <a:t>: </a:t>
            </a:r>
            <a:r>
              <a:rPr lang="cs-CZ" sz="2800" smtClean="0"/>
              <a:t>420 </a:t>
            </a:r>
            <a:r>
              <a:rPr lang="cs-CZ" sz="2800" dirty="0" smtClean="0"/>
              <a:t>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 BY</a:t>
            </a:r>
          </a:p>
          <a:p>
            <a:pPr algn="just"/>
            <a:r>
              <a:rPr lang="cs-CZ" sz="2800" b="1" u="sng" smtClean="0"/>
              <a:t>Datum vytvoření</a:t>
            </a:r>
            <a:r>
              <a:rPr lang="cs-CZ" sz="2800" smtClean="0"/>
              <a:t>: 8. 1. 2014</a:t>
            </a:r>
            <a:endParaRPr lang="cs-CZ" sz="2800" dirty="0" smtClean="0"/>
          </a:p>
          <a:p>
            <a:r>
              <a:rPr lang="cs-CZ" sz="2800" b="1" u="sng" dirty="0" smtClean="0"/>
              <a:t>Klíčová slova</a:t>
            </a:r>
            <a:r>
              <a:rPr lang="cs-CZ" sz="2800" dirty="0" smtClean="0"/>
              <a:t>:</a:t>
            </a:r>
            <a:r>
              <a:rPr lang="cs-CZ" sz="2800" smtClean="0"/>
              <a:t> HTML</a:t>
            </a:r>
            <a:r>
              <a:rPr lang="cs-CZ" sz="2800"/>
              <a:t>, </a:t>
            </a:r>
            <a:r>
              <a:rPr lang="cs-CZ" sz="2800" smtClean="0"/>
              <a:t>www</a:t>
            </a:r>
            <a:r>
              <a:rPr lang="cs-CZ" sz="2800" dirty="0" smtClean="0"/>
              <a:t>, web</a:t>
            </a:r>
            <a:r>
              <a:rPr lang="cs-CZ" sz="2800" smtClean="0"/>
              <a:t>, internet, </a:t>
            </a:r>
            <a:r>
              <a:rPr lang="cs-CZ" sz="2800"/>
              <a:t>databáze, PHP, MySQL</a:t>
            </a:r>
            <a:endParaRPr lang="cs-CZ" sz="2800" smtClean="0"/>
          </a:p>
          <a:p>
            <a:r>
              <a:rPr lang="cs-CZ" sz="2800" b="1" u="sng" smtClean="0"/>
              <a:t>Anotace</a:t>
            </a:r>
            <a:r>
              <a:rPr lang="cs-CZ" sz="2800" smtClean="0"/>
              <a:t>: Propojení www stránek a databáze</a:t>
            </a:r>
            <a:endParaRPr lang="cs-CZ" dirty="0" smtClean="0"/>
          </a:p>
        </p:txBody>
      </p:sp>
      <p:sp>
        <p:nvSpPr>
          <p:cNvPr id="13" name="Zástupný symbol pro zápatí 12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VY_32_INOVACE_040.ICT.34</a:t>
            </a:r>
            <a:endParaRPr lang="cs-CZ" dirty="0"/>
          </a:p>
        </p:txBody>
      </p:sp>
      <p:sp>
        <p:nvSpPr>
          <p:cNvPr id="14" name="Zástupný symbol pro číslo snímku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2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web a databáze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VY_32_INOVACE_040.ICT.34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1124744"/>
            <a:ext cx="8229600" cy="5112568"/>
          </a:xfrm>
          <a:prstGeom prst="rect">
            <a:avLst/>
          </a:prstGeom>
        </p:spPr>
        <p:txBody>
          <a:bodyPr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200"/>
              </a:spcBef>
            </a:pPr>
            <a:r>
              <a:rPr lang="cs-CZ" sz="2700" b="1" smtClean="0"/>
              <a:t>Úkon č. </a:t>
            </a:r>
            <a:r>
              <a:rPr lang="cs-CZ" sz="2700" b="1"/>
              <a:t>1 </a:t>
            </a:r>
            <a:r>
              <a:rPr lang="cs-CZ" sz="1600" smtClean="0"/>
              <a:t>MySQL</a:t>
            </a:r>
            <a:r>
              <a:rPr lang="cs-CZ" sz="1600"/>
              <a:t>, databáze czjafi3, tabulka </a:t>
            </a:r>
            <a:r>
              <a:rPr lang="cs-CZ" sz="1600" smtClean="0"/>
              <a:t>wifi</a:t>
            </a:r>
          </a:p>
          <a:p>
            <a:pPr marL="0" indent="0">
              <a:buNone/>
            </a:pPr>
            <a:r>
              <a:rPr lang="cs-CZ" sz="2700" smtClean="0"/>
              <a:t>	vytvoření tabulky</a:t>
            </a:r>
          </a:p>
          <a:p>
            <a:r>
              <a:rPr lang="cs-CZ" sz="2700" smtClean="0"/>
              <a:t> </a:t>
            </a:r>
            <a:r>
              <a:rPr lang="cs-CZ" sz="2700" b="1"/>
              <a:t>Úkon č. 2 </a:t>
            </a:r>
            <a:r>
              <a:rPr lang="cs-CZ" sz="1600" smtClean="0"/>
              <a:t>index.htm</a:t>
            </a:r>
          </a:p>
          <a:p>
            <a:pPr marL="0" indent="0">
              <a:buNone/>
            </a:pPr>
            <a:r>
              <a:rPr lang="cs-CZ" sz="2700" smtClean="0"/>
              <a:t>	formulář</a:t>
            </a:r>
          </a:p>
          <a:p>
            <a:r>
              <a:rPr lang="cs-CZ" sz="2700" b="1"/>
              <a:t>Úkon č.</a:t>
            </a:r>
            <a:r>
              <a:rPr lang="cs-CZ" sz="2700" b="1" smtClean="0"/>
              <a:t> 3 </a:t>
            </a:r>
            <a:r>
              <a:rPr lang="cs-CZ" sz="1600" smtClean="0"/>
              <a:t>wifi_vyp.php</a:t>
            </a:r>
            <a:endParaRPr lang="cs-CZ" sz="1600"/>
          </a:p>
          <a:p>
            <a:pPr marL="0" indent="0">
              <a:buNone/>
            </a:pPr>
            <a:r>
              <a:rPr lang="cs-CZ" sz="2700" smtClean="0"/>
              <a:t>	zpracování formuláře</a:t>
            </a:r>
          </a:p>
          <a:p>
            <a:pPr marL="0" indent="0">
              <a:buNone/>
            </a:pPr>
            <a:r>
              <a:rPr lang="cs-CZ" sz="2700" smtClean="0"/>
              <a:t>	zobrazení </a:t>
            </a:r>
            <a:r>
              <a:rPr lang="cs-CZ" sz="2700"/>
              <a:t>dat z </a:t>
            </a:r>
            <a:r>
              <a:rPr lang="cs-CZ" sz="2700" smtClean="0"/>
              <a:t>formuláře</a:t>
            </a:r>
          </a:p>
          <a:p>
            <a:pPr marL="0" indent="0">
              <a:buNone/>
            </a:pPr>
            <a:r>
              <a:rPr lang="cs-CZ" sz="2700" smtClean="0"/>
              <a:t> 	ošetření chyb</a:t>
            </a:r>
          </a:p>
          <a:p>
            <a:r>
              <a:rPr lang="cs-CZ" sz="2700" b="1"/>
              <a:t>Úkon č. 4</a:t>
            </a:r>
            <a:r>
              <a:rPr lang="cs-CZ" sz="2700"/>
              <a:t> </a:t>
            </a:r>
            <a:r>
              <a:rPr lang="cs-CZ" sz="1600" smtClean="0"/>
              <a:t>wifi_zap.php</a:t>
            </a:r>
            <a:endParaRPr lang="cs-CZ" sz="1600"/>
          </a:p>
          <a:p>
            <a:pPr marL="0" indent="0">
              <a:buNone/>
            </a:pPr>
            <a:r>
              <a:rPr lang="cs-CZ" sz="2700" smtClean="0"/>
              <a:t>	zápis dat z formuláře do databáze</a:t>
            </a:r>
          </a:p>
          <a:p>
            <a:pPr marL="0" indent="0">
              <a:buNone/>
            </a:pPr>
            <a:r>
              <a:rPr lang="cs-CZ" sz="2700" smtClean="0"/>
              <a:t>	výpis obsahu </a:t>
            </a:r>
            <a:r>
              <a:rPr lang="cs-CZ" sz="2700" smtClean="0"/>
              <a:t>databáze</a:t>
            </a:r>
          </a:p>
          <a:p>
            <a:endParaRPr lang="cs-CZ" sz="2800"/>
          </a:p>
          <a:p>
            <a:pPr>
              <a:spcBef>
                <a:spcPts val="1200"/>
              </a:spcBef>
            </a:pPr>
            <a:r>
              <a:rPr lang="cs-CZ" sz="2800" b="1" smtClean="0"/>
              <a:t>Hypertextový odkaz na řešený příklad</a:t>
            </a:r>
            <a:endParaRPr lang="cs-CZ" sz="2800" smtClean="0">
              <a:solidFill>
                <a:prstClr val="black"/>
              </a:solidFill>
              <a:hlinkClick r:id="rId2"/>
            </a:endParaRPr>
          </a:p>
          <a:p>
            <a:pPr lvl="1"/>
            <a:r>
              <a:rPr lang="cs-CZ" sz="2400" smtClean="0">
                <a:solidFill>
                  <a:prstClr val="black"/>
                </a:solidFill>
                <a:hlinkClick r:id="rId2"/>
              </a:rPr>
              <a:t>http</a:t>
            </a:r>
            <a:r>
              <a:rPr lang="cs-CZ" sz="2400">
                <a:solidFill>
                  <a:prstClr val="black"/>
                </a:solidFill>
                <a:hlinkClick r:id="rId2"/>
              </a:rPr>
              <a:t>://jafi3.php5.cz/wifi</a:t>
            </a:r>
            <a:endParaRPr lang="cs-CZ" sz="240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sz="2800" b="1" smtClean="0"/>
          </a:p>
          <a:p>
            <a:pPr>
              <a:spcBef>
                <a:spcPts val="1200"/>
              </a:spcBef>
            </a:pPr>
            <a:r>
              <a:rPr lang="cs-CZ" sz="2800" b="1" smtClean="0"/>
              <a:t>Úkol </a:t>
            </a:r>
            <a:r>
              <a:rPr lang="cs-CZ" sz="2800" b="1"/>
              <a:t>pro studenty </a:t>
            </a:r>
          </a:p>
          <a:p>
            <a:pPr lvl="1"/>
            <a:r>
              <a:rPr lang="cs-CZ" sz="2400" smtClean="0"/>
              <a:t>snažte se porozumět zdrojovému kódu uvedeném v </a:t>
            </a:r>
            <a:r>
              <a:rPr lang="cs-CZ" sz="2400"/>
              <a:t>probíraných </a:t>
            </a:r>
            <a:r>
              <a:rPr lang="cs-CZ" sz="2400" smtClean="0"/>
              <a:t>úkonech, </a:t>
            </a:r>
            <a:r>
              <a:rPr lang="cs-CZ" sz="2400"/>
              <a:t>případné </a:t>
            </a:r>
            <a:r>
              <a:rPr lang="cs-CZ" sz="2400" smtClean="0"/>
              <a:t>nejasnosti konzultujte </a:t>
            </a:r>
            <a:r>
              <a:rPr lang="cs-CZ" sz="2400"/>
              <a:t>s vyučujícím </a:t>
            </a:r>
          </a:p>
          <a:p>
            <a:pPr marL="0" indent="0">
              <a:buNone/>
            </a:pPr>
            <a:endParaRPr lang="cs-CZ" sz="27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611560" y="4077072"/>
            <a:ext cx="79208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39552" y="5085184"/>
            <a:ext cx="79208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8882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web a databáze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VY_32_INOVACE_040.ICT.34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980728"/>
            <a:ext cx="8229600" cy="511256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700" smtClean="0"/>
              <a:t>Úkon č. </a:t>
            </a:r>
            <a:r>
              <a:rPr lang="cs-CZ" sz="2700"/>
              <a:t>1 </a:t>
            </a:r>
            <a:r>
              <a:rPr lang="cs-CZ" sz="1600" smtClean="0"/>
              <a:t>MySQL</a:t>
            </a:r>
            <a:r>
              <a:rPr lang="cs-CZ" sz="1600"/>
              <a:t>, databáze czjafi3, tabulka </a:t>
            </a:r>
            <a:r>
              <a:rPr lang="cs-CZ" sz="1600" smtClean="0"/>
              <a:t>wifi </a:t>
            </a:r>
            <a:r>
              <a:rPr lang="cs-CZ" sz="2700" smtClean="0"/>
              <a:t>vytvoření tabulky</a:t>
            </a:r>
          </a:p>
          <a:p>
            <a:pPr marL="0" indent="0">
              <a:buNone/>
            </a:pPr>
            <a:endParaRPr lang="cs-CZ" sz="27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51037"/>
            <a:ext cx="3250685" cy="252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8002" y="3141288"/>
            <a:ext cx="6314438" cy="288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8709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web a databáze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VY_32_INOVACE_040.ICT.34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980728"/>
            <a:ext cx="8229600" cy="532859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700" smtClean="0"/>
              <a:t> </a:t>
            </a:r>
            <a:r>
              <a:rPr lang="cs-CZ" sz="2700"/>
              <a:t>Úkon č. 2 </a:t>
            </a:r>
            <a:r>
              <a:rPr lang="cs-CZ" sz="2700" smtClean="0"/>
              <a:t>- formulář </a:t>
            </a:r>
            <a:r>
              <a:rPr lang="cs-CZ" sz="1200">
                <a:hlinkClick r:id="rId2"/>
              </a:rPr>
              <a:t>zdrojový </a:t>
            </a:r>
            <a:r>
              <a:rPr lang="cs-CZ" sz="1200" smtClean="0">
                <a:hlinkClick r:id="rId2"/>
              </a:rPr>
              <a:t>kód(.zip) </a:t>
            </a:r>
            <a:r>
              <a:rPr lang="cs-CZ" sz="1200">
                <a:hlinkClick r:id="rId2"/>
              </a:rPr>
              <a:t>index.htm</a:t>
            </a:r>
            <a:endParaRPr lang="cs-CZ" sz="1200" smtClean="0"/>
          </a:p>
          <a:p>
            <a:pPr marL="0" indent="0">
              <a:buNone/>
            </a:pPr>
            <a:endParaRPr lang="cs-CZ" sz="2700" smtClean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747" y="1628800"/>
            <a:ext cx="5410200" cy="3324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6660" y="2924944"/>
            <a:ext cx="5362575" cy="326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38473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077" y="1916832"/>
            <a:ext cx="4136327" cy="252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web a databáze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VY_32_INOVACE_040.ICT.34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980728"/>
            <a:ext cx="8229600" cy="532859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700" smtClean="0"/>
              <a:t>Úkon </a:t>
            </a:r>
            <a:r>
              <a:rPr lang="cs-CZ" sz="2700"/>
              <a:t>č.</a:t>
            </a:r>
            <a:r>
              <a:rPr lang="cs-CZ" sz="2700" smtClean="0"/>
              <a:t> 3 </a:t>
            </a:r>
            <a:r>
              <a:rPr lang="cs-CZ" sz="1600" smtClean="0"/>
              <a:t>- </a:t>
            </a:r>
            <a:r>
              <a:rPr lang="cs-CZ" sz="2700" smtClean="0"/>
              <a:t>zpracování formuláře, zobrazení </a:t>
            </a:r>
            <a:r>
              <a:rPr lang="cs-CZ" sz="2700"/>
              <a:t>dat z </a:t>
            </a:r>
            <a:r>
              <a:rPr lang="cs-CZ" sz="2700" smtClean="0"/>
              <a:t>formuláře,  ošetření chyb </a:t>
            </a:r>
            <a:r>
              <a:rPr lang="cs-CZ" sz="1200">
                <a:hlinkClick r:id="rId3"/>
              </a:rPr>
              <a:t>zdrojový </a:t>
            </a:r>
            <a:r>
              <a:rPr lang="cs-CZ" sz="1200" smtClean="0">
                <a:hlinkClick r:id="rId3"/>
              </a:rPr>
              <a:t>kód(.zip) </a:t>
            </a:r>
            <a:r>
              <a:rPr lang="cs-CZ" sz="1200">
                <a:hlinkClick r:id="rId3"/>
              </a:rPr>
              <a:t>wifi_vyp.php</a:t>
            </a:r>
            <a:endParaRPr lang="cs-CZ" sz="1200" smtClean="0"/>
          </a:p>
          <a:p>
            <a:pPr marL="0" indent="0">
              <a:buNone/>
            </a:pPr>
            <a:endParaRPr lang="cs-CZ" sz="270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302451"/>
            <a:ext cx="4100462" cy="252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853216"/>
            <a:ext cx="4113104" cy="252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708369"/>
            <a:ext cx="4115030" cy="252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6458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web a databáze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VY_32_INOVACE_040.ICT.34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980728"/>
            <a:ext cx="8229600" cy="511256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700" smtClean="0"/>
              <a:t>Úkon </a:t>
            </a:r>
            <a:r>
              <a:rPr lang="cs-CZ" sz="2700"/>
              <a:t>č. 4 </a:t>
            </a:r>
            <a:r>
              <a:rPr lang="cs-CZ" sz="1600" smtClean="0"/>
              <a:t>- </a:t>
            </a:r>
            <a:r>
              <a:rPr lang="cs-CZ" sz="2700" smtClean="0"/>
              <a:t>zápis dat z formuláře do databáze, výpis obsahu databáze </a:t>
            </a:r>
            <a:r>
              <a:rPr lang="cs-CZ" sz="1200" smtClean="0">
                <a:hlinkClick r:id="rId2"/>
              </a:rPr>
              <a:t>zdrojový kód(.zip) wifi_zap.php</a:t>
            </a:r>
            <a:endParaRPr lang="cs-CZ" sz="1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988840"/>
            <a:ext cx="5362575" cy="415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9555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web a databáze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VY_32_INOVACE_040.ICT.34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871134" y="1340768"/>
            <a:ext cx="7632848" cy="50321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Doporučené odkazy:</a:t>
            </a: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  <a:hlinkClick r:id="rId2"/>
              </a:rPr>
              <a:t>http</a:t>
            </a:r>
            <a:r>
              <a:rPr lang="cs-CZ" sz="3200" smtClean="0">
                <a:solidFill>
                  <a:prstClr val="black"/>
                </a:solidFill>
                <a:hlinkClick r:id="rId2"/>
              </a:rPr>
              <a:t>://</a:t>
            </a:r>
            <a:r>
              <a:rPr lang="cs-CZ" sz="3200" smtClean="0">
                <a:solidFill>
                  <a:prstClr val="black"/>
                </a:solidFill>
                <a:hlinkClick r:id="rId2"/>
              </a:rPr>
              <a:t>jafi3.php5.cz</a:t>
            </a:r>
            <a:endParaRPr lang="cs-CZ" sz="3200" dirty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pl-PL" sz="1100" smtClean="0"/>
              <a:t>http</a:t>
            </a:r>
            <a:r>
              <a:rPr lang="pl-PL" sz="1100" dirty="0" smtClean="0"/>
              <a:t>://jafi3.php5.cz je výukový web </a:t>
            </a:r>
            <a:r>
              <a:rPr lang="pl-PL" sz="1100" smtClean="0"/>
              <a:t>autora </a:t>
            </a:r>
            <a:r>
              <a:rPr lang="pl-PL" sz="1100" smtClean="0"/>
              <a:t>DUMu</a:t>
            </a:r>
          </a:p>
          <a:p>
            <a:pPr algn="ctr">
              <a:spcBef>
                <a:spcPts val="600"/>
              </a:spcBef>
            </a:pPr>
            <a:r>
              <a:rPr lang="cs-CZ" sz="3200">
                <a:solidFill>
                  <a:prstClr val="black"/>
                </a:solidFill>
                <a:hlinkClick r:id="rId3"/>
              </a:rPr>
              <a:t>http</a:t>
            </a:r>
            <a:r>
              <a:rPr lang="cs-CZ" sz="3200">
                <a:solidFill>
                  <a:prstClr val="black"/>
                </a:solidFill>
                <a:hlinkClick r:id="rId3"/>
              </a:rPr>
              <a:t>://</a:t>
            </a:r>
            <a:r>
              <a:rPr lang="cs-CZ" sz="3200" smtClean="0">
                <a:solidFill>
                  <a:prstClr val="black"/>
                </a:solidFill>
                <a:hlinkClick r:id="rId3"/>
              </a:rPr>
              <a:t>jafi3.php5.cz/wifi</a:t>
            </a:r>
            <a:endParaRPr lang="cs-CZ" sz="320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cs-CZ" sz="1400" smtClean="0">
                <a:hlinkClick r:id="rId4"/>
              </a:rPr>
              <a:t>http</a:t>
            </a:r>
            <a:r>
              <a:rPr lang="cs-CZ" sz="1400" smtClean="0">
                <a:hlinkClick r:id="rId4"/>
              </a:rPr>
              <a:t>://www.jakpsatweb.cz</a:t>
            </a:r>
            <a:endParaRPr lang="cs-CZ" sz="1400" smtClean="0"/>
          </a:p>
          <a:p>
            <a:pPr algn="ctr">
              <a:spcBef>
                <a:spcPts val="600"/>
              </a:spcBef>
            </a:pPr>
            <a:r>
              <a:rPr lang="cs-CZ" sz="1400" smtClean="0">
                <a:solidFill>
                  <a:prstClr val="black"/>
                </a:solidFill>
                <a:hlinkClick r:id="rId5"/>
              </a:rPr>
              <a:t>http</a:t>
            </a:r>
            <a:r>
              <a:rPr lang="cs-CZ" sz="1400">
                <a:solidFill>
                  <a:prstClr val="black"/>
                </a:solidFill>
                <a:hlinkClick r:id="rId5"/>
              </a:rPr>
              <a:t>://</a:t>
            </a:r>
            <a:r>
              <a:rPr lang="cs-CZ" sz="1400" smtClean="0">
                <a:solidFill>
                  <a:prstClr val="black"/>
                </a:solidFill>
                <a:hlinkClick r:id="rId5"/>
              </a:rPr>
              <a:t>www.tvorba-webu.cz/php</a:t>
            </a:r>
            <a:endParaRPr lang="cs-CZ" sz="100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cs-CZ" sz="3200" smtClean="0">
                <a:solidFill>
                  <a:prstClr val="black"/>
                </a:solidFill>
              </a:rPr>
              <a:t>Doporučená literatura</a:t>
            </a:r>
            <a:r>
              <a:rPr lang="cs-CZ" sz="3200" smtClean="0">
                <a:solidFill>
                  <a:prstClr val="black"/>
                </a:solidFill>
              </a:rPr>
              <a:t>:</a:t>
            </a:r>
          </a:p>
          <a:p>
            <a:pPr algn="ctr"/>
            <a:r>
              <a:rPr lang="cs-CZ" sz="1400" smtClean="0">
                <a:solidFill>
                  <a:prstClr val="black"/>
                </a:solidFill>
              </a:rPr>
              <a:t>Jesus </a:t>
            </a:r>
            <a:r>
              <a:rPr lang="cs-CZ" sz="1400">
                <a:solidFill>
                  <a:prstClr val="black"/>
                </a:solidFill>
              </a:rPr>
              <a:t>Castagnetto a kol., Programujeme PHP profesionálně, Praha: Computer Press, 2001. ISBN 80-7226-310-27 </a:t>
            </a:r>
          </a:p>
          <a:p>
            <a:pPr algn="ctr">
              <a:spcBef>
                <a:spcPts val="600"/>
              </a:spcBef>
            </a:pPr>
            <a:r>
              <a:rPr lang="cs-CZ" sz="1600" smtClean="0">
                <a:solidFill>
                  <a:prstClr val="black"/>
                </a:solidFill>
                <a:hlinkClick r:id="rId6"/>
              </a:rPr>
              <a:t>P</a:t>
            </a:r>
            <a:r>
              <a:rPr lang="cs-CZ" sz="1600" dirty="0" smtClean="0">
                <a:solidFill>
                  <a:prstClr val="black"/>
                </a:solidFill>
                <a:hlinkClick r:id="rId6"/>
              </a:rPr>
              <a:t>. Roubal, Informatika a výpočetní technika pro střední školy - </a:t>
            </a:r>
            <a:r>
              <a:rPr lang="cs-CZ" sz="1600" smtClean="0">
                <a:solidFill>
                  <a:prstClr val="black"/>
                </a:solidFill>
                <a:hlinkClick r:id="rId6"/>
              </a:rPr>
              <a:t>Praktická učebnice</a:t>
            </a:r>
            <a:endParaRPr lang="cs-CZ" sz="160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cs-CZ" sz="3200" smtClean="0">
                <a:solidFill>
                  <a:prstClr val="black"/>
                </a:solidFill>
              </a:rPr>
              <a:t>Použité </a:t>
            </a:r>
            <a:r>
              <a:rPr lang="cs-CZ" sz="3200" smtClean="0">
                <a:solidFill>
                  <a:prstClr val="black"/>
                </a:solidFill>
              </a:rPr>
              <a:t>zdroje:</a:t>
            </a:r>
          </a:p>
          <a:p>
            <a:pPr algn="ctr">
              <a:spcBef>
                <a:spcPts val="600"/>
              </a:spcBef>
            </a:pPr>
            <a:r>
              <a:rPr lang="cs-CZ" sz="1400"/>
              <a:t>Obsah je dílem </a:t>
            </a:r>
            <a:r>
              <a:rPr lang="cs-CZ" sz="1400" smtClean="0"/>
              <a:t>autora</a:t>
            </a:r>
            <a:r>
              <a:rPr lang="cs-CZ" sz="1400" smtClean="0"/>
              <a:t>.</a:t>
            </a:r>
          </a:p>
          <a:p>
            <a:pPr algn="ctr">
              <a:spcBef>
                <a:spcPts val="600"/>
              </a:spcBef>
            </a:pPr>
            <a:r>
              <a:rPr lang="cs-CZ" sz="1400">
                <a:solidFill>
                  <a:prstClr val="black"/>
                </a:solidFill>
              </a:rPr>
              <a:t>Snímky obrazovek vznikly z www </a:t>
            </a:r>
            <a:r>
              <a:rPr lang="cs-CZ" sz="1400">
                <a:solidFill>
                  <a:prstClr val="black"/>
                </a:solidFill>
              </a:rPr>
              <a:t>stránek </a:t>
            </a:r>
            <a:r>
              <a:rPr lang="cs-CZ" sz="140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1400">
                <a:solidFill>
                  <a:prstClr val="black"/>
                </a:solidFill>
                <a:hlinkClick r:id="rId7"/>
              </a:rPr>
              <a:t>nibiru.zarea.net/sqladmin</a:t>
            </a:r>
            <a:r>
              <a:rPr lang="cs-CZ" sz="1400" smtClean="0">
                <a:solidFill>
                  <a:prstClr val="black"/>
                </a:solidFill>
                <a:hlinkClick r:id="rId7"/>
              </a:rPr>
              <a:t>/</a:t>
            </a:r>
            <a:r>
              <a:rPr lang="cs-CZ" sz="1400" smtClean="0">
                <a:solidFill>
                  <a:prstClr val="black"/>
                </a:solidFill>
              </a:rPr>
              <a:t> a </a:t>
            </a:r>
            <a:r>
              <a:rPr lang="cs-CZ" sz="1400" smtClean="0">
                <a:solidFill>
                  <a:prstClr val="black"/>
                </a:solidFill>
                <a:hlinkClick r:id="rId8"/>
              </a:rPr>
              <a:t>http://jafi3.php5.cz/wifi</a:t>
            </a:r>
            <a:endParaRPr lang="cs-CZ" sz="140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6225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3851</TotalTime>
  <Words>296</Words>
  <Application>Microsoft Office PowerPoint</Application>
  <PresentationFormat>Předvádění na obrazovce (4:3)</PresentationFormat>
  <Paragraphs>74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Motiv systému Office</vt:lpstr>
      <vt:lpstr>Prezentace aplikace PowerPoint</vt:lpstr>
      <vt:lpstr>Prezentace aplikace PowerPoint</vt:lpstr>
      <vt:lpstr>Tvorba webových stránek – web a databáze</vt:lpstr>
      <vt:lpstr>Tvorba webových stránek – web a databáze</vt:lpstr>
      <vt:lpstr>Tvorba webových stránek – web a databáze</vt:lpstr>
      <vt:lpstr>Tvorba webových stránek – web a databáze</vt:lpstr>
      <vt:lpstr>Tvorba webových stránek – web a databáze</vt:lpstr>
      <vt:lpstr>Tvorba webových stránek – web a databáze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040.ICT.34</dc:title>
  <dc:subject>Tvorba webových stránek</dc:subject>
  <dc:creator>Fišer Jaroslav</dc:creator>
  <cp:keywords>CZ.1.07/1.5.00/34.0744</cp:keywords>
  <cp:lastModifiedBy>Fiser</cp:lastModifiedBy>
  <cp:revision>375</cp:revision>
  <dcterms:created xsi:type="dcterms:W3CDTF">2012-10-03T08:25:35Z</dcterms:created>
  <dcterms:modified xsi:type="dcterms:W3CDTF">2014-01-09T07:26:14Z</dcterms:modified>
</cp:coreProperties>
</file>