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73" r:id="rId2"/>
  </p:sldMasterIdLst>
  <p:sldIdLst>
    <p:sldId id="268" r:id="rId3"/>
    <p:sldId id="269" r:id="rId4"/>
    <p:sldId id="272" r:id="rId5"/>
    <p:sldId id="270" r:id="rId6"/>
    <p:sldId id="271" r:id="rId7"/>
    <p:sldId id="264" r:id="rId8"/>
    <p:sldId id="260" r:id="rId9"/>
    <p:sldId id="266" r:id="rId10"/>
    <p:sldId id="257" r:id="rId11"/>
    <p:sldId id="265" r:id="rId12"/>
    <p:sldId id="267" r:id="rId13"/>
    <p:sldId id="263" r:id="rId14"/>
    <p:sldId id="273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70398-A5FE-4E8C-BD36-F64ADE5000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6774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21DC1-F1CC-4EB4-870F-459564EA7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9581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FB467-C243-42FC-957C-CF57051D2F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230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74CBD-5CBD-4BE4-A6DC-384766DE0C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521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BE02D-A78F-4014-AF6E-04FE4EDCFB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427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956C5-2FA0-44F6-BFD0-89C0A81F6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254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A35F1-6AFD-47F7-8599-3321560DA4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5711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FBFAA-D88E-4355-9C03-2C09411458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0759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1178A-9F96-4AA7-95ED-2A4EE9BF50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7898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BF850-A930-4F6E-BC0B-B39D00916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9182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2AF7A-5D83-44F4-8B84-E17CBD026F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2646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F7598-F30F-4DE5-8583-08A2A843E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6450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8A585-157C-44E9-A05A-23E7E11EFE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191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D7327-604D-4832-B7FC-40C701C060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2653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3199A-39DF-40D2-8769-7589BAD59F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90683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DDBE2-E437-4F01-8983-CF400A8EE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080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06A4F-070D-4786-93FF-26D782F22F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0951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5BC97-C4C5-41B8-866E-580C6D40D5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0360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7153E-0F7A-4E84-ADA5-40A546B662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79048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B629B-1DC4-4678-9771-2803CB7CFE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63973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79AF7-8288-4EA8-8C96-46F7AFC1F2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9885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60A49-4211-4E2D-AE62-50F5F5BBB4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0787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C636533C-B749-42F4-8DD6-9784A8C8C0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C09A489-7195-4F6D-94C6-B64A92E9AA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learn.cz/demonstrace/multimedia/earth.htm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gi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964488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25.12. 2013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VY_32_INOVACE_11A_Z6_10_Podnebí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Zeměpis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Atmosféra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 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6.ročník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Klíčová slova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podnebí, obratník Raka, obratník Kozoroha 		        polární kruhy, oběh Země kolem Slunce      		  		        		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207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Atmosféra</a:t>
            </a:r>
          </a:p>
          <a:p>
            <a:pPr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se seznámí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 důležitými rovnoběžkami. Dozví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se,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čem je závislé podnebí a proč se střídají roční období.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600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1692275" y="0"/>
            <a:ext cx="4248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 b="1" dirty="0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95288" y="1445875"/>
            <a:ext cx="8569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b="1" dirty="0" smtClean="0">
                <a:latin typeface="Arial" charset="0"/>
              </a:rPr>
              <a:t>Podnebí </a:t>
            </a:r>
            <a:r>
              <a:rPr lang="cs-CZ" altLang="cs-CZ" sz="2400" b="1" dirty="0">
                <a:latin typeface="Arial" charset="0"/>
              </a:rPr>
              <a:t>je závislé na :</a:t>
            </a:r>
            <a:br>
              <a:rPr lang="cs-CZ" altLang="cs-CZ" sz="2400" b="1" dirty="0">
                <a:latin typeface="Arial" charset="0"/>
              </a:rPr>
            </a:br>
            <a:endParaRPr lang="cs-CZ" altLang="cs-CZ" sz="2400" b="1" dirty="0">
              <a:latin typeface="Arial" charset="0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388266" y="3635857"/>
            <a:ext cx="763354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u="sng" dirty="0">
                <a:latin typeface="Arial" charset="0"/>
              </a:rPr>
              <a:t>Roční období se střídají, protože</a:t>
            </a:r>
            <a:br>
              <a:rPr lang="cs-CZ" altLang="cs-CZ" sz="2400" u="sng" dirty="0">
                <a:latin typeface="Arial" charset="0"/>
              </a:rPr>
            </a:br>
            <a:endParaRPr lang="cs-CZ" altLang="cs-CZ" sz="2400" u="sng" dirty="0" smtClean="0">
              <a:latin typeface="Arial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2400" dirty="0" smtClean="0">
                <a:latin typeface="Arial" charset="0"/>
              </a:rPr>
              <a:t> -Z </a:t>
            </a:r>
            <a:r>
              <a:rPr lang="cs-CZ" altLang="cs-CZ" sz="2400" b="1" dirty="0">
                <a:latin typeface="Arial" charset="0"/>
              </a:rPr>
              <a:t>obíhá</a:t>
            </a:r>
            <a:r>
              <a:rPr lang="cs-CZ" altLang="cs-CZ" sz="2400" dirty="0">
                <a:latin typeface="Arial" charset="0"/>
              </a:rPr>
              <a:t> kolem S</a:t>
            </a:r>
            <a:br>
              <a:rPr lang="cs-CZ" altLang="cs-CZ" sz="2400" dirty="0">
                <a:latin typeface="Arial" charset="0"/>
              </a:rPr>
            </a:br>
            <a:endParaRPr lang="cs-CZ" altLang="cs-CZ" sz="2400" dirty="0" smtClean="0">
              <a:latin typeface="Arial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2400" dirty="0" smtClean="0">
                <a:latin typeface="Arial" charset="0"/>
              </a:rPr>
              <a:t>-zemská </a:t>
            </a:r>
            <a:r>
              <a:rPr lang="cs-CZ" altLang="cs-CZ" sz="2400" dirty="0">
                <a:latin typeface="Arial" charset="0"/>
              </a:rPr>
              <a:t>osa je </a:t>
            </a:r>
            <a:r>
              <a:rPr lang="cs-CZ" altLang="cs-CZ" sz="2400" b="1" dirty="0">
                <a:latin typeface="Arial" charset="0"/>
              </a:rPr>
              <a:t>odkloněna</a:t>
            </a:r>
          </a:p>
        </p:txBody>
      </p:sp>
      <p:sp>
        <p:nvSpPr>
          <p:cNvPr id="2" name="Obdélník 1"/>
          <p:cNvSpPr/>
          <p:nvPr/>
        </p:nvSpPr>
        <p:spPr>
          <a:xfrm>
            <a:off x="2494917" y="0"/>
            <a:ext cx="25250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Podnebí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3" name="Picture 7" descr="C:\Users\Uživatel\AppData\Local\Microsoft\Windows\Temporary Internet Files\Content.IE5\7VN2TJ8G\MC9002372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29000"/>
            <a:ext cx="1434411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živatel\AppData\Local\Microsoft\Windows\Temporary Internet Files\Content.IE5\5GQAHH4T\MC9004136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9233" y="5157192"/>
            <a:ext cx="1283189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V="1">
            <a:off x="3347864" y="4293096"/>
            <a:ext cx="2448272" cy="5060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4499769" y="5733256"/>
            <a:ext cx="1296367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5288" y="1988840"/>
            <a:ext cx="856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altLang="cs-CZ" sz="2400" b="1" dirty="0">
                <a:solidFill>
                  <a:srgbClr val="000000"/>
                </a:solidFill>
                <a:latin typeface="Arial" charset="0"/>
              </a:rPr>
              <a:t>zeměpisné </a:t>
            </a:r>
            <a:r>
              <a:rPr lang="cs-CZ" altLang="cs-CZ" sz="2400" b="1" dirty="0" smtClean="0">
                <a:solidFill>
                  <a:srgbClr val="000000"/>
                </a:solidFill>
                <a:latin typeface="Arial" charset="0"/>
              </a:rPr>
              <a:t>šířce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6849" y="769441"/>
            <a:ext cx="8497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50000"/>
              </a:spcBef>
            </a:pPr>
            <a:r>
              <a:rPr lang="cs-CZ" altLang="cs-CZ" sz="2400" dirty="0">
                <a:solidFill>
                  <a:srgbClr val="000000"/>
                </a:solidFill>
                <a:latin typeface="Arial" charset="0"/>
              </a:rPr>
              <a:t>je </a:t>
            </a:r>
            <a:r>
              <a:rPr lang="cs-CZ" altLang="cs-CZ" sz="2400" b="1" dirty="0">
                <a:solidFill>
                  <a:srgbClr val="000000"/>
                </a:solidFill>
                <a:latin typeface="Arial" charset="0"/>
              </a:rPr>
              <a:t>průměrný stav</a:t>
            </a:r>
            <a:r>
              <a:rPr lang="cs-CZ" altLang="cs-CZ" sz="2400" dirty="0">
                <a:solidFill>
                  <a:srgbClr val="000000"/>
                </a:solidFill>
                <a:latin typeface="Arial" charset="0"/>
              </a:rPr>
              <a:t> ovzduší v určitém místě. Je poměrně stálé. 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56176" y="223680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uveď příklady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4679888" y="2276872"/>
            <a:ext cx="111624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564904"/>
            <a:ext cx="3362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altLang="cs-CZ" sz="2400" b="1" dirty="0">
                <a:solidFill>
                  <a:srgbClr val="000000"/>
                </a:solidFill>
                <a:latin typeface="Arial" charset="0"/>
              </a:rPr>
              <a:t>nadmořské </a:t>
            </a:r>
            <a:r>
              <a:rPr lang="cs-CZ" altLang="cs-CZ" sz="2400" b="1" dirty="0" smtClean="0">
                <a:solidFill>
                  <a:srgbClr val="000000"/>
                </a:solidFill>
                <a:latin typeface="Arial" charset="0"/>
              </a:rPr>
              <a:t>výšce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3140968"/>
            <a:ext cx="5545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altLang="cs-CZ" sz="2400" b="1" dirty="0">
                <a:solidFill>
                  <a:srgbClr val="000000"/>
                </a:solidFill>
                <a:latin typeface="Arial" charset="0"/>
              </a:rPr>
              <a:t>vlivu oceánů a horských pásem</a:t>
            </a:r>
            <a:br>
              <a:rPr lang="cs-CZ" altLang="cs-CZ" sz="2400" b="1" dirty="0">
                <a:solidFill>
                  <a:srgbClr val="000000"/>
                </a:solidFill>
                <a:latin typeface="Arial" charset="0"/>
              </a:rPr>
            </a:b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63734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  <p:bldP spid="3" grpId="0"/>
      <p:bldP spid="5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669" t="27427" r="13719" b="45146"/>
          <a:stretch/>
        </p:blipFill>
        <p:spPr>
          <a:xfrm rot="10800000">
            <a:off x="5940152" y="2517342"/>
            <a:ext cx="3203848" cy="436804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3" t="46667" r="17083" b="29707"/>
          <a:stretch/>
        </p:blipFill>
        <p:spPr>
          <a:xfrm rot="10800000">
            <a:off x="0" y="17321"/>
            <a:ext cx="5940152" cy="365479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3528" y="3678123"/>
            <a:ext cx="4190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Mění zemská osa svůj směr?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757082"/>
            <a:ext cx="4630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Kam směřuje zemská osa?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5765194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Podívej se na obrázek.</a:t>
            </a:r>
          </a:p>
          <a:p>
            <a:r>
              <a:rPr lang="cs-CZ" sz="2400" dirty="0" smtClean="0"/>
              <a:t>Kde najdeš na obloze Polárku?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40152" y="436602"/>
            <a:ext cx="3203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Země obíhá kolem Slunce.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88942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48" t="1636" r="8904" b="75439"/>
          <a:stretch/>
        </p:blipFill>
        <p:spPr>
          <a:xfrm>
            <a:off x="2695800" y="2537520"/>
            <a:ext cx="6254382" cy="43204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76562"/>
            <a:ext cx="8774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Důsledky sklonu zemské osy a oběhu Země kolem Slunce.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724634"/>
            <a:ext cx="8774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Ta polokoule, která je </a:t>
            </a:r>
            <a:r>
              <a:rPr lang="cs-CZ" sz="2000" b="1" dirty="0" smtClean="0"/>
              <a:t>přikloněna</a:t>
            </a:r>
            <a:r>
              <a:rPr lang="cs-CZ" sz="2000" dirty="0" smtClean="0"/>
              <a:t> ke Slunci, dostává </a:t>
            </a:r>
            <a:r>
              <a:rPr lang="cs-CZ" sz="2000" b="1" dirty="0" smtClean="0"/>
              <a:t>více tepla a světla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403484"/>
            <a:ext cx="8964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kterou polokouli na obrázku dopadá </a:t>
            </a:r>
            <a:r>
              <a:rPr lang="cs-CZ" sz="2000" b="1" dirty="0" smtClean="0"/>
              <a:t>větší množství </a:t>
            </a:r>
            <a:r>
              <a:rPr lang="cs-CZ" sz="2000" dirty="0" smtClean="0"/>
              <a:t>slunečních</a:t>
            </a:r>
            <a:r>
              <a:rPr lang="cs-CZ" sz="2000" b="1" dirty="0" smtClean="0"/>
              <a:t> </a:t>
            </a:r>
            <a:r>
              <a:rPr lang="cs-CZ" sz="2000" dirty="0" smtClean="0"/>
              <a:t>paprsků?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988840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Jaké </a:t>
            </a:r>
            <a:r>
              <a:rPr lang="cs-CZ" sz="2000" b="1" dirty="0" smtClean="0"/>
              <a:t>roční období </a:t>
            </a:r>
            <a:r>
              <a:rPr lang="cs-CZ" sz="2000" dirty="0" smtClean="0"/>
              <a:t>bude v tomto případě v naší Zemi a proč?</a:t>
            </a:r>
            <a:endParaRPr lang="cs-CZ" sz="2000" dirty="0"/>
          </a:p>
        </p:txBody>
      </p:sp>
      <p:pic>
        <p:nvPicPr>
          <p:cNvPr id="1026" name="Picture 2" descr="C:\Users\Uživatel\AppData\Local\Microsoft\Windows\Temporary Internet Files\Content.IE5\EP5EC6ZX\MM910001143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85298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695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živatel\AppData\Local\Microsoft\Windows\Temporary Internet Files\Content.IE5\7VN2TJ8G\MC9002372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2583" y="2924944"/>
            <a:ext cx="2258840" cy="226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154241" y="332656"/>
            <a:ext cx="68355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Oběh Země kolem Slunce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91680" y="3709429"/>
            <a:ext cx="1313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dirty="0" err="1" smtClean="0">
                <a:latin typeface="Arial" charset="0"/>
                <a:hlinkClick r:id="rId3"/>
              </a:rPr>
              <a:t>animace_1</a:t>
            </a:r>
            <a:endParaRPr lang="cs-CZ" altLang="cs-CZ" dirty="0">
              <a:latin typeface="Arial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331693" y="5733256"/>
            <a:ext cx="1754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dirty="0" err="1" smtClean="0"/>
              <a:t>www.e-learn.cz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xmlns="" val="225995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419225" y="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>
              <a:latin typeface="Arial" charset="0"/>
            </a:endParaRPr>
          </a:p>
        </p:txBody>
      </p:sp>
      <p:sp>
        <p:nvSpPr>
          <p:cNvPr id="6147" name="Oval 3"/>
          <p:cNvSpPr>
            <a:spLocks noChangeArrowheads="1"/>
          </p:cNvSpPr>
          <p:nvPr/>
        </p:nvSpPr>
        <p:spPr bwMode="auto">
          <a:xfrm>
            <a:off x="1258888" y="620713"/>
            <a:ext cx="5401344" cy="53276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1258888" y="3284538"/>
            <a:ext cx="5401344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76600" y="2997200"/>
            <a:ext cx="13668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latin typeface="Arial" charset="0"/>
              </a:rPr>
              <a:t>rovník</a:t>
            </a:r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1403351" y="2565400"/>
            <a:ext cx="5184874" cy="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V="1">
            <a:off x="1619250" y="4044156"/>
            <a:ext cx="5184874" cy="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92275" y="2204864"/>
            <a:ext cx="1943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chemeClr val="accent2"/>
                </a:solidFill>
                <a:latin typeface="Arial" charset="0"/>
              </a:rPr>
              <a:t>obratník Raka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619250" y="3645024"/>
            <a:ext cx="2736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chemeClr val="accent2"/>
                </a:solidFill>
                <a:latin typeface="Arial" charset="0"/>
              </a:rPr>
              <a:t>obratník Kozoroha</a:t>
            </a: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2843809" y="908050"/>
            <a:ext cx="2376264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2663825" y="5589588"/>
            <a:ext cx="262825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2909429" y="908720"/>
            <a:ext cx="24546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severní polární kruh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2970212" y="5222876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jižní polární kruh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539750" y="2276475"/>
            <a:ext cx="719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/>
              <a:t>OR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684213" y="3860800"/>
            <a:ext cx="574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/>
              <a:t>OK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971550" y="573405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/>
              <a:t>JPK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900113" y="1046064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 err="1"/>
              <a:t>SPK</a:t>
            </a:r>
            <a:endParaRPr lang="cs-CZ" altLang="cs-CZ" b="1" dirty="0"/>
          </a:p>
        </p:txBody>
      </p:sp>
      <p:pic>
        <p:nvPicPr>
          <p:cNvPr id="6169" name="Picture 25" descr="C:\Users\Uživatel\AppData\Local\Microsoft\Windows\Temporary Internet Files\Content.IE5\D94D35PN\MC900151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66283"/>
            <a:ext cx="895198" cy="98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C:\Users\Uživatel\AppData\Local\Microsoft\Windows\Temporary Internet Files\Content.IE5\D94D35PN\MC900444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765833"/>
            <a:ext cx="838139" cy="108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750" y="0"/>
            <a:ext cx="6911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Pojmenuj důležité rovnoběžky :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850" y="3180556"/>
            <a:ext cx="57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50" grpId="0" animBg="1"/>
      <p:bldP spid="6151" grpId="0" animBg="1"/>
      <p:bldP spid="6152" grpId="0"/>
      <p:bldP spid="6153" grpId="0"/>
      <p:bldP spid="6159" grpId="0" animBg="1"/>
      <p:bldP spid="6160" grpId="0" animBg="1"/>
      <p:bldP spid="6161" grpId="0"/>
      <p:bldP spid="61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419225" y="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>
              <a:latin typeface="Arial" charset="0"/>
            </a:endParaRPr>
          </a:p>
        </p:txBody>
      </p:sp>
      <p:sp>
        <p:nvSpPr>
          <p:cNvPr id="6147" name="Oval 3"/>
          <p:cNvSpPr>
            <a:spLocks noChangeArrowheads="1"/>
          </p:cNvSpPr>
          <p:nvPr/>
        </p:nvSpPr>
        <p:spPr bwMode="auto">
          <a:xfrm>
            <a:off x="1258889" y="620713"/>
            <a:ext cx="5257798" cy="53276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1258888" y="3284538"/>
            <a:ext cx="5257799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76600" y="2924944"/>
            <a:ext cx="13668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3300"/>
                </a:solidFill>
                <a:latin typeface="Arial" charset="0"/>
              </a:rPr>
              <a:t>rovník</a:t>
            </a:r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1403352" y="2565400"/>
            <a:ext cx="5005336" cy="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1403352" y="4005263"/>
            <a:ext cx="5005336" cy="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92275" y="2204864"/>
            <a:ext cx="1943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chemeClr val="accent2"/>
                </a:solidFill>
                <a:latin typeface="Arial" charset="0"/>
              </a:rPr>
              <a:t>obratník Raka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619250" y="3645024"/>
            <a:ext cx="2736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chemeClr val="accent2"/>
                </a:solidFill>
                <a:latin typeface="Arial" charset="0"/>
              </a:rPr>
              <a:t>obratník Kozoroha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5076056" y="2132856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s.š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5292080" y="3573016"/>
            <a:ext cx="10810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b="1" baseline="30000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j.š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733058" y="3100898"/>
            <a:ext cx="5032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 smtClean="0">
                <a:solidFill>
                  <a:srgbClr val="FF3300"/>
                </a:solidFill>
                <a:latin typeface="Arial" charset="0"/>
              </a:rPr>
              <a:t>0°</a:t>
            </a:r>
            <a:endParaRPr lang="cs-CZ" altLang="cs-CZ" sz="2000" b="1" dirty="0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 flipV="1">
            <a:off x="2771800" y="908050"/>
            <a:ext cx="2304256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 flipV="1">
            <a:off x="2663825" y="5568626"/>
            <a:ext cx="2484239" cy="69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2987675" y="948060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severní polární kruh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3097014" y="5157192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jižní polární kruh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5508104" y="692150"/>
            <a:ext cx="1152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66,5°s.š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5724128" y="5378284"/>
            <a:ext cx="1223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66,5°j.š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539750" y="2276475"/>
            <a:ext cx="719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OR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684213" y="3860800"/>
            <a:ext cx="574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OK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971550" y="573405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JPK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900113" y="1118072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 err="1"/>
              <a:t>SPK</a:t>
            </a:r>
            <a:endParaRPr lang="cs-CZ" altLang="cs-CZ" dirty="0"/>
          </a:p>
        </p:txBody>
      </p:sp>
      <p:pic>
        <p:nvPicPr>
          <p:cNvPr id="6169" name="Picture 25" descr="C:\Users\Uživatel\AppData\Local\Microsoft\Windows\Temporary Internet Files\Content.IE5\D94D35PN\MC900151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3591" y="1966283"/>
            <a:ext cx="895198" cy="98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C:\Users\Uživatel\AppData\Local\Microsoft\Windows\Temporary Internet Files\Content.IE5\D94D35PN\MC900444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765833"/>
            <a:ext cx="838139" cy="108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Podle atlasu urči, kolik stupňů zeměpisné šířky mají tyto rovnoběžky.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804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157" grpId="0"/>
      <p:bldP spid="6158" grpId="0"/>
      <p:bldP spid="6163" grpId="0"/>
      <p:bldP spid="616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6"/>
          <p:cNvSpPr txBox="1">
            <a:spLocks noChangeArrowheads="1"/>
          </p:cNvSpPr>
          <p:nvPr/>
        </p:nvSpPr>
        <p:spPr bwMode="auto">
          <a:xfrm>
            <a:off x="1419225" y="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>
              <a:latin typeface="Arial" charset="0"/>
            </a:endParaRPr>
          </a:p>
        </p:txBody>
      </p:sp>
      <p:sp>
        <p:nvSpPr>
          <p:cNvPr id="7171" name="Oval 7"/>
          <p:cNvSpPr>
            <a:spLocks noChangeArrowheads="1"/>
          </p:cNvSpPr>
          <p:nvPr/>
        </p:nvSpPr>
        <p:spPr bwMode="auto">
          <a:xfrm>
            <a:off x="1258888" y="909662"/>
            <a:ext cx="5833392" cy="53276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1258888" y="3429000"/>
            <a:ext cx="5833392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276600" y="3062287"/>
            <a:ext cx="13668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latin typeface="Arial" charset="0"/>
              </a:rPr>
              <a:t>rovník</a:t>
            </a: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403351" y="2708920"/>
            <a:ext cx="5472286" cy="0"/>
          </a:xfrm>
          <a:prstGeom prst="line">
            <a:avLst/>
          </a:prstGeom>
          <a:noFill/>
          <a:ln w="222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 flipV="1">
            <a:off x="1403350" y="4149080"/>
            <a:ext cx="5688929" cy="0"/>
          </a:xfrm>
          <a:prstGeom prst="line">
            <a:avLst/>
          </a:prstGeom>
          <a:noFill/>
          <a:ln w="222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1692275" y="2276475"/>
            <a:ext cx="1943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chemeClr val="accent2"/>
                </a:solidFill>
                <a:latin typeface="Arial" charset="0"/>
              </a:rPr>
              <a:t>obratník Raka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1619250" y="3716338"/>
            <a:ext cx="2736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chemeClr val="accent2"/>
                </a:solidFill>
                <a:latin typeface="Arial" charset="0"/>
              </a:rPr>
              <a:t>obratník Kozoroha</a:t>
            </a:r>
          </a:p>
        </p:txBody>
      </p:sp>
      <p:sp>
        <p:nvSpPr>
          <p:cNvPr id="7180" name="Text Box 18"/>
          <p:cNvSpPr txBox="1">
            <a:spLocks noChangeArrowheads="1"/>
          </p:cNvSpPr>
          <p:nvPr/>
        </p:nvSpPr>
        <p:spPr bwMode="auto">
          <a:xfrm>
            <a:off x="5436096" y="2372096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s.š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7181" name="Text Box 19"/>
          <p:cNvSpPr txBox="1">
            <a:spLocks noChangeArrowheads="1"/>
          </p:cNvSpPr>
          <p:nvPr/>
        </p:nvSpPr>
        <p:spPr bwMode="auto">
          <a:xfrm>
            <a:off x="5796136" y="3782368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b="1" baseline="30000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j.š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7182" name="Text Box 20"/>
          <p:cNvSpPr txBox="1">
            <a:spLocks noChangeArrowheads="1"/>
          </p:cNvSpPr>
          <p:nvPr/>
        </p:nvSpPr>
        <p:spPr bwMode="auto">
          <a:xfrm>
            <a:off x="7237114" y="3244914"/>
            <a:ext cx="5032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3300"/>
                </a:solidFill>
                <a:latin typeface="Arial" charset="0"/>
              </a:rPr>
              <a:t>0°</a:t>
            </a:r>
          </a:p>
        </p:txBody>
      </p:sp>
      <p:sp>
        <p:nvSpPr>
          <p:cNvPr id="7183" name="Line 21"/>
          <p:cNvSpPr>
            <a:spLocks noChangeShapeType="1"/>
          </p:cNvSpPr>
          <p:nvPr/>
        </p:nvSpPr>
        <p:spPr bwMode="auto">
          <a:xfrm>
            <a:off x="2916239" y="1268760"/>
            <a:ext cx="2678847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84" name="Line 22"/>
          <p:cNvSpPr>
            <a:spLocks noChangeShapeType="1"/>
          </p:cNvSpPr>
          <p:nvPr/>
        </p:nvSpPr>
        <p:spPr bwMode="auto">
          <a:xfrm>
            <a:off x="2844006" y="5877272"/>
            <a:ext cx="2895096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85" name="Text Box 23"/>
          <p:cNvSpPr txBox="1">
            <a:spLocks noChangeArrowheads="1"/>
          </p:cNvSpPr>
          <p:nvPr/>
        </p:nvSpPr>
        <p:spPr bwMode="auto">
          <a:xfrm>
            <a:off x="323850" y="974055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severní polární kruh</a:t>
            </a:r>
          </a:p>
        </p:txBody>
      </p:sp>
      <p:sp>
        <p:nvSpPr>
          <p:cNvPr id="7186" name="Text Box 24"/>
          <p:cNvSpPr txBox="1">
            <a:spLocks noChangeArrowheads="1"/>
          </p:cNvSpPr>
          <p:nvPr/>
        </p:nvSpPr>
        <p:spPr bwMode="auto">
          <a:xfrm>
            <a:off x="395288" y="5654576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jižní polární kruh</a:t>
            </a:r>
          </a:p>
        </p:txBody>
      </p:sp>
      <p:sp>
        <p:nvSpPr>
          <p:cNvPr id="7187" name="Text Box 25"/>
          <p:cNvSpPr txBox="1">
            <a:spLocks noChangeArrowheads="1"/>
          </p:cNvSpPr>
          <p:nvPr/>
        </p:nvSpPr>
        <p:spPr bwMode="auto">
          <a:xfrm>
            <a:off x="6084168" y="1052736"/>
            <a:ext cx="1152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66,5°s.š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7188" name="Text Box 27"/>
          <p:cNvSpPr txBox="1">
            <a:spLocks noChangeArrowheads="1"/>
          </p:cNvSpPr>
          <p:nvPr/>
        </p:nvSpPr>
        <p:spPr bwMode="auto">
          <a:xfrm>
            <a:off x="6084888" y="5654575"/>
            <a:ext cx="1223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66,5°j.š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pic>
        <p:nvPicPr>
          <p:cNvPr id="21" name="Picture 25" descr="C:\Users\Uživatel\AppData\Local\Microsoft\Windows\Temporary Internet Files\Content.IE5\D94D35PN\MC900151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3591" y="1966283"/>
            <a:ext cx="895198" cy="98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6" descr="C:\Users\Uživatel\AppData\Local\Microsoft\Windows\Temporary Internet Files\Content.IE5\D94D35PN\MC900444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765833"/>
            <a:ext cx="838139" cy="108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288" y="0"/>
            <a:ext cx="856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Kolik stupňů zeměpisné šířky mají póly?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95936" y="6381328"/>
            <a:ext cx="1743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altLang="cs-CZ" sz="2400" b="1" dirty="0" err="1" smtClean="0">
                <a:solidFill>
                  <a:srgbClr val="FF0000"/>
                </a:solidFill>
                <a:latin typeface="Arial" charset="0"/>
              </a:rPr>
              <a:t>90°j.š</a:t>
            </a:r>
            <a:r>
              <a:rPr lang="cs-CZ" altLang="cs-CZ" b="1" dirty="0" smtClean="0">
                <a:solidFill>
                  <a:srgbClr val="FF6600"/>
                </a:solidFill>
                <a:latin typeface="Arial" charset="0"/>
              </a:rPr>
              <a:t>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404664"/>
            <a:ext cx="1743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altLang="cs-CZ" sz="2400" b="1" dirty="0" err="1" smtClean="0">
                <a:solidFill>
                  <a:srgbClr val="FF0000"/>
                </a:solidFill>
                <a:latin typeface="Arial" charset="0"/>
              </a:rPr>
              <a:t>90°s.š</a:t>
            </a:r>
            <a:r>
              <a:rPr lang="cs-CZ" altLang="cs-CZ" b="1" dirty="0" smtClean="0">
                <a:solidFill>
                  <a:srgbClr val="FF6600"/>
                </a:solidFill>
                <a:latin typeface="Arial" charset="0"/>
              </a:rPr>
              <a:t>.</a:t>
            </a:r>
            <a:endParaRPr lang="cs-CZ" dirty="0">
              <a:solidFill>
                <a:srgbClr val="000000"/>
              </a:solidFill>
            </a:endParaRPr>
          </a:p>
          <a:p>
            <a:endParaRPr lang="cs-CZ" dirty="0"/>
          </a:p>
        </p:txBody>
      </p:sp>
      <p:sp>
        <p:nvSpPr>
          <p:cNvPr id="7" name="Rovnoramenný trojúhelník 6"/>
          <p:cNvSpPr/>
          <p:nvPr/>
        </p:nvSpPr>
        <p:spPr>
          <a:xfrm flipV="1">
            <a:off x="4180022" y="6180336"/>
            <a:ext cx="265176" cy="20099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9" name="Rovnoramenný trojúhelník 28"/>
          <p:cNvSpPr/>
          <p:nvPr/>
        </p:nvSpPr>
        <p:spPr>
          <a:xfrm>
            <a:off x="4199605" y="783511"/>
            <a:ext cx="265176" cy="20099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6"/>
          <p:cNvSpPr txBox="1">
            <a:spLocks noChangeArrowheads="1"/>
          </p:cNvSpPr>
          <p:nvPr/>
        </p:nvSpPr>
        <p:spPr bwMode="auto">
          <a:xfrm>
            <a:off x="1419225" y="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>
              <a:latin typeface="Arial" charset="0"/>
            </a:endParaRPr>
          </a:p>
        </p:txBody>
      </p:sp>
      <p:sp>
        <p:nvSpPr>
          <p:cNvPr id="7171" name="Oval 7"/>
          <p:cNvSpPr>
            <a:spLocks noChangeArrowheads="1"/>
          </p:cNvSpPr>
          <p:nvPr/>
        </p:nvSpPr>
        <p:spPr bwMode="auto">
          <a:xfrm>
            <a:off x="1258888" y="620713"/>
            <a:ext cx="5834062" cy="53276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1258888" y="3284538"/>
            <a:ext cx="5834062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276600" y="2924944"/>
            <a:ext cx="13668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  <a:latin typeface="Arial" charset="0"/>
              </a:rPr>
              <a:t>rovník</a:t>
            </a: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403351" y="2565400"/>
            <a:ext cx="5616302" cy="0"/>
          </a:xfrm>
          <a:prstGeom prst="line">
            <a:avLst/>
          </a:prstGeom>
          <a:noFill/>
          <a:ln w="222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 flipV="1">
            <a:off x="1403350" y="4005263"/>
            <a:ext cx="5545187" cy="0"/>
          </a:xfrm>
          <a:prstGeom prst="line">
            <a:avLst/>
          </a:prstGeom>
          <a:noFill/>
          <a:ln w="222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1692275" y="2204864"/>
            <a:ext cx="19431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chemeClr val="accent2"/>
                </a:solidFill>
                <a:latin typeface="Arial" charset="0"/>
              </a:rPr>
              <a:t>obratník Raka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1619250" y="3645024"/>
            <a:ext cx="27368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chemeClr val="accent2"/>
                </a:solidFill>
                <a:latin typeface="Arial" charset="0"/>
              </a:rPr>
              <a:t>obratník Kozoroha</a:t>
            </a:r>
          </a:p>
        </p:txBody>
      </p:sp>
      <p:sp>
        <p:nvSpPr>
          <p:cNvPr id="7180" name="Text Box 18"/>
          <p:cNvSpPr txBox="1">
            <a:spLocks noChangeArrowheads="1"/>
          </p:cNvSpPr>
          <p:nvPr/>
        </p:nvSpPr>
        <p:spPr bwMode="auto">
          <a:xfrm>
            <a:off x="5580112" y="2205038"/>
            <a:ext cx="13684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sz="2000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sz="2000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sz="2000" b="1" dirty="0" err="1">
                <a:solidFill>
                  <a:srgbClr val="FF6600"/>
                </a:solidFill>
                <a:latin typeface="Arial" charset="0"/>
              </a:rPr>
              <a:t>s.š</a:t>
            </a:r>
            <a:r>
              <a:rPr lang="cs-CZ" altLang="cs-CZ" sz="2000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7181" name="Text Box 19"/>
          <p:cNvSpPr txBox="1">
            <a:spLocks noChangeArrowheads="1"/>
          </p:cNvSpPr>
          <p:nvPr/>
        </p:nvSpPr>
        <p:spPr bwMode="auto">
          <a:xfrm>
            <a:off x="5940152" y="3716338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23,5</a:t>
            </a:r>
            <a:r>
              <a:rPr lang="cs-CZ" altLang="cs-CZ" b="1" baseline="30000" dirty="0">
                <a:solidFill>
                  <a:srgbClr val="FF6600"/>
                </a:solidFill>
                <a:latin typeface="Arial" charset="0"/>
              </a:rPr>
              <a:t>°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cs-CZ" altLang="cs-CZ" b="1" dirty="0" err="1">
                <a:solidFill>
                  <a:srgbClr val="FF6600"/>
                </a:solidFill>
                <a:latin typeface="Arial" charset="0"/>
              </a:rPr>
              <a:t>j.š</a:t>
            </a:r>
            <a:r>
              <a:rPr lang="cs-CZ" altLang="cs-CZ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7182" name="Text Box 20"/>
          <p:cNvSpPr txBox="1">
            <a:spLocks noChangeArrowheads="1"/>
          </p:cNvSpPr>
          <p:nvPr/>
        </p:nvSpPr>
        <p:spPr bwMode="auto">
          <a:xfrm>
            <a:off x="7308304" y="3141663"/>
            <a:ext cx="5032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3300"/>
                </a:solidFill>
                <a:latin typeface="Arial" charset="0"/>
              </a:rPr>
              <a:t>0°</a:t>
            </a:r>
          </a:p>
        </p:txBody>
      </p:sp>
      <p:sp>
        <p:nvSpPr>
          <p:cNvPr id="7183" name="Line 21"/>
          <p:cNvSpPr>
            <a:spLocks noChangeShapeType="1"/>
          </p:cNvSpPr>
          <p:nvPr/>
        </p:nvSpPr>
        <p:spPr bwMode="auto">
          <a:xfrm>
            <a:off x="2987675" y="936533"/>
            <a:ext cx="244842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84" name="Line 22"/>
          <p:cNvSpPr>
            <a:spLocks noChangeShapeType="1"/>
          </p:cNvSpPr>
          <p:nvPr/>
        </p:nvSpPr>
        <p:spPr bwMode="auto">
          <a:xfrm>
            <a:off x="2771775" y="5609033"/>
            <a:ext cx="2880345" cy="19447"/>
          </a:xfrm>
          <a:prstGeom prst="line">
            <a:avLst/>
          </a:prstGeom>
          <a:noFill/>
          <a:ln w="222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85" name="Text Box 23"/>
          <p:cNvSpPr txBox="1">
            <a:spLocks noChangeArrowheads="1"/>
          </p:cNvSpPr>
          <p:nvPr/>
        </p:nvSpPr>
        <p:spPr bwMode="auto">
          <a:xfrm>
            <a:off x="179512" y="686023"/>
            <a:ext cx="26642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latin typeface="Arial" charset="0"/>
              </a:rPr>
              <a:t>severní polární kruh</a:t>
            </a:r>
          </a:p>
        </p:txBody>
      </p:sp>
      <p:sp>
        <p:nvSpPr>
          <p:cNvPr id="7186" name="Text Box 24"/>
          <p:cNvSpPr txBox="1">
            <a:spLocks noChangeArrowheads="1"/>
          </p:cNvSpPr>
          <p:nvPr/>
        </p:nvSpPr>
        <p:spPr bwMode="auto">
          <a:xfrm>
            <a:off x="179512" y="5373688"/>
            <a:ext cx="226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latin typeface="Arial" charset="0"/>
              </a:rPr>
              <a:t>jižní polární kruh</a:t>
            </a:r>
          </a:p>
        </p:txBody>
      </p:sp>
      <p:sp>
        <p:nvSpPr>
          <p:cNvPr id="7187" name="Text Box 25"/>
          <p:cNvSpPr txBox="1">
            <a:spLocks noChangeArrowheads="1"/>
          </p:cNvSpPr>
          <p:nvPr/>
        </p:nvSpPr>
        <p:spPr bwMode="auto">
          <a:xfrm>
            <a:off x="5940425" y="692150"/>
            <a:ext cx="11525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6600"/>
                </a:solidFill>
                <a:latin typeface="Arial" charset="0"/>
              </a:rPr>
              <a:t>66,5°s.š.</a:t>
            </a:r>
          </a:p>
        </p:txBody>
      </p:sp>
      <p:sp>
        <p:nvSpPr>
          <p:cNvPr id="7188" name="Text Box 27"/>
          <p:cNvSpPr txBox="1">
            <a:spLocks noChangeArrowheads="1"/>
          </p:cNvSpPr>
          <p:nvPr/>
        </p:nvSpPr>
        <p:spPr bwMode="auto">
          <a:xfrm>
            <a:off x="6084888" y="5445125"/>
            <a:ext cx="1223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rgbClr val="FF6600"/>
                </a:solidFill>
                <a:latin typeface="Arial" charset="0"/>
              </a:rPr>
              <a:t>66,5°j.š.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850" y="0"/>
            <a:ext cx="82085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Pojmenuj rovnoběžky podle zeměpisné šířky.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091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nimBg="1"/>
      <p:bldP spid="3081" grpId="0"/>
      <p:bldP spid="3082" grpId="0" animBg="1"/>
      <p:bldP spid="3083" grpId="0" animBg="1"/>
      <p:bldP spid="3084" grpId="0"/>
      <p:bldP spid="3085" grpId="0"/>
      <p:bldP spid="7183" grpId="0" animBg="1"/>
      <p:bldP spid="7184" grpId="0" animBg="1"/>
      <p:bldP spid="7185" grpId="0"/>
      <p:bldP spid="7186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419225" y="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>
              <a:latin typeface="Arial" charset="0"/>
            </a:endParaRPr>
          </a:p>
        </p:txBody>
      </p:sp>
      <p:sp>
        <p:nvSpPr>
          <p:cNvPr id="6147" name="Oval 3"/>
          <p:cNvSpPr>
            <a:spLocks noChangeArrowheads="1"/>
          </p:cNvSpPr>
          <p:nvPr/>
        </p:nvSpPr>
        <p:spPr bwMode="auto">
          <a:xfrm>
            <a:off x="1258888" y="620713"/>
            <a:ext cx="5185320" cy="53276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1258888" y="3284538"/>
            <a:ext cx="518532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76600" y="2924944"/>
            <a:ext cx="13668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3300"/>
                </a:solidFill>
                <a:latin typeface="Arial" charset="0"/>
              </a:rPr>
              <a:t>rovník</a:t>
            </a:r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1403351" y="2565400"/>
            <a:ext cx="4968850" cy="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V="1">
            <a:off x="1403350" y="4005263"/>
            <a:ext cx="4968851" cy="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92275" y="2204864"/>
            <a:ext cx="19431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chemeClr val="accent2"/>
                </a:solidFill>
                <a:latin typeface="Arial" charset="0"/>
              </a:rPr>
              <a:t>obratník </a:t>
            </a:r>
            <a:r>
              <a:rPr lang="cs-CZ" altLang="cs-CZ" sz="2000" b="1" dirty="0" smtClean="0">
                <a:solidFill>
                  <a:schemeClr val="accent2"/>
                </a:solidFill>
                <a:latin typeface="Arial" charset="0"/>
              </a:rPr>
              <a:t>Raka</a:t>
            </a:r>
            <a:endParaRPr lang="cs-CZ" altLang="cs-CZ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619250" y="3645024"/>
            <a:ext cx="27368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chemeClr val="accent2"/>
                </a:solidFill>
                <a:latin typeface="Arial" charset="0"/>
              </a:rPr>
              <a:t>obratník Kozoroha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444208" y="2205038"/>
            <a:ext cx="13684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23,5</a:t>
            </a:r>
            <a:r>
              <a:rPr lang="cs-CZ" altLang="cs-CZ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°</a:t>
            </a: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  <a:r>
              <a:rPr lang="cs-CZ" altLang="cs-CZ" sz="20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s.š</a:t>
            </a: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.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6660232" y="3645024"/>
            <a:ext cx="13684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23,5</a:t>
            </a:r>
            <a:r>
              <a:rPr lang="cs-CZ" altLang="cs-CZ" sz="2000" b="1" baseline="30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°</a:t>
            </a: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  <a:r>
              <a:rPr lang="cs-CZ" altLang="cs-CZ" sz="20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j.š</a:t>
            </a:r>
            <a:r>
              <a:rPr lang="cs-CZ" altLang="cs-CZ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.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660232" y="3141663"/>
            <a:ext cx="503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b="1" dirty="0" smtClean="0">
                <a:solidFill>
                  <a:srgbClr val="FF3300"/>
                </a:solidFill>
                <a:latin typeface="Arial" charset="0"/>
              </a:rPr>
              <a:t>0°</a:t>
            </a:r>
            <a:endParaRPr lang="cs-CZ" altLang="cs-CZ" sz="2400" b="1" dirty="0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2771776" y="912080"/>
            <a:ext cx="230386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2517126" y="5589588"/>
            <a:ext cx="2592437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323850" y="692696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charset="0"/>
              </a:rPr>
              <a:t>severní polární kruh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395288" y="5373688"/>
            <a:ext cx="205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latin typeface="Arial" charset="0"/>
              </a:rPr>
              <a:t>jižní polární kruh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5940425" y="692150"/>
            <a:ext cx="13684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 err="1">
                <a:latin typeface="Arial" charset="0"/>
              </a:rPr>
              <a:t>66,5°s.š</a:t>
            </a:r>
            <a:r>
              <a:rPr lang="cs-CZ" altLang="cs-CZ" sz="2000" b="1" dirty="0">
                <a:solidFill>
                  <a:srgbClr val="FF6600"/>
                </a:solidFill>
                <a:latin typeface="Arial" charset="0"/>
              </a:rPr>
              <a:t>.</a:t>
            </a: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6228358" y="5378284"/>
            <a:ext cx="12239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 err="1">
                <a:latin typeface="Arial" charset="0"/>
              </a:rPr>
              <a:t>66,5°j.š</a:t>
            </a:r>
            <a:r>
              <a:rPr lang="cs-CZ" altLang="cs-CZ" sz="2000" b="1" dirty="0">
                <a:latin typeface="Arial" charset="0"/>
              </a:rPr>
              <a:t>.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539750" y="2276475"/>
            <a:ext cx="719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OR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684213" y="3860800"/>
            <a:ext cx="574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OK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971550" y="573405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JPK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900113" y="1118072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 err="1"/>
              <a:t>SPK</a:t>
            </a:r>
            <a:endParaRPr lang="cs-CZ" alt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288" y="0"/>
            <a:ext cx="818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Zakresli si do sešitu: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47864" y="183356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altLang="cs-CZ" b="1" dirty="0" err="1" smtClean="0">
                <a:solidFill>
                  <a:srgbClr val="FF0000"/>
                </a:solidFill>
                <a:latin typeface="Arial" charset="0"/>
              </a:rPr>
              <a:t>90°s.š</a:t>
            </a:r>
            <a:r>
              <a:rPr lang="cs-CZ" altLang="cs-CZ" b="1" dirty="0" smtClean="0">
                <a:solidFill>
                  <a:srgbClr val="FF6600"/>
                </a:solidFill>
                <a:latin typeface="Arial" charset="0"/>
              </a:rPr>
              <a:t>.</a:t>
            </a:r>
          </a:p>
          <a:p>
            <a:pPr lvl="0"/>
            <a:endParaRPr lang="cs-CZ" dirty="0">
              <a:solidFill>
                <a:srgbClr val="000000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6100763"/>
            <a:ext cx="16557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altLang="cs-CZ" b="1" dirty="0" err="1" smtClean="0">
                <a:solidFill>
                  <a:srgbClr val="FF0000"/>
                </a:solidFill>
                <a:latin typeface="Arial" charset="0"/>
              </a:rPr>
              <a:t>90°j.š</a:t>
            </a:r>
            <a:r>
              <a:rPr lang="cs-CZ" altLang="cs-CZ" b="1" dirty="0" smtClean="0">
                <a:solidFill>
                  <a:srgbClr val="FF6600"/>
                </a:solidFill>
                <a:latin typeface="Arial" charset="0"/>
              </a:rPr>
              <a:t>.</a:t>
            </a:r>
            <a:endParaRPr lang="cs-CZ" dirty="0">
              <a:solidFill>
                <a:srgbClr val="000000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777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571500" y="857250"/>
            <a:ext cx="4572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 dirty="0"/>
          </a:p>
          <a:p>
            <a:pPr eaLnBrk="1" hangingPunct="1">
              <a:spcBef>
                <a:spcPct val="50000"/>
              </a:spcBef>
            </a:pPr>
            <a:endParaRPr lang="cs-CZ" altLang="cs-CZ" dirty="0"/>
          </a:p>
          <a:p>
            <a:pPr eaLnBrk="1" hangingPunct="1">
              <a:spcBef>
                <a:spcPct val="50000"/>
              </a:spcBef>
            </a:pPr>
            <a:endParaRPr lang="cs-CZ" altLang="cs-CZ" dirty="0"/>
          </a:p>
        </p:txBody>
      </p:sp>
      <p:sp>
        <p:nvSpPr>
          <p:cNvPr id="10244" name="TextovéPole 3"/>
          <p:cNvSpPr txBox="1">
            <a:spLocks noChangeArrowheads="1"/>
          </p:cNvSpPr>
          <p:nvPr/>
        </p:nvSpPr>
        <p:spPr bwMode="auto">
          <a:xfrm>
            <a:off x="642938" y="285750"/>
            <a:ext cx="1428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cs-CZ" altLang="cs-CZ" sz="2400" dirty="0" smtClean="0"/>
              <a:t>Citace:</a:t>
            </a:r>
            <a:endParaRPr lang="cs-CZ" alt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42938" y="1196752"/>
            <a:ext cx="760147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cs-CZ" dirty="0" smtClean="0"/>
              <a:t>BRYCHTOVÁ, Šárka; </a:t>
            </a:r>
            <a:r>
              <a:rPr lang="cs-CZ" dirty="0" err="1" smtClean="0"/>
              <a:t>BRINKE</a:t>
            </a:r>
            <a:r>
              <a:rPr lang="cs-CZ" dirty="0" smtClean="0"/>
              <a:t>, Josef. </a:t>
            </a:r>
            <a:r>
              <a:rPr lang="cs-CZ" i="1" dirty="0" smtClean="0"/>
              <a:t>Planeta Země</a:t>
            </a:r>
            <a:r>
              <a:rPr lang="cs-CZ" dirty="0" smtClean="0"/>
              <a:t>. Praha: Fortuna, 2001, ISBN 80-7168-475-9  </a:t>
            </a:r>
          </a:p>
          <a:p>
            <a:pPr eaLnBrk="1" hangingPunct="1"/>
            <a:r>
              <a:rPr lang="cs-CZ" sz="2000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99792" y="2577678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effectLst/>
              </a:rPr>
              <a:t>KONTIS</a:t>
            </a:r>
            <a:r>
              <a:rPr lang="cs-CZ" dirty="0" smtClean="0">
                <a:effectLst/>
              </a:rPr>
              <a:t>, S.R.O.. </a:t>
            </a:r>
            <a:r>
              <a:rPr lang="cs-CZ" i="1" dirty="0" err="1" smtClean="0">
                <a:effectLst/>
              </a:rPr>
              <a:t>www.google.cz</a:t>
            </a:r>
            <a:r>
              <a:rPr lang="cs-CZ" dirty="0" smtClean="0">
                <a:effectLst/>
              </a:rPr>
              <a:t> [online]. [cit. </a:t>
            </a:r>
            <a:r>
              <a:rPr lang="cs-CZ" dirty="0" smtClean="0"/>
              <a:t>25</a:t>
            </a:r>
            <a:r>
              <a:rPr lang="cs-CZ" dirty="0" smtClean="0">
                <a:effectLst/>
              </a:rPr>
              <a:t>.12.2013]. Dostupný na WWW: </a:t>
            </a:r>
            <a:r>
              <a:rPr lang="cs-CZ" dirty="0" err="1" smtClean="0">
                <a:effectLst/>
              </a:rPr>
              <a:t>www.e-learn.cz</a:t>
            </a:r>
            <a:r>
              <a:rPr lang="cs-CZ" dirty="0" smtClean="0">
                <a:effectLst/>
              </a:rPr>
              <a:t>/demonstrace/</a:t>
            </a:r>
            <a:r>
              <a:rPr lang="cs-CZ" dirty="0" err="1" smtClean="0">
                <a:effectLst/>
              </a:rPr>
              <a:t>multimedia</a:t>
            </a:r>
            <a:r>
              <a:rPr lang="cs-CZ" dirty="0" smtClean="0">
                <a:effectLst/>
              </a:rPr>
              <a:t>/</a:t>
            </a:r>
            <a:r>
              <a:rPr lang="cs-CZ" dirty="0" err="1" smtClean="0">
                <a:effectLst/>
              </a:rPr>
              <a:t>earth.htm</a:t>
            </a:r>
            <a:r>
              <a:rPr lang="cs-CZ" dirty="0" smtClean="0">
                <a:effectLst/>
              </a:rPr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500" y="2636912"/>
            <a:ext cx="1912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Animace 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39482" y="4654877"/>
            <a:ext cx="34970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Galerie Microsoft Office – klipart</a:t>
            </a:r>
          </a:p>
          <a:p>
            <a:endParaRPr lang="cs-CZ" dirty="0"/>
          </a:p>
        </p:txBody>
      </p:sp>
      <p:pic>
        <p:nvPicPr>
          <p:cNvPr id="9" name="Picture 25" descr="C:\Users\Uživatel\AppData\Local\Microsoft\Windows\Temporary Internet Files\Content.IE5\D94D35PN\MC900151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6942" y="4504106"/>
            <a:ext cx="895198" cy="98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6" descr="C:\Users\Uživatel\AppData\Local\Microsoft\Windows\Temporary Internet Files\Content.IE5\D94D35PN\MC900444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4731" y="4435204"/>
            <a:ext cx="838139" cy="108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42938" y="5805264"/>
            <a:ext cx="567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Ostatní obrázky  - vlastní tvorba</a:t>
            </a:r>
            <a:endParaRPr lang="cs-CZ" dirty="0"/>
          </a:p>
        </p:txBody>
      </p:sp>
      <p:pic>
        <p:nvPicPr>
          <p:cNvPr id="12" name="Picture 7" descr="C:\Users\Uživatel\AppData\Local\Microsoft\Windows\Temporary Internet Files\Content.IE5\7VN2TJ8G\MC9002372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7569" y="4471591"/>
            <a:ext cx="936104" cy="93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Uživatel\AppData\Local\Microsoft\Windows\Temporary Internet Files\Content.IE5\5GQAHH4T\MC9004136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8357" y="4384997"/>
            <a:ext cx="960737" cy="118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živatel\AppData\Local\Microsoft\Windows\Temporary Internet Files\Content.IE5\EP5EC6ZX\MM910001143[1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963" y="4398301"/>
            <a:ext cx="1037011" cy="103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3" t="46667" r="17083" b="29707"/>
          <a:stretch/>
        </p:blipFill>
        <p:spPr>
          <a:xfrm rot="10800000">
            <a:off x="539552" y="332656"/>
            <a:ext cx="1619672" cy="99653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48" t="1636" r="8904" b="75439"/>
          <a:stretch/>
        </p:blipFill>
        <p:spPr>
          <a:xfrm>
            <a:off x="539552" y="2204864"/>
            <a:ext cx="1667835" cy="115212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059832" y="476672"/>
            <a:ext cx="576064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cs-CZ" dirty="0"/>
              <a:t>BRYCHTOVÁ, Šárka; BRINKE, Josef. </a:t>
            </a:r>
            <a:r>
              <a:rPr lang="cs-CZ" i="1" dirty="0"/>
              <a:t>Planeta Země</a:t>
            </a:r>
            <a:r>
              <a:rPr lang="cs-CZ" dirty="0"/>
              <a:t>. Praha: Fortuna, 2001, ISBN 80-7168-475-9  </a:t>
            </a:r>
          </a:p>
          <a:p>
            <a:pPr eaLnBrk="1" hangingPunct="1"/>
            <a:r>
              <a:rPr lang="cs-CZ" sz="2000" dirty="0"/>
              <a:t> 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204864"/>
            <a:ext cx="590465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cs-CZ" dirty="0"/>
              <a:t>BRYCHTOVÁ, Šárka; BRINKE, Josef. </a:t>
            </a:r>
            <a:r>
              <a:rPr lang="cs-CZ" i="1" dirty="0"/>
              <a:t>Planeta Země</a:t>
            </a:r>
            <a:r>
              <a:rPr lang="cs-CZ" dirty="0"/>
              <a:t>. Praha: Fortuna, 2001, ISBN 80-7168-475-9  </a:t>
            </a:r>
          </a:p>
          <a:p>
            <a:pPr eaLnBrk="1" hangingPunct="1"/>
            <a:r>
              <a:rPr lang="cs-CZ" sz="2000" dirty="0"/>
              <a:t> 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669" t="27427" r="13719" b="45146"/>
          <a:stretch/>
        </p:blipFill>
        <p:spPr>
          <a:xfrm rot="10800000">
            <a:off x="611559" y="4005063"/>
            <a:ext cx="1056321" cy="144016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03848" y="4005064"/>
            <a:ext cx="40324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altLang="cs-CZ" dirty="0"/>
              <a:t>DEMEK, Jaromír; HORNÍK, Stanislav; HOFMANN, Eduard a kol. </a:t>
            </a:r>
            <a:r>
              <a:rPr lang="cs-CZ" altLang="cs-CZ" i="1" dirty="0"/>
              <a:t>Planeta Země pro základní školy</a:t>
            </a:r>
            <a:r>
              <a:rPr lang="cs-CZ" altLang="cs-CZ" dirty="0"/>
              <a:t>. Praha: SPN - pedagogické nakladatelství, 2007, ISBN 978-7235-362-0.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416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</TotalTime>
  <Words>457</Words>
  <Application>Microsoft Office PowerPoint</Application>
  <PresentationFormat>Předvádění na obrazovce (4:3)</PresentationFormat>
  <Paragraphs>117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Výchozí návrh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*</dc:creator>
  <cp:lastModifiedBy>Dum</cp:lastModifiedBy>
  <cp:revision>76</cp:revision>
  <dcterms:created xsi:type="dcterms:W3CDTF">2007-01-14T16:38:37Z</dcterms:created>
  <dcterms:modified xsi:type="dcterms:W3CDTF">2014-01-09T10:36:44Z</dcterms:modified>
</cp:coreProperties>
</file>