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6"/>
  </p:notesMasterIdLst>
  <p:sldIdLst>
    <p:sldId id="269" r:id="rId2"/>
    <p:sldId id="270" r:id="rId3"/>
    <p:sldId id="256" r:id="rId4"/>
    <p:sldId id="257" r:id="rId5"/>
    <p:sldId id="258" r:id="rId6"/>
    <p:sldId id="260" r:id="rId7"/>
    <p:sldId id="261" r:id="rId8"/>
    <p:sldId id="267" r:id="rId9"/>
    <p:sldId id="259" r:id="rId10"/>
    <p:sldId id="262" r:id="rId11"/>
    <p:sldId id="263" r:id="rId12"/>
    <p:sldId id="268" r:id="rId13"/>
    <p:sldId id="265" r:id="rId14"/>
    <p:sldId id="266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3A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371395-1735-463E-80CF-70AE4CE34CF2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784999-C804-4A13-9688-093D19212BC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65913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784999-C804-4A13-9688-093D19212BC9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9C73-2E89-409D-AF76-F3A533C7C88F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EB87F-49DD-44EB-B19F-251F75DA5D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9C73-2E89-409D-AF76-F3A533C7C88F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EB87F-49DD-44EB-B19F-251F75DA5D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9C73-2E89-409D-AF76-F3A533C7C88F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EB87F-49DD-44EB-B19F-251F75DA5D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9C73-2E89-409D-AF76-F3A533C7C88F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EB87F-49DD-44EB-B19F-251F75DA5D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9C73-2E89-409D-AF76-F3A533C7C88F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EB87F-49DD-44EB-B19F-251F75DA5D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9C73-2E89-409D-AF76-F3A533C7C88F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EB87F-49DD-44EB-B19F-251F75DA5D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9C73-2E89-409D-AF76-F3A533C7C88F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EB87F-49DD-44EB-B19F-251F75DA5D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9C73-2E89-409D-AF76-F3A533C7C88F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EB87F-49DD-44EB-B19F-251F75DA5D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9C73-2E89-409D-AF76-F3A533C7C88F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EB87F-49DD-44EB-B19F-251F75DA5D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9C73-2E89-409D-AF76-F3A533C7C88F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EB87F-49DD-44EB-B19F-251F75DA5D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9C73-2E89-409D-AF76-F3A533C7C88F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EB87F-49DD-44EB-B19F-251F75DA5D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429C73-2E89-409D-AF76-F3A533C7C88F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AEB87F-49DD-44EB-B19F-251F75DA5D0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hangingPunct="0">
              <a:buNone/>
            </a:pPr>
            <a:endParaRPr lang="cs-CZ" dirty="0" smtClean="0"/>
          </a:p>
          <a:p>
            <a:pPr hangingPunct="0">
              <a:buNone/>
            </a:pPr>
            <a:endParaRPr lang="cs-CZ" dirty="0" smtClean="0"/>
          </a:p>
          <a:p>
            <a:pPr hangingPunct="0">
              <a:buNone/>
            </a:pPr>
            <a:endParaRPr lang="cs-CZ" dirty="0" smtClean="0"/>
          </a:p>
          <a:p>
            <a:pPr algn="ctr" hangingPunct="0">
              <a:buNone/>
            </a:pPr>
            <a:r>
              <a:rPr lang="cs-CZ" dirty="0" smtClean="0"/>
              <a:t>					VY__III/2__INOVACE__124</a:t>
            </a:r>
          </a:p>
          <a:p>
            <a:pPr algn="ctr" hangingPunct="0">
              <a:buNone/>
            </a:pPr>
            <a:endParaRPr lang="cs-CZ" dirty="0" smtClean="0"/>
          </a:p>
          <a:p>
            <a:pPr algn="ctr" hangingPunct="0">
              <a:buNone/>
            </a:pPr>
            <a:r>
              <a:rPr lang="cs-CZ" dirty="0" smtClean="0"/>
              <a:t>Prvouka</a:t>
            </a:r>
            <a:endParaRPr lang="cs-CZ" dirty="0" smtClean="0"/>
          </a:p>
          <a:p>
            <a:pPr algn="ctr">
              <a:buNone/>
            </a:pPr>
            <a:r>
              <a:rPr lang="cs-CZ" dirty="0" smtClean="0"/>
              <a:t> </a:t>
            </a:r>
          </a:p>
          <a:p>
            <a:pPr>
              <a:buNone/>
            </a:pPr>
            <a:r>
              <a:rPr lang="cs-CZ" b="1" dirty="0" smtClean="0"/>
              <a:t> </a:t>
            </a:r>
            <a:endParaRPr lang="cs-CZ" dirty="0" smtClean="0"/>
          </a:p>
          <a:p>
            <a:pPr algn="ctr">
              <a:buNone/>
            </a:pPr>
            <a:r>
              <a:rPr lang="cs-CZ" b="1" dirty="0" smtClean="0"/>
              <a:t> Jaro, léto – charakteristické znaky</a:t>
            </a:r>
            <a:endParaRPr lang="cs-CZ" dirty="0" smtClean="0"/>
          </a:p>
          <a:p>
            <a:pPr algn="ctr">
              <a:buNone/>
            </a:pPr>
            <a:r>
              <a:rPr lang="cs-CZ" b="1" dirty="0" smtClean="0"/>
              <a:t> 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/>
              <a:t> 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404664"/>
            <a:ext cx="3314700" cy="11715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</p:nvPr>
        </p:nvGraphicFramePr>
        <p:xfrm>
          <a:off x="457200" y="1628800"/>
          <a:ext cx="8229600" cy="470748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666528"/>
                <a:gridCol w="6563072"/>
              </a:tblGrid>
              <a:tr h="368640">
                <a:tc>
                  <a:txBody>
                    <a:bodyPr/>
                    <a:lstStyle/>
                    <a:p>
                      <a:r>
                        <a:rPr lang="cs-CZ" sz="1100" dirty="0" smtClean="0"/>
                        <a:t>Anotace</a:t>
                      </a:r>
                      <a:endParaRPr lang="cs-CZ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/>
                        <a:t>Žák</a:t>
                      </a:r>
                      <a:r>
                        <a:rPr lang="cs-CZ" sz="1100" baseline="0" dirty="0" smtClean="0"/>
                        <a:t> ve skupině sleduje prezentaci se současným komentářem učitele a odpovídá na kladené otázky. V prezentaci si žák opakuje charakteristické znaky jara a léta, jarní a letní měsíce. Ke každému ročnímu období se naučí krátkou básničku. Za každým ročním období jsou otázky a úkoly, které žáci mohou s pomocí učitele vypracovat.</a:t>
                      </a:r>
                      <a:endParaRPr lang="cs-CZ" sz="1100" dirty="0"/>
                    </a:p>
                  </a:txBody>
                  <a:tcPr/>
                </a:tc>
              </a:tr>
              <a:tr h="368640">
                <a:tc>
                  <a:txBody>
                    <a:bodyPr/>
                    <a:lstStyle/>
                    <a:p>
                      <a:r>
                        <a:rPr lang="cs-CZ" sz="1100" dirty="0" smtClean="0"/>
                        <a:t>Autor DUM</a:t>
                      </a:r>
                      <a:endParaRPr lang="cs-CZ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/>
                        <a:t>Mgr. Martina Cermanová</a:t>
                      </a:r>
                      <a:endParaRPr lang="cs-CZ" sz="1100" dirty="0"/>
                    </a:p>
                  </a:txBody>
                  <a:tcPr/>
                </a:tc>
              </a:tr>
              <a:tr h="368640">
                <a:tc>
                  <a:txBody>
                    <a:bodyPr/>
                    <a:lstStyle/>
                    <a:p>
                      <a:r>
                        <a:rPr lang="cs-CZ" sz="1100" dirty="0" smtClean="0"/>
                        <a:t>Datum</a:t>
                      </a:r>
                      <a:r>
                        <a:rPr lang="cs-CZ" sz="1100" baseline="0" dirty="0" smtClean="0"/>
                        <a:t> vzniku DUM</a:t>
                      </a:r>
                      <a:endParaRPr lang="cs-CZ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/>
                        <a:t>16. 11. 2012</a:t>
                      </a:r>
                      <a:endParaRPr lang="cs-CZ" sz="1100" dirty="0"/>
                    </a:p>
                  </a:txBody>
                  <a:tcPr/>
                </a:tc>
              </a:tr>
              <a:tr h="368640">
                <a:tc>
                  <a:txBody>
                    <a:bodyPr/>
                    <a:lstStyle/>
                    <a:p>
                      <a:r>
                        <a:rPr lang="cs-CZ" sz="1100" dirty="0" smtClean="0"/>
                        <a:t>Ročník</a:t>
                      </a:r>
                      <a:r>
                        <a:rPr lang="cs-CZ" sz="1100" baseline="0" dirty="0" smtClean="0"/>
                        <a:t> a typ školy</a:t>
                      </a:r>
                      <a:endParaRPr lang="cs-CZ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/>
                        <a:t>4. – 6. ročník Základní školy speciální</a:t>
                      </a:r>
                      <a:endParaRPr lang="cs-CZ" sz="1100" dirty="0"/>
                    </a:p>
                  </a:txBody>
                  <a:tcPr/>
                </a:tc>
              </a:tr>
              <a:tr h="368640">
                <a:tc>
                  <a:txBody>
                    <a:bodyPr/>
                    <a:lstStyle/>
                    <a:p>
                      <a:r>
                        <a:rPr lang="cs-CZ" sz="1100" dirty="0" smtClean="0"/>
                        <a:t>ŠVP</a:t>
                      </a:r>
                      <a:endParaRPr lang="cs-CZ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321/10, Školní vzdělávací program pro základní vzdělávání Školou pro život</a:t>
                      </a:r>
                      <a:endParaRPr lang="cs-CZ" sz="1100" dirty="0"/>
                    </a:p>
                  </a:txBody>
                  <a:tcPr/>
                </a:tc>
              </a:tr>
              <a:tr h="368640">
                <a:tc>
                  <a:txBody>
                    <a:bodyPr/>
                    <a:lstStyle/>
                    <a:p>
                      <a:r>
                        <a:rPr lang="cs-CZ" sz="1100" dirty="0" smtClean="0"/>
                        <a:t>Vzdělávací oblast</a:t>
                      </a:r>
                      <a:endParaRPr lang="cs-CZ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/>
                        <a:t>Člověk  a jeho svět</a:t>
                      </a:r>
                      <a:endParaRPr lang="cs-CZ" sz="1100" dirty="0"/>
                    </a:p>
                  </a:txBody>
                  <a:tcPr/>
                </a:tc>
              </a:tr>
              <a:tr h="368640">
                <a:tc>
                  <a:txBody>
                    <a:bodyPr/>
                    <a:lstStyle/>
                    <a:p>
                      <a:r>
                        <a:rPr lang="cs-CZ" sz="1100" dirty="0" smtClean="0"/>
                        <a:t>Vzdělávací obor</a:t>
                      </a:r>
                      <a:endParaRPr lang="cs-CZ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/>
                        <a:t>Člověk a jeho svět</a:t>
                      </a:r>
                      <a:endParaRPr lang="cs-CZ" sz="1100" dirty="0"/>
                    </a:p>
                  </a:txBody>
                  <a:tcPr/>
                </a:tc>
              </a:tr>
              <a:tr h="368640">
                <a:tc>
                  <a:txBody>
                    <a:bodyPr/>
                    <a:lstStyle/>
                    <a:p>
                      <a:r>
                        <a:rPr lang="cs-CZ" sz="1100" dirty="0" smtClean="0"/>
                        <a:t>Vyučovací předmět</a:t>
                      </a:r>
                      <a:endParaRPr lang="cs-CZ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/>
                        <a:t>Prvouka</a:t>
                      </a:r>
                      <a:endParaRPr lang="cs-CZ" sz="1100" dirty="0"/>
                    </a:p>
                  </a:txBody>
                  <a:tcPr/>
                </a:tc>
              </a:tr>
              <a:tr h="368640">
                <a:tc>
                  <a:txBody>
                    <a:bodyPr/>
                    <a:lstStyle/>
                    <a:p>
                      <a:r>
                        <a:rPr lang="cs-CZ" sz="1100" dirty="0" smtClean="0"/>
                        <a:t>Klíčová slova</a:t>
                      </a:r>
                      <a:endParaRPr lang="cs-CZ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/>
                        <a:t>Jaro, léto, roční období, charakteristické znaky ročních období, jarní</a:t>
                      </a:r>
                      <a:r>
                        <a:rPr lang="cs-CZ" sz="1100" baseline="0" dirty="0" smtClean="0"/>
                        <a:t> měsíce, letní měsíce, Velikonoce, prázdniny</a:t>
                      </a:r>
                      <a:endParaRPr lang="cs-CZ" sz="1100" dirty="0"/>
                    </a:p>
                  </a:txBody>
                  <a:tcPr/>
                </a:tc>
              </a:tr>
              <a:tr h="368640">
                <a:tc>
                  <a:txBody>
                    <a:bodyPr/>
                    <a:lstStyle/>
                    <a:p>
                      <a:r>
                        <a:rPr lang="cs-CZ" sz="1100" dirty="0" smtClean="0"/>
                        <a:t>Očekávaný výstup</a:t>
                      </a:r>
                      <a:endParaRPr lang="cs-CZ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/>
                        <a:t>Žák s pomocí učitele vyjmenuje charakteristické znaky ročních období. Pojmenuje, co vidí na obrázku a správně ho přiřadí k roční době.  S pomocí vyjmenuje jarní  a letní měsíce.</a:t>
                      </a:r>
                      <a:endParaRPr lang="cs-CZ" sz="1100" dirty="0"/>
                    </a:p>
                  </a:txBody>
                  <a:tcPr/>
                </a:tc>
              </a:tr>
              <a:tr h="368640">
                <a:tc>
                  <a:txBody>
                    <a:bodyPr/>
                    <a:lstStyle/>
                    <a:p>
                      <a:r>
                        <a:rPr lang="cs-CZ" sz="1100" dirty="0" smtClean="0"/>
                        <a:t>Druh učebního materiálu</a:t>
                      </a:r>
                      <a:endParaRPr lang="cs-CZ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/>
                        <a:t>Prezentace v </a:t>
                      </a:r>
                      <a:r>
                        <a:rPr lang="cs-CZ" sz="1100" dirty="0" err="1" smtClean="0"/>
                        <a:t>Power</a:t>
                      </a:r>
                      <a:r>
                        <a:rPr lang="cs-CZ" sz="1100" baseline="0" dirty="0" smtClean="0"/>
                        <a:t> Pointu</a:t>
                      </a:r>
                      <a:endParaRPr lang="cs-CZ" sz="1100" dirty="0"/>
                    </a:p>
                  </a:txBody>
                  <a:tcPr/>
                </a:tc>
              </a:tr>
              <a:tr h="368640">
                <a:tc>
                  <a:txBody>
                    <a:bodyPr/>
                    <a:lstStyle/>
                    <a:p>
                      <a:r>
                        <a:rPr lang="cs-CZ" sz="1100" dirty="0" smtClean="0"/>
                        <a:t>Celková velikost</a:t>
                      </a:r>
                      <a:endParaRPr lang="cs-CZ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smtClean="0"/>
                        <a:t>3,06</a:t>
                      </a:r>
                      <a:r>
                        <a:rPr lang="cs-CZ" sz="1100" baseline="0" smtClean="0"/>
                        <a:t> MB</a:t>
                      </a:r>
                      <a:endParaRPr lang="cs-CZ" sz="11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260648"/>
            <a:ext cx="3314700" cy="11715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13285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4900" b="1" dirty="0" smtClean="0">
                <a:solidFill>
                  <a:srgbClr val="002060"/>
                </a:solidFill>
              </a:rPr>
              <a:t>JARO, LÉTO </a:t>
            </a:r>
            <a:br>
              <a:rPr lang="cs-CZ" sz="4900" b="1" dirty="0" smtClean="0">
                <a:solidFill>
                  <a:srgbClr val="002060"/>
                </a:solidFill>
              </a:rPr>
            </a:br>
            <a:r>
              <a:rPr lang="cs-CZ" b="1" dirty="0" smtClean="0">
                <a:solidFill>
                  <a:srgbClr val="002060"/>
                </a:solidFill>
              </a:rPr>
              <a:t/>
            </a:r>
            <a:br>
              <a:rPr lang="cs-CZ" b="1" dirty="0" smtClean="0">
                <a:solidFill>
                  <a:srgbClr val="002060"/>
                </a:solidFill>
              </a:rPr>
            </a:br>
            <a:r>
              <a:rPr lang="cs-CZ" b="1" dirty="0" smtClean="0">
                <a:solidFill>
                  <a:srgbClr val="002060"/>
                </a:solidFill>
              </a:rPr>
              <a:t> CHARAKTERISTICKÉ ZNAKY 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>
              <a:solidFill>
                <a:srgbClr val="002060"/>
              </a:solidFill>
            </a:endParaRPr>
          </a:p>
          <a:p>
            <a:endParaRPr lang="cs-CZ" dirty="0">
              <a:solidFill>
                <a:srgbClr val="002060"/>
              </a:solidFill>
            </a:endParaRPr>
          </a:p>
          <a:p>
            <a:r>
              <a:rPr lang="cs-CZ" dirty="0" smtClean="0">
                <a:solidFill>
                  <a:srgbClr val="002060"/>
                </a:solidFill>
              </a:rPr>
              <a:t>Martina Cermanová</a:t>
            </a:r>
            <a:endParaRPr lang="cs-CZ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JARO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/>
              <a:t>Klíček</a:t>
            </a:r>
          </a:p>
          <a:p>
            <a:pPr>
              <a:buNone/>
            </a:pPr>
            <a:r>
              <a:rPr lang="cs-CZ" b="1" dirty="0" smtClean="0"/>
              <a:t>Schovalo si jaro klíček,</a:t>
            </a:r>
          </a:p>
          <a:p>
            <a:pPr>
              <a:buNone/>
            </a:pPr>
            <a:r>
              <a:rPr lang="cs-CZ" b="1" dirty="0" smtClean="0"/>
              <a:t>schovalo ho do trávy. </a:t>
            </a:r>
          </a:p>
          <a:p>
            <a:pPr>
              <a:buNone/>
            </a:pPr>
            <a:r>
              <a:rPr lang="cs-CZ" b="1" dirty="0" smtClean="0"/>
              <a:t>Jmenuje se </a:t>
            </a:r>
            <a:r>
              <a:rPr lang="cs-CZ" b="1" dirty="0" err="1" smtClean="0"/>
              <a:t>petrklíček</a:t>
            </a:r>
            <a:r>
              <a:rPr lang="cs-CZ" b="1" dirty="0" smtClean="0"/>
              <a:t>, </a:t>
            </a:r>
          </a:p>
          <a:p>
            <a:pPr>
              <a:buNone/>
            </a:pPr>
            <a:r>
              <a:rPr lang="cs-CZ" b="1" dirty="0" smtClean="0"/>
              <a:t>už vás všechny pozdraví.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b="1" dirty="0" smtClean="0"/>
              <a:t>20. březen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březen, duben, květen</a:t>
            </a:r>
            <a:endParaRPr lang="cs-CZ" b="1" dirty="0"/>
          </a:p>
        </p:txBody>
      </p:sp>
      <p:pic>
        <p:nvPicPr>
          <p:cNvPr id="5" name="Picture 4" descr="petrklíč, prvosenka, rostlin, zahrada, žlutá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3789040"/>
            <a:ext cx="1997999" cy="266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8" descr="třešňového květu, květina, strom, japonský třešeň"/>
          <p:cNvPicPr>
            <a:picLocks noChangeAspect="1" noChangeArrowheads="1"/>
          </p:cNvPicPr>
          <p:nvPr/>
        </p:nvPicPr>
        <p:blipFill>
          <a:blip r:embed="rId4" cstate="print"/>
          <a:srcRect r="15313"/>
          <a:stretch>
            <a:fillRect/>
          </a:stretch>
        </p:blipFill>
        <p:spPr bwMode="auto">
          <a:xfrm>
            <a:off x="5580112" y="1052736"/>
            <a:ext cx="2520280" cy="223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8" name="Picture 14" descr="sněženka, sněhová vločka, bílá, zelená, květina, kvě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332656"/>
            <a:ext cx="3408000" cy="255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40" name="Picture 16" descr="pampeliška, louka, tráva, ukázal květ, přírody, žlutá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573016"/>
            <a:ext cx="4320000" cy="324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44" name="Picture 20" descr="žlutá, bloom, květ, bud, zavřít, barva, flora, květin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3140968"/>
            <a:ext cx="2300400" cy="345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46" name="Picture 22" descr="narcis, jaro, sníh, květiny, květina, jarní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188640"/>
            <a:ext cx="3164937" cy="334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10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10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1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čáp, storchennest, pták, líhnutí, plemeno, salem, domů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76672"/>
            <a:ext cx="4176000" cy="313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4" descr="Soubor:Landsval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548680"/>
            <a:ext cx="4422469" cy="295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62" name="Picture 6" descr="slepice, kuřátko, zvířata, kuřata, drůbež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3762000"/>
            <a:ext cx="3947103" cy="309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66" name="Picture 10" descr="zvíře, dítě, roztomilý, farma, pole, tráva, zelená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2492896"/>
            <a:ext cx="3623662" cy="241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68" name="Picture 12" descr="koza, kozy, zvíře, savci, farma, rohy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080" y="4302000"/>
            <a:ext cx="3595266" cy="255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1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10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10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jasný, oslava, barva, barevné, dekorace, velikonoce"/>
          <p:cNvPicPr>
            <a:picLocks noChangeAspect="1" noChangeArrowheads="1"/>
          </p:cNvPicPr>
          <p:nvPr/>
        </p:nvPicPr>
        <p:blipFill>
          <a:blip r:embed="rId2" cstate="print"/>
          <a:srcRect t="40162"/>
          <a:stretch>
            <a:fillRect/>
          </a:stretch>
        </p:blipFill>
        <p:spPr bwMode="auto">
          <a:xfrm>
            <a:off x="467544" y="3501008"/>
            <a:ext cx="3524012" cy="316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8" descr="Soubor:Velikonoční beráne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3645024"/>
            <a:ext cx="3984000" cy="298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6" descr="Soubor:Twelve-rod pomlazk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10" y="260648"/>
            <a:ext cx="4378973" cy="280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 descr="velikonoce, jaro, sušenky, vejce, tvar, ve tvaru, milé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404664"/>
            <a:ext cx="3821807" cy="25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 descr="velikonoční zajíček, velikonoce, čokoláda, hnědý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5816" y="2060848"/>
            <a:ext cx="3216000" cy="241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a úkoly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AutoNum type="arabicPeriod"/>
            </a:pPr>
            <a:r>
              <a:rPr lang="cs-CZ" dirty="0" smtClean="0"/>
              <a:t>O jakém ročním období jsme se učili?</a:t>
            </a:r>
          </a:p>
          <a:p>
            <a:pPr marL="514350" indent="-514350">
              <a:buAutoNum type="arabicPeriod"/>
            </a:pPr>
            <a:r>
              <a:rPr lang="cs-CZ" dirty="0" smtClean="0"/>
              <a:t>Znáš nějakou jarní květinu?</a:t>
            </a:r>
          </a:p>
          <a:p>
            <a:pPr marL="514350" indent="-514350">
              <a:buAutoNum type="arabicPeriod"/>
            </a:pPr>
            <a:r>
              <a:rPr lang="cs-CZ" dirty="0" smtClean="0"/>
              <a:t>Jak se nazývá mládě od ovečky, kozy a slepice?</a:t>
            </a:r>
          </a:p>
          <a:p>
            <a:pPr marL="514350" indent="-514350">
              <a:buAutoNum type="arabicPeriod"/>
            </a:pPr>
            <a:r>
              <a:rPr lang="cs-CZ" dirty="0" smtClean="0"/>
              <a:t>Jaký ptáček k nám na jaře přilétá z teplých krajin?</a:t>
            </a:r>
          </a:p>
          <a:p>
            <a:pPr marL="514350" indent="-514350">
              <a:buAutoNum type="arabicPeriod"/>
            </a:pPr>
            <a:r>
              <a:rPr lang="cs-CZ" dirty="0" smtClean="0"/>
              <a:t>Kdy chodíš koledovat s pomlázkou?</a:t>
            </a:r>
          </a:p>
          <a:p>
            <a:pPr marL="514350" indent="-514350">
              <a:buAutoNum type="arabicPeriod"/>
            </a:pPr>
            <a:r>
              <a:rPr lang="cs-CZ" dirty="0" smtClean="0"/>
              <a:t>Nauč se básničku Klíček nazpaměť.</a:t>
            </a:r>
          </a:p>
          <a:p>
            <a:pPr marL="514350" indent="-514350">
              <a:buAutoNum type="arabicPeriod"/>
            </a:pPr>
            <a:r>
              <a:rPr lang="cs-CZ" dirty="0" smtClean="0"/>
              <a:t>Nakresli pampelišku.</a:t>
            </a:r>
          </a:p>
          <a:p>
            <a:pPr marL="514350" indent="-514350">
              <a:buAutoNum type="arabicPeriod"/>
            </a:pPr>
            <a:r>
              <a:rPr lang="cs-CZ" dirty="0" smtClean="0"/>
              <a:t>Vytvoř si kraslici.</a:t>
            </a:r>
          </a:p>
          <a:p>
            <a:pPr marL="514350" indent="-514350">
              <a:buAutoNum type="arabicPeriod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LÉTO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Červen</a:t>
            </a:r>
          </a:p>
          <a:p>
            <a:pPr>
              <a:buNone/>
            </a:pPr>
            <a:endParaRPr lang="cs-CZ" sz="1200" b="1" dirty="0" smtClean="0"/>
          </a:p>
          <a:p>
            <a:pPr>
              <a:buNone/>
            </a:pPr>
            <a:r>
              <a:rPr lang="cs-CZ" b="1" dirty="0" smtClean="0"/>
              <a:t>Červen má rád květiny,</a:t>
            </a:r>
          </a:p>
          <a:p>
            <a:pPr>
              <a:buNone/>
            </a:pPr>
            <a:r>
              <a:rPr lang="cs-CZ" b="1" dirty="0"/>
              <a:t>n</a:t>
            </a:r>
            <a:r>
              <a:rPr lang="cs-CZ" b="1" dirty="0" smtClean="0"/>
              <a:t>ení ale jediný.</a:t>
            </a:r>
          </a:p>
          <a:p>
            <a:pPr>
              <a:buNone/>
            </a:pPr>
            <a:r>
              <a:rPr lang="cs-CZ" b="1" dirty="0" smtClean="0"/>
              <a:t>Se sluníčkem dovádí, </a:t>
            </a:r>
          </a:p>
          <a:p>
            <a:pPr>
              <a:buNone/>
            </a:pPr>
            <a:r>
              <a:rPr lang="cs-CZ" b="1" dirty="0" smtClean="0"/>
              <a:t>tváře vánkem pohladí</a:t>
            </a:r>
            <a:r>
              <a:rPr lang="cs-CZ" sz="2000" b="1" dirty="0" smtClean="0"/>
              <a:t>.</a:t>
            </a:r>
            <a:endParaRPr lang="cs-CZ" sz="2000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b="1" dirty="0" smtClean="0"/>
              <a:t>21. červen</a:t>
            </a:r>
          </a:p>
          <a:p>
            <a:endParaRPr lang="cs-CZ" dirty="0" smtClean="0"/>
          </a:p>
          <a:p>
            <a:r>
              <a:rPr lang="cs-CZ" b="1" dirty="0" smtClean="0"/>
              <a:t>červen, červenec, srpen</a:t>
            </a:r>
            <a:endParaRPr lang="cs-CZ" b="1" dirty="0"/>
          </a:p>
        </p:txBody>
      </p:sp>
      <p:pic>
        <p:nvPicPr>
          <p:cNvPr id="7" name="Picture 10" descr="dítě, oči, černá, bez, lidé, chlapec, šťastný, ki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4266000"/>
            <a:ext cx="2583900" cy="259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12" descr="třešně, ovoce, sladký, lahodný, červená, potravin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692696"/>
            <a:ext cx="1893375" cy="237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6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slunečnice, sluneční svit, květina, slunce, léto, modrá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2928334" cy="190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10" name="Picture 6" descr="špice, pšenice, obilovin, obilí, pole, pšeničné pol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38001" y="4050000"/>
            <a:ext cx="2105999" cy="280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12" name="Picture 8" descr="jahody, ovoce, pro dospělé, chutný, stravování, lea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2204864"/>
            <a:ext cx="3353239" cy="223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14" name="Picture 10" descr="třešně, třešeň, ovoce, sladký, lahodný, červená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5976" y="2492896"/>
            <a:ext cx="2736000" cy="205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 descr="klatschmohn, mák vlčí, květina, červená, mák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79912" y="332656"/>
            <a:ext cx="2544000" cy="190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4" descr="kauce, seno, farm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67744" y="4509120"/>
            <a:ext cx="2612356" cy="219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16" name="Picture 12" descr="sedmikráska, květina, jaro, kopretina, rostlin, bloom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48264" y="188640"/>
            <a:ext cx="1732797" cy="219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10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1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10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1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4" name="Picture 6" descr="bazén, bazénu, plaveck bazén, voda, lehátka, plava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548680"/>
            <a:ext cx="3696000" cy="27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8" descr="Soubor:Opékání buřtů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332656"/>
            <a:ext cx="4176000" cy="313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36" name="Picture 8" descr="soft zmrzlina, smetana pytel, ledu, schokoei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3645024"/>
            <a:ext cx="1983149" cy="280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38" name="Picture 10" descr="afrodita, beach, místo narození, pobřeží, kypr, evrop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3717032"/>
            <a:ext cx="3948169" cy="262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4" name="Picture 2" descr="Happy Smiling Face Clip Art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7483647" y="-1404938"/>
            <a:ext cx="2857500" cy="28575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1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10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a úkoly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cs-CZ" dirty="0" smtClean="0"/>
              <a:t>O jakém ročním období jsme se učili?</a:t>
            </a:r>
          </a:p>
          <a:p>
            <a:pPr marL="514350" indent="-514350">
              <a:buAutoNum type="arabicPeriod"/>
            </a:pPr>
            <a:r>
              <a:rPr lang="cs-CZ" dirty="0" smtClean="0"/>
              <a:t>Znáš nějaké letní květiny?</a:t>
            </a:r>
          </a:p>
          <a:p>
            <a:pPr marL="514350" indent="-514350">
              <a:buAutoNum type="arabicPeriod"/>
            </a:pPr>
            <a:r>
              <a:rPr lang="cs-CZ" dirty="0" smtClean="0"/>
              <a:t>Jaké ovoce dozrává v létě?</a:t>
            </a:r>
          </a:p>
          <a:p>
            <a:pPr marL="514350" indent="-514350">
              <a:buAutoNum type="arabicPeriod"/>
            </a:pPr>
            <a:r>
              <a:rPr lang="cs-CZ" dirty="0" smtClean="0"/>
              <a:t>Jak se jmenuje stroj, který sklízí obilí?</a:t>
            </a:r>
          </a:p>
          <a:p>
            <a:pPr marL="514350" indent="-514350">
              <a:buAutoNum type="arabicPeriod"/>
            </a:pPr>
            <a:r>
              <a:rPr lang="cs-CZ" dirty="0" smtClean="0"/>
              <a:t>Na co si musíš dávat v létě pozor?</a:t>
            </a:r>
          </a:p>
          <a:p>
            <a:pPr marL="514350" indent="-514350">
              <a:buAutoNum type="arabicPeriod"/>
            </a:pPr>
            <a:r>
              <a:rPr lang="cs-CZ" dirty="0" smtClean="0"/>
              <a:t>Nauč se básničku Červen zpaměti.</a:t>
            </a:r>
          </a:p>
          <a:p>
            <a:pPr marL="514350" indent="-514350">
              <a:buAutoNum type="arabicPeriod"/>
            </a:pPr>
            <a:r>
              <a:rPr lang="cs-CZ" smtClean="0"/>
              <a:t>Nakresli obrázek, kam </a:t>
            </a:r>
            <a:r>
              <a:rPr lang="cs-CZ" dirty="0" smtClean="0"/>
              <a:t>pojedeš na prázdniny.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5300" b="1" dirty="0" smtClean="0"/>
              <a:t>Děkuji za pozornost.</a:t>
            </a:r>
            <a:endParaRPr lang="cs-CZ" sz="5300" b="1" dirty="0"/>
          </a:p>
        </p:txBody>
      </p:sp>
      <p:pic>
        <p:nvPicPr>
          <p:cNvPr id="2050" name="Picture 2" descr="Happy Smiling Face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7483647" y="-1404938"/>
            <a:ext cx="2857500" cy="2857501"/>
          </a:xfrm>
          <a:prstGeom prst="rect">
            <a:avLst/>
          </a:prstGeom>
          <a:noFill/>
        </p:spPr>
      </p:pic>
      <p:pic>
        <p:nvPicPr>
          <p:cNvPr id="2052" name="Picture 4" descr="oči, černá, žlutá, šťastný, konverzace, tváře, obličej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3284984"/>
            <a:ext cx="2879999" cy="288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/>
                </a:solidFill>
              </a:rPr>
              <a:t>Použité zdroje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cs-CZ" dirty="0" smtClean="0">
              <a:solidFill>
                <a:schemeClr val="tx2"/>
              </a:solidFill>
            </a:endParaRPr>
          </a:p>
          <a:p>
            <a:r>
              <a:rPr lang="cs-CZ" dirty="0" smtClean="0">
                <a:solidFill>
                  <a:schemeClr val="tx2"/>
                </a:solidFill>
              </a:rPr>
              <a:t>AUTOR NEUVEDEN. </a:t>
            </a:r>
            <a:r>
              <a:rPr lang="cs-CZ" i="1" dirty="0" err="1" smtClean="0">
                <a:solidFill>
                  <a:schemeClr val="tx2"/>
                </a:solidFill>
              </a:rPr>
              <a:t>pixabay.com</a:t>
            </a:r>
            <a:r>
              <a:rPr lang="cs-CZ" dirty="0" smtClean="0">
                <a:solidFill>
                  <a:schemeClr val="tx2"/>
                </a:solidFill>
              </a:rPr>
              <a:t> [online]. [cit. 10.11.2012]. Dostupný na WWW: http://pixabay.com/cs/petrkl%C3%AD%C4%8D-prvosenka-rostlin-zahrada-3263/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AUTOR NEUVEDEN. </a:t>
            </a:r>
            <a:r>
              <a:rPr lang="cs-CZ" i="1" dirty="0" err="1" smtClean="0">
                <a:solidFill>
                  <a:schemeClr val="tx2"/>
                </a:solidFill>
              </a:rPr>
              <a:t>pixabay.com</a:t>
            </a:r>
            <a:r>
              <a:rPr lang="cs-CZ" dirty="0" smtClean="0">
                <a:solidFill>
                  <a:schemeClr val="tx2"/>
                </a:solidFill>
              </a:rPr>
              <a:t> [online]. [cit. 10.11.2012]. Dostupný na WWW: http://pixabay.com/cs/t%C5%99e%C5%A1%C5%88ov%C3%A9ho-kv%C4%9Btu-kv%C4%9Btina-strom-6416/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AUTOR NEUVEDEN. </a:t>
            </a:r>
            <a:r>
              <a:rPr lang="cs-CZ" i="1" dirty="0" err="1" smtClean="0">
                <a:solidFill>
                  <a:schemeClr val="tx2"/>
                </a:solidFill>
              </a:rPr>
              <a:t>pixabay.com</a:t>
            </a:r>
            <a:r>
              <a:rPr lang="cs-CZ" dirty="0" smtClean="0">
                <a:solidFill>
                  <a:schemeClr val="tx2"/>
                </a:solidFill>
              </a:rPr>
              <a:t> [online]. [cit. 10.11.2012]. Dostupný na WWW: http://pixabay.com/cs/d%C3%ADt%C4%9B-o%C4%8Di-%C4%8Dern%C3%A1-bez-lid%C3%A9-chlapec-29334/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AUTOR NEUVEDEN. </a:t>
            </a:r>
            <a:r>
              <a:rPr lang="cs-CZ" i="1" dirty="0" err="1" smtClean="0">
                <a:solidFill>
                  <a:schemeClr val="tx2"/>
                </a:solidFill>
              </a:rPr>
              <a:t>pixabay.com</a:t>
            </a:r>
            <a:r>
              <a:rPr lang="cs-CZ" dirty="0" smtClean="0">
                <a:solidFill>
                  <a:schemeClr val="tx2"/>
                </a:solidFill>
              </a:rPr>
              <a:t> [online]. [cit. 10.11.2012]. Dostupný na WWW: http://pixabay.com/cs/t%C5%99e%C5%A1n%C4%9B-ovoce-sladk%C3%BD-lahodn%C3%BD-3449/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AUTOR NEUVEDEN. </a:t>
            </a:r>
            <a:r>
              <a:rPr lang="cs-CZ" i="1" dirty="0" err="1" smtClean="0">
                <a:solidFill>
                  <a:schemeClr val="tx2"/>
                </a:solidFill>
              </a:rPr>
              <a:t>pixabay.com</a:t>
            </a:r>
            <a:r>
              <a:rPr lang="cs-CZ" dirty="0" smtClean="0">
                <a:solidFill>
                  <a:schemeClr val="tx2"/>
                </a:solidFill>
              </a:rPr>
              <a:t> [online]. [cit. 10.11.2012]. Dostupný na WWW: http://pixabay.com/cs/sn%C4%9B%C5%BEenka-sn%C4%9Bhov%C3%A1-vlo%C4%8Dka-b%C3%ADl%C3%A1-zelen%C3%A1-63960/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AUTOR NEUVEDEN. </a:t>
            </a:r>
            <a:r>
              <a:rPr lang="cs-CZ" i="1" dirty="0" err="1" smtClean="0">
                <a:solidFill>
                  <a:schemeClr val="tx2"/>
                </a:solidFill>
              </a:rPr>
              <a:t>pixabay.com</a:t>
            </a:r>
            <a:r>
              <a:rPr lang="cs-CZ" dirty="0" smtClean="0">
                <a:solidFill>
                  <a:schemeClr val="tx2"/>
                </a:solidFill>
              </a:rPr>
              <a:t> [online]. [cit. 10.11.2012]. Dostupný na WWW: http://pixabay.com/cs/pampeli%C5%A1ka-louka-tr%C3%A1va-uk%C3%A1zal-kv%C4%9Bt-3974/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AUTOR NEUVEDEN. </a:t>
            </a:r>
            <a:r>
              <a:rPr lang="cs-CZ" i="1" dirty="0" err="1" smtClean="0">
                <a:solidFill>
                  <a:schemeClr val="tx2"/>
                </a:solidFill>
              </a:rPr>
              <a:t>pixabay.com</a:t>
            </a:r>
            <a:r>
              <a:rPr lang="cs-CZ" dirty="0" smtClean="0">
                <a:solidFill>
                  <a:schemeClr val="tx2"/>
                </a:solidFill>
              </a:rPr>
              <a:t> [online]. [cit. 10.11.2012]. Dostupný na WWW: http://pixabay.com/cs/%C5%BElut%C3%A1-bloom-kv%C4%9Bt-bud-zav%C5%99%C3%ADt-barva-19351/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AUTOR NEUVEDEN. </a:t>
            </a:r>
            <a:r>
              <a:rPr lang="cs-CZ" i="1" dirty="0" err="1" smtClean="0">
                <a:solidFill>
                  <a:schemeClr val="tx2"/>
                </a:solidFill>
              </a:rPr>
              <a:t>pixabay.com</a:t>
            </a:r>
            <a:r>
              <a:rPr lang="cs-CZ" dirty="0" smtClean="0">
                <a:solidFill>
                  <a:schemeClr val="tx2"/>
                </a:solidFill>
              </a:rPr>
              <a:t> [online]. [cit. 10.11.2012]. Dostupný na WWW: http://pixabay.com/cs/narcis-jaro-sn%C3%ADh-kv%C4%9Btiny-kv%C4%9Btina-13371/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AUTOR NEUVEDEN. </a:t>
            </a:r>
            <a:r>
              <a:rPr lang="cs-CZ" i="1" dirty="0" err="1" smtClean="0">
                <a:solidFill>
                  <a:schemeClr val="tx2"/>
                </a:solidFill>
              </a:rPr>
              <a:t>pixabay.com</a:t>
            </a:r>
            <a:r>
              <a:rPr lang="cs-CZ" dirty="0" smtClean="0">
                <a:solidFill>
                  <a:schemeClr val="tx2"/>
                </a:solidFill>
              </a:rPr>
              <a:t> [online]. [cit. 10.11.2012]. Dostupný na WWW: http://pixabay.com/cs/%C4%8D%C3%A1p-storchennest-pt%C3%A1k-l%C3%ADhnut%C3%AD-3366/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AUTOR NEUVEDEN. </a:t>
            </a:r>
            <a:r>
              <a:rPr lang="cs-CZ" i="1" dirty="0" err="1" smtClean="0">
                <a:solidFill>
                  <a:schemeClr val="tx2"/>
                </a:solidFill>
              </a:rPr>
              <a:t>pixabay.com</a:t>
            </a:r>
            <a:r>
              <a:rPr lang="cs-CZ" dirty="0" smtClean="0">
                <a:solidFill>
                  <a:schemeClr val="tx2"/>
                </a:solidFill>
              </a:rPr>
              <a:t> [online]. [cit. 10.11.2012]. Dostupný na WWW: http://pixabay.com/cs/slepice-ku%C5%99%C3%A1tko-zv%C3%AD%C5%99ata-ku%C5%99ata-58412/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AUTOR NEUVEDEN. </a:t>
            </a:r>
            <a:r>
              <a:rPr lang="cs-CZ" i="1" dirty="0" err="1" smtClean="0">
                <a:solidFill>
                  <a:schemeClr val="tx2"/>
                </a:solidFill>
              </a:rPr>
              <a:t>pixabay.com</a:t>
            </a:r>
            <a:r>
              <a:rPr lang="cs-CZ" dirty="0" smtClean="0">
                <a:solidFill>
                  <a:schemeClr val="tx2"/>
                </a:solidFill>
              </a:rPr>
              <a:t> [online]. [cit. 10.11.2012]. Dostupný na WWW: http://pixabay.com/cs/zv%C3%AD%C5%99e-d%C3%ADt%C4%9B-roztomil%C3%BD-farma-pole-18218/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AUTOR NEUVEDEN. </a:t>
            </a:r>
            <a:r>
              <a:rPr lang="cs-CZ" i="1" dirty="0" err="1" smtClean="0">
                <a:solidFill>
                  <a:schemeClr val="tx2"/>
                </a:solidFill>
              </a:rPr>
              <a:t>pixabay.com</a:t>
            </a:r>
            <a:r>
              <a:rPr lang="cs-CZ" dirty="0" smtClean="0">
                <a:solidFill>
                  <a:schemeClr val="tx2"/>
                </a:solidFill>
              </a:rPr>
              <a:t> [online]. [cit. 10.11.2012]. Dostupný na WWW: http://pixabay.com/cs/koza-kozy-zv%C3%AD%C5%99e-savci-farma-rohy-44322/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AUTOR NEUVEDEN. </a:t>
            </a:r>
            <a:r>
              <a:rPr lang="cs-CZ" i="1" dirty="0" err="1" smtClean="0">
                <a:solidFill>
                  <a:schemeClr val="tx2"/>
                </a:solidFill>
              </a:rPr>
              <a:t>pixabay.com</a:t>
            </a:r>
            <a:r>
              <a:rPr lang="cs-CZ" dirty="0" smtClean="0">
                <a:solidFill>
                  <a:schemeClr val="tx2"/>
                </a:solidFill>
              </a:rPr>
              <a:t> [online]. [cit. 10.11.2012]. Dostupný na WWW: http://pixabay.com/cs/jasn%C3%BD-oslava-barva-barevn%C3%A9-21881/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PLCH, Josef. </a:t>
            </a:r>
            <a:r>
              <a:rPr lang="cs-CZ" i="1" dirty="0" err="1" smtClean="0">
                <a:solidFill>
                  <a:schemeClr val="tx2"/>
                </a:solidFill>
              </a:rPr>
              <a:t>wikipedia.org</a:t>
            </a:r>
            <a:r>
              <a:rPr lang="cs-CZ" dirty="0" smtClean="0">
                <a:solidFill>
                  <a:schemeClr val="tx2"/>
                </a:solidFill>
              </a:rPr>
              <a:t> [online]. [cit. 16.11.2012]. Dostupný na WWW: &lt;http://cs.wikipedia.org/wiki/Soubor:Twelve-rod_pomlazka.jpg&gt;.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CHEVA. </a:t>
            </a:r>
            <a:r>
              <a:rPr lang="cs-CZ" i="1" dirty="0" err="1" smtClean="0">
                <a:solidFill>
                  <a:schemeClr val="tx2"/>
                </a:solidFill>
              </a:rPr>
              <a:t>wikipedia.org</a:t>
            </a:r>
            <a:r>
              <a:rPr lang="cs-CZ" dirty="0" smtClean="0">
                <a:solidFill>
                  <a:schemeClr val="tx2"/>
                </a:solidFill>
              </a:rPr>
              <a:t> [online]. [cit. 16.11.2012]. Dostupný na WWW: &lt;http://cs.wikipedia.org/wiki/Soubor:Velikono%C4%8Dn%C3%AD_ber%C3%A1nek.jpg&gt;.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THYSSEN, </a:t>
            </a:r>
            <a:r>
              <a:rPr lang="cs-CZ" dirty="0" err="1" smtClean="0">
                <a:solidFill>
                  <a:schemeClr val="tx2"/>
                </a:solidFill>
              </a:rPr>
              <a:t>Malene</a:t>
            </a:r>
            <a:r>
              <a:rPr lang="cs-CZ" dirty="0" smtClean="0">
                <a:solidFill>
                  <a:schemeClr val="tx2"/>
                </a:solidFill>
              </a:rPr>
              <a:t>. </a:t>
            </a:r>
            <a:r>
              <a:rPr lang="cs-CZ" i="1" dirty="0" err="1" smtClean="0">
                <a:solidFill>
                  <a:schemeClr val="tx2"/>
                </a:solidFill>
              </a:rPr>
              <a:t>wikipedia.org</a:t>
            </a:r>
            <a:r>
              <a:rPr lang="cs-CZ" dirty="0" smtClean="0">
                <a:solidFill>
                  <a:schemeClr val="tx2"/>
                </a:solidFill>
              </a:rPr>
              <a:t> [online]. [cit. 16.11.2012]. Dostupný pod licencí </a:t>
            </a:r>
            <a:r>
              <a:rPr lang="cs-CZ" dirty="0" err="1" smtClean="0">
                <a:solidFill>
                  <a:schemeClr val="tx2"/>
                </a:solidFill>
              </a:rPr>
              <a:t>Creative</a:t>
            </a:r>
            <a:r>
              <a:rPr lang="cs-CZ" dirty="0" smtClean="0">
                <a:solidFill>
                  <a:schemeClr val="tx2"/>
                </a:solidFill>
              </a:rPr>
              <a:t> </a:t>
            </a:r>
            <a:r>
              <a:rPr lang="cs-CZ" dirty="0" err="1" smtClean="0">
                <a:solidFill>
                  <a:schemeClr val="tx2"/>
                </a:solidFill>
              </a:rPr>
              <a:t>Commons</a:t>
            </a:r>
            <a:r>
              <a:rPr lang="cs-CZ" dirty="0" smtClean="0">
                <a:solidFill>
                  <a:schemeClr val="tx2"/>
                </a:solidFill>
              </a:rPr>
              <a:t> CC BY-SA 3.0 na WWW: &lt;http://cs.wikipedia.org/wiki/Soubor:Landsvale.jpg&gt;.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AUTOR NEUVEDEN. </a:t>
            </a:r>
            <a:r>
              <a:rPr lang="cs-CZ" i="1" dirty="0" err="1" smtClean="0">
                <a:solidFill>
                  <a:schemeClr val="tx2"/>
                </a:solidFill>
              </a:rPr>
              <a:t>pixabay.com</a:t>
            </a:r>
            <a:r>
              <a:rPr lang="cs-CZ" dirty="0" smtClean="0">
                <a:solidFill>
                  <a:schemeClr val="tx2"/>
                </a:solidFill>
              </a:rPr>
              <a:t> [online]. [cit. 16.11.2012]. Dostupný na WWW: http://pixabay.com/cs/velikonoce-jaro-su%C5%A1enky-vejce-tvar-1707/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AUTOR NEUVEDEN. </a:t>
            </a:r>
            <a:r>
              <a:rPr lang="cs-CZ" i="1" dirty="0" err="1" smtClean="0">
                <a:solidFill>
                  <a:schemeClr val="tx2"/>
                </a:solidFill>
              </a:rPr>
              <a:t>pixabay.com</a:t>
            </a:r>
            <a:r>
              <a:rPr lang="cs-CZ" dirty="0" smtClean="0">
                <a:solidFill>
                  <a:schemeClr val="tx2"/>
                </a:solidFill>
              </a:rPr>
              <a:t> [online]. [cit. 16.11.2012]. Dostupný na WWW: http://pixabay.com/cs/velikono%C4%8Dn%C3%AD-zaj%C3%AD%C4%8Dek-velikonoce-7946/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AUTOR NEUVEDEN. </a:t>
            </a:r>
            <a:r>
              <a:rPr lang="cs-CZ" i="1" dirty="0" err="1" smtClean="0">
                <a:solidFill>
                  <a:schemeClr val="tx2"/>
                </a:solidFill>
              </a:rPr>
              <a:t>pixabay.com</a:t>
            </a:r>
            <a:r>
              <a:rPr lang="cs-CZ" dirty="0" smtClean="0">
                <a:solidFill>
                  <a:schemeClr val="tx2"/>
                </a:solidFill>
              </a:rPr>
              <a:t> [online]. [cit. 16.11.2012]. Dostupný na WWW: http://pixabay.com/cs/slune%C4%8Dnice-slune%C4%8Dn%C3%AD-svit-kv%C4%9Btina-17860/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AUTOR NEUVEDEN. </a:t>
            </a:r>
            <a:r>
              <a:rPr lang="cs-CZ" i="1" dirty="0" err="1" smtClean="0">
                <a:solidFill>
                  <a:schemeClr val="tx2"/>
                </a:solidFill>
              </a:rPr>
              <a:t>pixabay.com</a:t>
            </a:r>
            <a:r>
              <a:rPr lang="cs-CZ" dirty="0" smtClean="0">
                <a:solidFill>
                  <a:schemeClr val="tx2"/>
                </a:solidFill>
              </a:rPr>
              <a:t> [online]. [cit. 16.11.2012]. Dostupný na WWW: http://pixabay.com/cs/%C5%A1pice-p%C5%A1enice-obilovin-obil%C3%AD-pole-8733/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AUTOR NEUVEDEN. </a:t>
            </a:r>
            <a:r>
              <a:rPr lang="cs-CZ" i="1" dirty="0" err="1" smtClean="0">
                <a:solidFill>
                  <a:schemeClr val="tx2"/>
                </a:solidFill>
              </a:rPr>
              <a:t>pixabay.com</a:t>
            </a:r>
            <a:r>
              <a:rPr lang="cs-CZ" dirty="0" smtClean="0">
                <a:solidFill>
                  <a:schemeClr val="tx2"/>
                </a:solidFill>
              </a:rPr>
              <a:t> [online]. [cit. 16.11.2012]. Dostupný na WWW: http://pixabay.com/cs/jahody-ovoce-pro-dosp%C4%9Bl%C3%A9-chutn%C3%BD-55303/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AUTOR NEUVEDEN. </a:t>
            </a:r>
            <a:r>
              <a:rPr lang="cs-CZ" i="1" dirty="0" err="1" smtClean="0">
                <a:solidFill>
                  <a:schemeClr val="tx2"/>
                </a:solidFill>
              </a:rPr>
              <a:t>pixabay.com</a:t>
            </a:r>
            <a:r>
              <a:rPr lang="cs-CZ" dirty="0" smtClean="0">
                <a:solidFill>
                  <a:schemeClr val="tx2"/>
                </a:solidFill>
              </a:rPr>
              <a:t> [online]. [cit. 16.11.2012]. Dostupný na WWW: http://pixabay.com/cs/t%C5%99e%C5%A1n%C4%9B-t%C5%99e%C5%A1e%C5%88-ovoce-sladk%C3%BD-lahodn%C3%BD-3480/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AUTOR NEUVEDEN. </a:t>
            </a:r>
            <a:r>
              <a:rPr lang="cs-CZ" i="1" dirty="0" err="1" smtClean="0">
                <a:solidFill>
                  <a:schemeClr val="tx2"/>
                </a:solidFill>
              </a:rPr>
              <a:t>pixabay.com</a:t>
            </a:r>
            <a:r>
              <a:rPr lang="cs-CZ" dirty="0" smtClean="0">
                <a:solidFill>
                  <a:schemeClr val="tx2"/>
                </a:solidFill>
              </a:rPr>
              <a:t> [online]. [cit. 16.11.2012]. Dostupný na WWW: http://pixabay.com/cs/klatschmohn-m%C3%A1k-vl%C4%8D%C3%AD-kv%C4%9Btina-57325/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AUTOR NEUVEDEN. </a:t>
            </a:r>
            <a:r>
              <a:rPr lang="cs-CZ" i="1" dirty="0" err="1" smtClean="0">
                <a:solidFill>
                  <a:schemeClr val="tx2"/>
                </a:solidFill>
              </a:rPr>
              <a:t>pixabay.com</a:t>
            </a:r>
            <a:r>
              <a:rPr lang="cs-CZ" dirty="0" smtClean="0">
                <a:solidFill>
                  <a:schemeClr val="tx2"/>
                </a:solidFill>
              </a:rPr>
              <a:t> [online]. [cit. 16.11.2012]. Dostupný na WWW: http://pixabay.com/cs/kauce-seno-farma-20077/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AUTOR NEUVEDEN. </a:t>
            </a:r>
            <a:r>
              <a:rPr lang="cs-CZ" i="1" dirty="0" err="1" smtClean="0">
                <a:solidFill>
                  <a:schemeClr val="tx2"/>
                </a:solidFill>
              </a:rPr>
              <a:t>pixabay.com</a:t>
            </a:r>
            <a:r>
              <a:rPr lang="cs-CZ" dirty="0" smtClean="0">
                <a:solidFill>
                  <a:schemeClr val="tx2"/>
                </a:solidFill>
              </a:rPr>
              <a:t> [online]. [cit. 16.11.2012]. Dostupný na WWW: http://pixabay.com/cs/baz%C3%A9n-baz%C3%A9nu-plaveck-baz%C3%A9n-voda-64391/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ŠJŮ. </a:t>
            </a:r>
            <a:r>
              <a:rPr lang="cs-CZ" i="1" dirty="0" err="1" smtClean="0">
                <a:solidFill>
                  <a:schemeClr val="tx2"/>
                </a:solidFill>
              </a:rPr>
              <a:t>wikipedia.org</a:t>
            </a:r>
            <a:r>
              <a:rPr lang="cs-CZ" dirty="0" smtClean="0">
                <a:solidFill>
                  <a:schemeClr val="tx2"/>
                </a:solidFill>
              </a:rPr>
              <a:t> [online]. [cit. 16.11.2012]. Dostupný pod licencí </a:t>
            </a:r>
            <a:r>
              <a:rPr lang="cs-CZ" dirty="0" err="1" smtClean="0">
                <a:solidFill>
                  <a:schemeClr val="tx2"/>
                </a:solidFill>
              </a:rPr>
              <a:t>Creative</a:t>
            </a:r>
            <a:r>
              <a:rPr lang="cs-CZ" dirty="0" smtClean="0">
                <a:solidFill>
                  <a:schemeClr val="tx2"/>
                </a:solidFill>
              </a:rPr>
              <a:t> </a:t>
            </a:r>
            <a:r>
              <a:rPr lang="cs-CZ" dirty="0" err="1" smtClean="0">
                <a:solidFill>
                  <a:schemeClr val="tx2"/>
                </a:solidFill>
              </a:rPr>
              <a:t>Commons</a:t>
            </a:r>
            <a:r>
              <a:rPr lang="cs-CZ" dirty="0" smtClean="0">
                <a:solidFill>
                  <a:schemeClr val="tx2"/>
                </a:solidFill>
              </a:rPr>
              <a:t> CC BY-SA 3.0 na WWW: &lt;http://cs.wikipedia.org/wiki/Soubor:Op%C3%A9k%C3%A1n%C3%AD_bu%C5%99t%C5%AF.jpg&gt;.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AUTOR NEUVEDEN. </a:t>
            </a:r>
            <a:r>
              <a:rPr lang="cs-CZ" i="1" dirty="0" err="1" smtClean="0">
                <a:solidFill>
                  <a:schemeClr val="tx2"/>
                </a:solidFill>
              </a:rPr>
              <a:t>pixabay.com</a:t>
            </a:r>
            <a:r>
              <a:rPr lang="cs-CZ" dirty="0" smtClean="0">
                <a:solidFill>
                  <a:schemeClr val="tx2"/>
                </a:solidFill>
              </a:rPr>
              <a:t> [online]. [cit. 16.11.2012]. Dostupný na WWW: http://pixabay.com/cs/soft-zmrzlina-smetana-pytel-ledu-50845/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AUTOR NEUVEDEN. </a:t>
            </a:r>
            <a:r>
              <a:rPr lang="cs-CZ" i="1" dirty="0" err="1" smtClean="0">
                <a:solidFill>
                  <a:schemeClr val="tx2"/>
                </a:solidFill>
              </a:rPr>
              <a:t>pixabay.com</a:t>
            </a:r>
            <a:r>
              <a:rPr lang="cs-CZ" dirty="0" smtClean="0">
                <a:solidFill>
                  <a:schemeClr val="tx2"/>
                </a:solidFill>
              </a:rPr>
              <a:t> [online]. [cit. 16.11.2012]. Dostupný na WWW: http://pixabay.com/cs/afrodita-beach-m%C3%ADsto-narozen%C3%AD-15710/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AUTOR NEUVEDEN. </a:t>
            </a:r>
            <a:r>
              <a:rPr lang="cs-CZ" i="1" dirty="0" err="1" smtClean="0">
                <a:solidFill>
                  <a:schemeClr val="tx2"/>
                </a:solidFill>
              </a:rPr>
              <a:t>pixabay.com</a:t>
            </a:r>
            <a:r>
              <a:rPr lang="cs-CZ" dirty="0" smtClean="0">
                <a:solidFill>
                  <a:schemeClr val="tx2"/>
                </a:solidFill>
              </a:rPr>
              <a:t> [online]. [cit. 16.11.2012]. Dostupný na WWW: http://pixabay.com/cs/sedmikr%C3%A1ska-kv%C4%9Btina-jaro-kopretina-21094/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KOPECKÁ, Zuzana. </a:t>
            </a:r>
            <a:r>
              <a:rPr lang="cs-CZ" i="1" dirty="0" smtClean="0">
                <a:solidFill>
                  <a:schemeClr val="tx2"/>
                </a:solidFill>
              </a:rPr>
              <a:t>Básničky od srdíčka</a:t>
            </a:r>
            <a:r>
              <a:rPr lang="cs-CZ" dirty="0" smtClean="0">
                <a:solidFill>
                  <a:schemeClr val="tx2"/>
                </a:solidFill>
              </a:rPr>
              <a:t>. Brno: Schneider, 1992, ISBN 80-900349-9-3.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AUTOR NEUVEDEN. </a:t>
            </a:r>
            <a:r>
              <a:rPr lang="cs-CZ" i="1" dirty="0" err="1" smtClean="0">
                <a:solidFill>
                  <a:schemeClr val="tx2"/>
                </a:solidFill>
              </a:rPr>
              <a:t>pixabay.com</a:t>
            </a:r>
            <a:r>
              <a:rPr lang="cs-CZ" dirty="0" smtClean="0">
                <a:solidFill>
                  <a:schemeClr val="tx2"/>
                </a:solidFill>
              </a:rPr>
              <a:t> [online]. [cit. 16.11.2012]. Dostupný na WWW: http://pixabay.com/cs/o%C4%8Di-%C4%8Dern%C3%A1-%C5%BElut%C3%A1-%C5%A1%C5%A5astn%C3%BD-konverzace-34624/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532</TotalTime>
  <Words>1004</Words>
  <Application>Microsoft Office PowerPoint</Application>
  <PresentationFormat>Předvádění na obrazovce (4:3)</PresentationFormat>
  <Paragraphs>122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Prezentace aplikace PowerPoint</vt:lpstr>
      <vt:lpstr>Prezentace aplikace PowerPoint</vt:lpstr>
      <vt:lpstr>JARO, LÉTO    CHARAKTERISTICKÉ ZNAKY </vt:lpstr>
      <vt:lpstr>JARO</vt:lpstr>
      <vt:lpstr>Prezentace aplikace PowerPoint</vt:lpstr>
      <vt:lpstr>Prezentace aplikace PowerPoint</vt:lpstr>
      <vt:lpstr>Prezentace aplikace PowerPoint</vt:lpstr>
      <vt:lpstr>Otázky a úkoly</vt:lpstr>
      <vt:lpstr>LÉTO</vt:lpstr>
      <vt:lpstr>Prezentace aplikace PowerPoint</vt:lpstr>
      <vt:lpstr>Prezentace aplikace PowerPoint</vt:lpstr>
      <vt:lpstr>Otázky a úkoly</vt:lpstr>
      <vt:lpstr>     Děkuji za pozornost.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CHARAKTERISTICKÉ ZNAKY ROČNÍCH OBDOBÍ</dc:title>
  <dc:creator>Martina Cermanová</dc:creator>
  <cp:lastModifiedBy>Učitel v PC učebně</cp:lastModifiedBy>
  <cp:revision>60</cp:revision>
  <dcterms:created xsi:type="dcterms:W3CDTF">2012-11-10T12:58:23Z</dcterms:created>
  <dcterms:modified xsi:type="dcterms:W3CDTF">2013-01-24T09:12:51Z</dcterms:modified>
</cp:coreProperties>
</file>