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73" r:id="rId2"/>
    <p:sldId id="257" r:id="rId3"/>
    <p:sldId id="274" r:id="rId4"/>
    <p:sldId id="264" r:id="rId5"/>
    <p:sldId id="266" r:id="rId6"/>
    <p:sldId id="272" r:id="rId7"/>
    <p:sldId id="265" r:id="rId8"/>
    <p:sldId id="26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9BB6705-9AD9-492F-BC7F-290BF935B7A7}" type="datetimeFigureOut">
              <a:rPr lang="cs-CZ" smtClean="0"/>
              <a:pPr/>
              <a:t>7.1.2014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CAF6832-7A58-405E-B975-F9C8AB31F96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25144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>
            <a:normAutofit/>
          </a:bodyPr>
          <a:lstStyle/>
          <a:p>
            <a:r>
              <a:rPr lang="cs-CZ" b="1" i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286256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 smtClean="0"/>
          </a:p>
          <a:p>
            <a:r>
              <a:rPr lang="cs-CZ" sz="900" dirty="0" smtClean="0"/>
              <a:t>	Tento 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i="1" dirty="0" smtClean="0"/>
              <a:t>Registrační číslo: </a:t>
            </a:r>
            <a:r>
              <a:rPr lang="cs-CZ" sz="2000" i="1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Šablona:</a:t>
            </a:r>
            <a:r>
              <a:rPr lang="cs-CZ" i="1" dirty="0" smtClean="0"/>
              <a:t> III/2                                                         </a:t>
            </a:r>
            <a:r>
              <a:rPr lang="cs-CZ" b="1" i="1" smtClean="0"/>
              <a:t>Sada</a:t>
            </a:r>
            <a:r>
              <a:rPr lang="cs-CZ" b="1" i="1" smtClean="0"/>
              <a:t>:  </a:t>
            </a:r>
            <a:r>
              <a:rPr lang="cs-CZ" smtClean="0"/>
              <a:t>A1_41</a:t>
            </a:r>
            <a:endParaRPr lang="cs-CZ" b="1" i="1" dirty="0" smtClean="0"/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i="1" dirty="0" smtClean="0"/>
              <a:t>Datum ověření ve výuce:  </a:t>
            </a:r>
            <a:r>
              <a:rPr lang="cs-CZ" i="1" dirty="0" smtClean="0"/>
              <a:t>12. 9. 2013                </a:t>
            </a:r>
            <a:r>
              <a:rPr lang="cs-CZ" b="1" i="1" dirty="0" smtClean="0"/>
              <a:t>Třída:  </a:t>
            </a:r>
            <a:r>
              <a:rPr lang="cs-CZ" i="1" dirty="0" smtClean="0"/>
              <a:t>1. KA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i="1" dirty="0" smtClean="0"/>
              <a:t>DUM - Digitální Učební Materiál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i="1" dirty="0" smtClean="0"/>
              <a:t>Tematická oblast: </a:t>
            </a:r>
            <a:r>
              <a:rPr lang="cs-CZ" i="1" dirty="0" smtClean="0"/>
              <a:t>Stravovací a ubytovací služby</a:t>
            </a:r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i="1" dirty="0" smtClean="0"/>
              <a:t>Odborný výcvik</a:t>
            </a:r>
          </a:p>
          <a:p>
            <a:pPr>
              <a:buNone/>
            </a:pPr>
            <a:r>
              <a:rPr lang="cs-CZ" b="1" i="1" dirty="0" smtClean="0"/>
              <a:t>Ročník: </a:t>
            </a:r>
            <a:r>
              <a:rPr lang="cs-CZ" i="1" dirty="0" smtClean="0"/>
              <a:t>1. KA</a:t>
            </a:r>
          </a:p>
          <a:p>
            <a:pPr>
              <a:buNone/>
            </a:pPr>
            <a:r>
              <a:rPr lang="cs-CZ" b="1" i="1" dirty="0" smtClean="0"/>
              <a:t>Klíčová slova: </a:t>
            </a:r>
            <a:r>
              <a:rPr lang="cs-CZ" i="1" dirty="0" smtClean="0"/>
              <a:t>Lité těsto, palačinky-základní recept</a:t>
            </a:r>
            <a:endParaRPr lang="cs-CZ" b="1" i="1" dirty="0" smtClean="0"/>
          </a:p>
          <a:p>
            <a:pPr>
              <a:buNone/>
            </a:pPr>
            <a:r>
              <a:rPr lang="cs-CZ" b="1" i="1" dirty="0" smtClean="0"/>
              <a:t>Jméno autora (vč. titulu): </a:t>
            </a:r>
            <a:r>
              <a:rPr lang="cs-CZ" i="1" dirty="0" smtClean="0"/>
              <a:t>Bc. Romana </a:t>
            </a:r>
            <a:r>
              <a:rPr lang="cs-CZ" i="1" dirty="0" err="1" smtClean="0"/>
              <a:t>Pašková</a:t>
            </a:r>
            <a:endParaRPr lang="cs-CZ" i="1" dirty="0" smtClean="0"/>
          </a:p>
          <a:p>
            <a:pPr>
              <a:buNone/>
            </a:pPr>
            <a:r>
              <a:rPr lang="cs-CZ" b="1" i="1" dirty="0" smtClean="0"/>
              <a:t>Škola:</a:t>
            </a:r>
            <a:r>
              <a:rPr lang="cs-CZ" i="1" dirty="0" smtClean="0"/>
              <a:t> 	</a:t>
            </a:r>
            <a:r>
              <a:rPr lang="cs-CZ" sz="2400" b="1" i="1" dirty="0" smtClean="0">
                <a:solidFill>
                  <a:schemeClr val="tx2"/>
                </a:solidFill>
              </a:rPr>
              <a:t>Střední </a:t>
            </a:r>
            <a:r>
              <a:rPr lang="cs-CZ" sz="2400" b="1" i="1" dirty="0">
                <a:solidFill>
                  <a:schemeClr val="tx2"/>
                </a:solidFill>
              </a:rPr>
              <a:t>odborné učiliště,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r>
              <a:rPr lang="cs-CZ" sz="2400" b="1" i="1" dirty="0">
                <a:solidFill>
                  <a:schemeClr val="tx2"/>
                </a:solidFill>
              </a:rPr>
              <a:t/>
            </a:r>
            <a:br>
              <a:rPr lang="cs-CZ" sz="2400" b="1" i="1" dirty="0">
                <a:solidFill>
                  <a:schemeClr val="tx2"/>
                </a:solidFill>
              </a:rPr>
            </a:br>
            <a:r>
              <a:rPr lang="cs-CZ" sz="2400" b="1" i="1" dirty="0">
                <a:solidFill>
                  <a:schemeClr val="tx2"/>
                </a:solidFill>
              </a:rPr>
              <a:t>	</a:t>
            </a:r>
            <a:r>
              <a:rPr lang="cs-CZ" sz="2400" b="1" i="1" dirty="0" smtClean="0">
                <a:solidFill>
                  <a:schemeClr val="tx2"/>
                </a:solidFill>
              </a:rPr>
              <a:t>	tř</a:t>
            </a:r>
            <a:r>
              <a:rPr lang="cs-CZ" sz="2400" b="1" i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373 </a:t>
            </a:r>
            <a:r>
              <a:rPr lang="cs-CZ" sz="2400" b="1" i="1" dirty="0">
                <a:solidFill>
                  <a:schemeClr val="tx2"/>
                </a:solidFill>
              </a:rPr>
              <a:t>72 </a:t>
            </a:r>
            <a:r>
              <a:rPr lang="cs-CZ" sz="2400" b="1" i="1" dirty="0" err="1">
                <a:solidFill>
                  <a:schemeClr val="tx2"/>
                </a:solidFill>
              </a:rPr>
              <a:t>Lišov</a:t>
            </a:r>
            <a:endParaRPr lang="cs-CZ" sz="2400" b="1" i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i="1" dirty="0">
                <a:solidFill>
                  <a:schemeClr val="tx2"/>
                </a:solidFill>
              </a:rPr>
              <a:t>		</a:t>
            </a:r>
            <a:r>
              <a:rPr lang="cs-CZ" sz="2400" b="1" i="1" dirty="0" smtClean="0">
                <a:solidFill>
                  <a:schemeClr val="tx2"/>
                </a:solidFill>
              </a:rPr>
              <a:t>	IČO</a:t>
            </a:r>
            <a:r>
              <a:rPr lang="cs-CZ" sz="2400" b="1" i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cs-CZ" sz="4900" b="1" i="1" dirty="0" smtClean="0"/>
              <a:t>Pokrmy z litých těst</a:t>
            </a:r>
            <a:endParaRPr lang="cs-CZ" sz="4900" b="1" i="1" dirty="0"/>
          </a:p>
        </p:txBody>
      </p:sp>
      <p:pic>
        <p:nvPicPr>
          <p:cNvPr id="4098" name="Picture 2" descr="S:\FOTOGALERIE\FOTOGALERIE-ODBORNÝ VÝCVIK\AKCE ODBORNÉHO VÝCVIKU\PREZENTACE - kuchařské práce\Palačinkové proměny-2012\22 - bohatě prostřené tabu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85926"/>
            <a:ext cx="3792962" cy="47394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S:\FOTOGALERIE\FOTOGALERIE-ODBORNÝ VÝCVIK\AKCE ODBORNÉHO VÝCVIKU\PREZENTACE - kuchařské práce\Palačinkové proměny-2012\23-tabule s ochutnávkam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204864"/>
            <a:ext cx="3888432" cy="4071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Pokrmy z litých těst</a:t>
            </a:r>
            <a:endParaRPr lang="cs-CZ" sz="4900" b="1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Autofit/>
          </a:bodyPr>
          <a:lstStyle/>
          <a:p>
            <a:r>
              <a:rPr lang="cs-CZ" sz="4000" i="1" dirty="0" smtClean="0"/>
              <a:t>Lité těsto připravujeme z:</a:t>
            </a:r>
          </a:p>
          <a:p>
            <a:pPr>
              <a:buNone/>
            </a:pPr>
            <a:r>
              <a:rPr lang="cs-CZ" sz="4000" i="1" dirty="0" smtClean="0"/>
              <a:t>   </a:t>
            </a:r>
            <a:r>
              <a:rPr lang="cs-CZ" sz="4000" b="1" i="1" dirty="0" smtClean="0"/>
              <a:t>mléka, mouky, vajec, cukru a soli. </a:t>
            </a:r>
          </a:p>
          <a:p>
            <a:r>
              <a:rPr lang="cs-CZ" sz="4000" i="1" dirty="0" smtClean="0"/>
              <a:t>Kvalita těsta závisí na: </a:t>
            </a:r>
          </a:p>
          <a:p>
            <a:pPr>
              <a:buNone/>
            </a:pPr>
            <a:r>
              <a:rPr lang="cs-CZ" sz="4000" i="1" dirty="0" smtClean="0"/>
              <a:t>   </a:t>
            </a:r>
            <a:r>
              <a:rPr lang="cs-CZ" sz="4000" b="1" i="1" dirty="0" smtClean="0"/>
              <a:t>druhu mouky </a:t>
            </a:r>
            <a:r>
              <a:rPr lang="cs-CZ" sz="4000" i="1" dirty="0" smtClean="0"/>
              <a:t>(hladká, polohrubá), </a:t>
            </a:r>
            <a:r>
              <a:rPr lang="cs-CZ" sz="4000" b="1" i="1" dirty="0" smtClean="0"/>
              <a:t>vejcích</a:t>
            </a:r>
            <a:r>
              <a:rPr lang="cs-CZ" sz="4000" i="1" dirty="0" smtClean="0"/>
              <a:t> (žloutky nebo celá), </a:t>
            </a:r>
          </a:p>
          <a:p>
            <a:pPr>
              <a:buNone/>
            </a:pPr>
            <a:r>
              <a:rPr lang="cs-CZ" sz="4000" i="1" dirty="0" smtClean="0"/>
              <a:t>   </a:t>
            </a:r>
            <a:r>
              <a:rPr lang="cs-CZ" sz="4000" b="1" i="1" dirty="0" smtClean="0"/>
              <a:t>správné hustotě </a:t>
            </a:r>
            <a:r>
              <a:rPr lang="cs-CZ" sz="4000" i="1" dirty="0" smtClean="0"/>
              <a:t>(mléko, smetana).</a:t>
            </a:r>
          </a:p>
          <a:p>
            <a:endParaRPr lang="cs-CZ" sz="4000" b="1" i="1" dirty="0" smtClean="0"/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Pokrmy z litých těst</a:t>
            </a:r>
            <a:endParaRPr lang="cs-CZ" sz="4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t">
            <a:normAutofit lnSpcReduction="10000"/>
          </a:bodyPr>
          <a:lstStyle/>
          <a:p>
            <a:r>
              <a:rPr lang="cs-CZ" sz="4000" i="1" dirty="0" smtClean="0"/>
              <a:t>Důležité je i kypření:</a:t>
            </a:r>
          </a:p>
          <a:p>
            <a:pPr>
              <a:buNone/>
            </a:pPr>
            <a:r>
              <a:rPr lang="cs-CZ" sz="4000" i="1" dirty="0" smtClean="0"/>
              <a:t>   </a:t>
            </a:r>
            <a:r>
              <a:rPr lang="cs-CZ" sz="4000" b="1" i="1" dirty="0" smtClean="0"/>
              <a:t>droždím,</a:t>
            </a:r>
            <a:r>
              <a:rPr lang="cs-CZ" sz="4000" i="1" dirty="0" smtClean="0"/>
              <a:t> nebo </a:t>
            </a:r>
            <a:r>
              <a:rPr lang="cs-CZ" sz="4000" b="1" i="1" dirty="0" smtClean="0"/>
              <a:t>sněhem z bílků. </a:t>
            </a:r>
          </a:p>
          <a:p>
            <a:r>
              <a:rPr lang="cs-CZ" sz="4000" i="1" dirty="0" smtClean="0"/>
              <a:t>Ochucení:</a:t>
            </a:r>
          </a:p>
          <a:p>
            <a:pPr>
              <a:buNone/>
            </a:pPr>
            <a:r>
              <a:rPr lang="cs-CZ" sz="4000" b="1" i="1" dirty="0" smtClean="0"/>
              <a:t>   vanilkovým cukrem, citrónovou kůrou</a:t>
            </a:r>
            <a:r>
              <a:rPr lang="cs-CZ" sz="4000" b="1" dirty="0" smtClean="0"/>
              <a:t>, </a:t>
            </a:r>
            <a:r>
              <a:rPr lang="cs-CZ" sz="4000" b="1" i="1" dirty="0" smtClean="0"/>
              <a:t>rumem</a:t>
            </a:r>
            <a:r>
              <a:rPr lang="cs-CZ" sz="4000" b="1" dirty="0" smtClean="0"/>
              <a:t>…</a:t>
            </a:r>
          </a:p>
          <a:p>
            <a:r>
              <a:rPr lang="cs-CZ" sz="4000" i="1" dirty="0" smtClean="0"/>
              <a:t>Používáme ho na přípravu </a:t>
            </a:r>
            <a:r>
              <a:rPr lang="cs-CZ" sz="4000" b="1" i="1" dirty="0" smtClean="0"/>
              <a:t>palačinek</a:t>
            </a:r>
            <a:r>
              <a:rPr lang="cs-CZ" sz="4000" i="1" dirty="0" smtClean="0"/>
              <a:t>, </a:t>
            </a:r>
            <a:r>
              <a:rPr lang="cs-CZ" sz="4000" b="1" i="1" dirty="0" smtClean="0"/>
              <a:t>lívanců a</a:t>
            </a:r>
            <a:r>
              <a:rPr lang="cs-CZ" sz="4000" i="1" dirty="0" smtClean="0"/>
              <a:t> </a:t>
            </a:r>
            <a:r>
              <a:rPr lang="cs-CZ" sz="4000" b="1" i="1" dirty="0" smtClean="0"/>
              <a:t>trhanců.</a:t>
            </a:r>
            <a:r>
              <a:rPr lang="cs-CZ" sz="4000" i="1" dirty="0" smtClean="0"/>
              <a:t> </a:t>
            </a:r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229600" cy="1219200"/>
          </a:xfrm>
        </p:spPr>
        <p:txBody>
          <a:bodyPr>
            <a:noAutofit/>
          </a:bodyPr>
          <a:lstStyle/>
          <a:p>
            <a:pPr algn="ctr"/>
            <a:r>
              <a:rPr lang="cs-CZ" sz="4400" b="1" i="1" dirty="0" smtClean="0"/>
              <a:t>Suroviny na výrobu palačinek, jednotlivé fáze postupu </a:t>
            </a:r>
            <a:endParaRPr lang="cs-CZ" sz="4400" b="1" i="1" dirty="0"/>
          </a:p>
        </p:txBody>
      </p:sp>
      <p:pic>
        <p:nvPicPr>
          <p:cNvPr id="6146" name="Picture 2" descr="S:\FOTOGALERIE\FOTOGALERIE-ODBORNÝ VÝCVIK\AKCE ODBORNÉHO VÝCVIKU\PREZENTACE - kuchařské práce\Palačinkové proměny-2012\32 - surovi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88840"/>
            <a:ext cx="3474720" cy="3575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 descr="S:\FOTOGALERIE\FOTOGALERIE-ODBORNÝ VÝCVIK\AKCE ODBORNÉHO VÝCVIKU\PREZENTACE - kuchařské práce\Palačinkové proměny-2012\32-ukázka fází výrobního postup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356992"/>
            <a:ext cx="4753241" cy="3143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57200"/>
            <a:ext cx="8740080" cy="838200"/>
          </a:xfrm>
        </p:spPr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Palačinky-Základní recept</a:t>
            </a:r>
            <a:endParaRPr lang="cs-CZ" sz="49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ctr">
            <a:normAutofit/>
          </a:bodyPr>
          <a:lstStyle/>
          <a:p>
            <a:r>
              <a:rPr lang="cs-CZ" sz="4000" i="1" dirty="0" smtClean="0"/>
              <a:t>mléko rozšleháme s vejci a solí (400 ml, 3 ks),</a:t>
            </a:r>
          </a:p>
          <a:p>
            <a:r>
              <a:rPr lang="cs-CZ" sz="4000" i="1" dirty="0" smtClean="0"/>
              <a:t>postupně zašleháme mouku (hladkou nebo polohrubou), (150-170 g), (celkem 8-12 palačinek),</a:t>
            </a:r>
          </a:p>
          <a:p>
            <a:r>
              <a:rPr lang="cs-CZ" sz="4000" i="1" dirty="0" smtClean="0"/>
              <a:t>připravíme hladké, řídké, tekuté těsto,</a:t>
            </a:r>
          </a:p>
        </p:txBody>
      </p:sp>
    </p:spTree>
  </p:cSld>
  <p:clrMapOvr>
    <a:masterClrMapping/>
  </p:clrMapOvr>
  <p:transition advTm="1163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b="1" i="1" dirty="0" smtClean="0"/>
              <a:t>Palačinky-Základní recept</a:t>
            </a:r>
            <a:endParaRPr lang="cs-CZ" sz="49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 anchor="ctr">
            <a:normAutofit/>
          </a:bodyPr>
          <a:lstStyle/>
          <a:p>
            <a:r>
              <a:rPr lang="cs-CZ" sz="4000" i="1" dirty="0" smtClean="0"/>
              <a:t>těsto necháme při pokojové teplotě</a:t>
            </a:r>
          </a:p>
          <a:p>
            <a:pPr>
              <a:buNone/>
            </a:pPr>
            <a:r>
              <a:rPr lang="cs-CZ" sz="4000" i="1" dirty="0" smtClean="0"/>
              <a:t>   20-30 minut odpočívat (mouka nabobtná),</a:t>
            </a:r>
          </a:p>
          <a:p>
            <a:r>
              <a:rPr lang="cs-CZ" sz="4000" i="1" dirty="0" smtClean="0"/>
              <a:t>těsto pečeme na vymazané </a:t>
            </a:r>
          </a:p>
          <a:p>
            <a:pPr>
              <a:buNone/>
            </a:pPr>
            <a:r>
              <a:rPr lang="cs-CZ" sz="4000" i="1" dirty="0" smtClean="0"/>
              <a:t>   a předehřáté pánvičce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900" i="1" dirty="0" smtClean="0"/>
              <a:t>ZDROJE</a:t>
            </a:r>
            <a:endParaRPr lang="cs-CZ" sz="49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4162"/>
            <a:ext cx="91440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000" dirty="0" smtClean="0"/>
              <a:t> </a:t>
            </a:r>
            <a:r>
              <a:rPr lang="cs-CZ" sz="3000" b="1" i="1" dirty="0" smtClean="0"/>
              <a:t>Obrázky:</a:t>
            </a:r>
          </a:p>
          <a:p>
            <a:r>
              <a:rPr lang="cs-CZ" sz="3000" i="1" dirty="0" smtClean="0"/>
              <a:t>použity vlastní zdroje</a:t>
            </a:r>
          </a:p>
          <a:p>
            <a:pPr>
              <a:buNone/>
            </a:pPr>
            <a:r>
              <a:rPr lang="cs-CZ" sz="3000" b="1" i="1" dirty="0" smtClean="0"/>
              <a:t>Externí zdroje:</a:t>
            </a:r>
          </a:p>
          <a:p>
            <a:r>
              <a:rPr lang="cs-CZ" sz="3000" i="1" dirty="0" smtClean="0"/>
              <a:t>Šebek, </a:t>
            </a:r>
            <a:r>
              <a:rPr lang="cs-CZ" sz="3000" i="1" dirty="0" err="1" smtClean="0"/>
              <a:t>L</a:t>
            </a:r>
            <a:r>
              <a:rPr lang="cs-CZ" sz="3000" i="1" dirty="0" smtClean="0"/>
              <a:t>.Technologie kuchařských prací pro OU. Praha: Septima s.r.o., 2007. </a:t>
            </a:r>
          </a:p>
          <a:p>
            <a:pPr>
              <a:buNone/>
            </a:pPr>
            <a:r>
              <a:rPr lang="cs-CZ" sz="3000" i="1" dirty="0" smtClean="0"/>
              <a:t>   ISBN 978-80-7216-239-0.</a:t>
            </a:r>
          </a:p>
          <a:p>
            <a:r>
              <a:rPr lang="cs-CZ" sz="3000" i="1" dirty="0" smtClean="0"/>
              <a:t>Beránek, J. Receptury teplých pokrmů.</a:t>
            </a:r>
          </a:p>
          <a:p>
            <a:pPr>
              <a:buNone/>
            </a:pPr>
            <a:r>
              <a:rPr lang="cs-CZ" sz="3000" i="1" dirty="0" smtClean="0"/>
              <a:t>   Praha: Merkur, 1991. </a:t>
            </a:r>
          </a:p>
          <a:p>
            <a:pPr>
              <a:buNone/>
            </a:pPr>
            <a:r>
              <a:rPr lang="cs-CZ" sz="3000" i="1" dirty="0" smtClean="0"/>
              <a:t>   ISBN 80-7032-588-7.   </a:t>
            </a:r>
            <a:endParaRPr lang="cs-CZ" sz="30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182</TotalTime>
  <Words>233</Words>
  <Application>Microsoft Office PowerPoint</Application>
  <PresentationFormat>Předvádění na obrazovce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DUM - Digitální Učební Materiál </vt:lpstr>
      <vt:lpstr>DUM - Digitální Učební Materiál</vt:lpstr>
      <vt:lpstr>Pokrmy z litých těst</vt:lpstr>
      <vt:lpstr>Pokrmy z litých těst</vt:lpstr>
      <vt:lpstr>Pokrmy z litých těst</vt:lpstr>
      <vt:lpstr>Suroviny na výrobu palačinek, jednotlivé fáze postupu </vt:lpstr>
      <vt:lpstr>Palačinky-Základní recept</vt:lpstr>
      <vt:lpstr>Palačinky-Základní recept</vt:lpstr>
      <vt:lpstr>ZDROJE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- Digitální Učební Materiál </dc:title>
  <dc:creator>mbenedova</dc:creator>
  <cp:lastModifiedBy>Petr Pašek</cp:lastModifiedBy>
  <cp:revision>39</cp:revision>
  <dcterms:created xsi:type="dcterms:W3CDTF">2013-04-09T12:40:26Z</dcterms:created>
  <dcterms:modified xsi:type="dcterms:W3CDTF">2014-01-07T16:16:49Z</dcterms:modified>
</cp:coreProperties>
</file>