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8" r:id="rId4"/>
    <p:sldId id="260" r:id="rId5"/>
    <p:sldId id="291" r:id="rId6"/>
    <p:sldId id="261" r:id="rId7"/>
    <p:sldId id="262" r:id="rId8"/>
    <p:sldId id="274" r:id="rId9"/>
    <p:sldId id="275" r:id="rId10"/>
    <p:sldId id="277" r:id="rId11"/>
    <p:sldId id="278" r:id="rId12"/>
    <p:sldId id="279" r:id="rId13"/>
    <p:sldId id="281" r:id="rId14"/>
    <p:sldId id="263" r:id="rId15"/>
    <p:sldId id="264" r:id="rId16"/>
    <p:sldId id="283" r:id="rId17"/>
    <p:sldId id="284" r:id="rId18"/>
    <p:sldId id="285" r:id="rId19"/>
    <p:sldId id="286" r:id="rId20"/>
    <p:sldId id="265" r:id="rId21"/>
    <p:sldId id="269" r:id="rId22"/>
    <p:sldId id="266" r:id="rId23"/>
    <p:sldId id="268" r:id="rId24"/>
    <p:sldId id="270" r:id="rId25"/>
    <p:sldId id="271" r:id="rId26"/>
    <p:sldId id="272" r:id="rId27"/>
    <p:sldId id="273" r:id="rId28"/>
    <p:sldId id="293" r:id="rId29"/>
    <p:sldId id="292" r:id="rId30"/>
    <p:sldId id="290" r:id="rId31"/>
    <p:sldId id="289" r:id="rId32"/>
    <p:sldId id="288" r:id="rId33"/>
    <p:sldId id="294" r:id="rId34"/>
    <p:sldId id="296" r:id="rId35"/>
    <p:sldId id="295" r:id="rId36"/>
    <p:sldId id="287" r:id="rId37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E3B4C-EE20-4512-8183-ED070ECACB5C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4BC8F-C782-46D1-8AF7-700D23F03E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E3B4C-EE20-4512-8183-ED070ECACB5C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4BC8F-C782-46D1-8AF7-700D23F03E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E3B4C-EE20-4512-8183-ED070ECACB5C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4BC8F-C782-46D1-8AF7-700D23F03E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E3B4C-EE20-4512-8183-ED070ECACB5C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4BC8F-C782-46D1-8AF7-700D23F03E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E3B4C-EE20-4512-8183-ED070ECACB5C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4BC8F-C782-46D1-8AF7-700D23F03E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E3B4C-EE20-4512-8183-ED070ECACB5C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4BC8F-C782-46D1-8AF7-700D23F03E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E3B4C-EE20-4512-8183-ED070ECACB5C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4BC8F-C782-46D1-8AF7-700D23F03E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E3B4C-EE20-4512-8183-ED070ECACB5C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4BC8F-C782-46D1-8AF7-700D23F03E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E3B4C-EE20-4512-8183-ED070ECACB5C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4BC8F-C782-46D1-8AF7-700D23F03E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E3B4C-EE20-4512-8183-ED070ECACB5C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4BC8F-C782-46D1-8AF7-700D23F03E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E3B4C-EE20-4512-8183-ED070ECACB5C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4BC8F-C782-46D1-8AF7-700D23F03E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AE3B4C-EE20-4512-8183-ED070ECACB5C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34BC8F-C782-46D1-8AF7-700D23F03EB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Spojené království Velké Británie</a:t>
            </a:r>
            <a:br>
              <a:rPr lang="cs-CZ" dirty="0" smtClean="0"/>
            </a:br>
            <a:r>
              <a:rPr lang="cs-CZ" dirty="0" smtClean="0"/>
              <a:t>a Severního Irska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Západní Evropa</a:t>
            </a:r>
            <a:endParaRPr lang="cs-CZ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81162" y="357166"/>
            <a:ext cx="5781675" cy="1214446"/>
          </a:xfrm>
          <a:prstGeom prst="rect">
            <a:avLst/>
          </a:prstGeom>
        </p:spPr>
      </p:pic>
      <p:sp>
        <p:nvSpPr>
          <p:cNvPr id="37889" name="Rectangle 1"/>
          <p:cNvSpPr>
            <a:spLocks noChangeArrowheads="1"/>
          </p:cNvSpPr>
          <p:nvPr/>
        </p:nvSpPr>
        <p:spPr bwMode="auto">
          <a:xfrm>
            <a:off x="0" y="6143644"/>
            <a:ext cx="9501222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Tato práce je šířena pod licencí CC BY-SA 3.0. Odkazy a citace jsou platné k datu vytvoření této práce.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9006" y="6429396"/>
            <a:ext cx="3071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VY_32_INOVACE_01_38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Anglie  1 2008 03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428596" y="5429264"/>
            <a:ext cx="900118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Londýn  - </a:t>
            </a:r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Temže  - parlament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Anglie  1 2008 01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214414" y="5500702"/>
            <a:ext cx="771530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Temže      City </a:t>
            </a:r>
            <a:r>
              <a:rPr lang="cs-CZ" sz="5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of</a:t>
            </a:r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London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Anglie  1 2008 07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57224" y="0"/>
            <a:ext cx="51435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072198" y="3000372"/>
            <a:ext cx="32226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Královská stráž</a:t>
            </a:r>
            <a:endParaRPr lang="cs-CZ" sz="3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7044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-571536" y="0"/>
            <a:ext cx="9715536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5805264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Úcta k padlým vojákům je patrná všude</a:t>
            </a:r>
            <a:endParaRPr lang="cs-CZ" sz="36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Anglie  1 2008 10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572000" y="5929330"/>
            <a:ext cx="28754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Zámek </a:t>
            </a:r>
            <a:r>
              <a:rPr lang="cs-CZ" sz="3600" dirty="0" err="1" smtClean="0">
                <a:solidFill>
                  <a:srgbClr val="FFFF00"/>
                </a:solidFill>
              </a:rPr>
              <a:t>Winsor</a:t>
            </a:r>
            <a:endParaRPr lang="cs-CZ" sz="36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Anglie  1 2008 11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0"/>
            <a:ext cx="5472608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2636912"/>
            <a:ext cx="169193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Síň Sv. Jiří</a:t>
            </a:r>
          </a:p>
          <a:p>
            <a:r>
              <a:rPr lang="cs-CZ" dirty="0" smtClean="0"/>
              <a:t>rekonstruována</a:t>
            </a:r>
          </a:p>
          <a:p>
            <a:r>
              <a:rPr lang="cs-CZ" dirty="0" smtClean="0"/>
              <a:t>po požáru 1992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Anglie 2  2008 11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3857620" y="5429264"/>
            <a:ext cx="33431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Cambridge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Anglie 2  2008 11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214414" y="5572140"/>
            <a:ext cx="604133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Univerzitní prostory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Anglie 2  2008 14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85786" y="5934670"/>
            <a:ext cx="589196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Vchod do koleje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Anglie 2  2008 12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071670" y="6143644"/>
            <a:ext cx="23727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Ráno v Cambridgi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Anglie 2  2008 14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34" y="0"/>
            <a:ext cx="51435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929322" y="3571876"/>
            <a:ext cx="25146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Nádvoří  univerzity</a:t>
            </a:r>
            <a:endParaRPr lang="cs-CZ" sz="3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Anglie 2  2008 12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596" y="0"/>
            <a:ext cx="51435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786446" y="3214686"/>
            <a:ext cx="31949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Ulice v Cambridge</a:t>
            </a:r>
            <a:endParaRPr lang="cs-CZ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Anglie  1 2008 13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143108" y="5786454"/>
            <a:ext cx="35977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Stonehenge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Anglie  1 2008 14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Anglie - Londýn-16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4714876" y="5500702"/>
            <a:ext cx="507209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Oxford</a:t>
            </a:r>
            <a:endParaRPr lang="cs-CZ" sz="54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Anglie - Londýn-16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 flipH="1">
            <a:off x="2571736" y="5500702"/>
            <a:ext cx="616938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FF00"/>
                </a:solidFill>
              </a:rPr>
              <a:t>Nádvoří univerzity v Oxfordu</a:t>
            </a:r>
            <a:endParaRPr lang="cs-CZ" sz="4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Anglie - Londýn-16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596" y="0"/>
            <a:ext cx="51435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715008" y="3357562"/>
            <a:ext cx="35146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Historická menza</a:t>
            </a:r>
            <a:endParaRPr lang="cs-CZ" sz="3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Anglie - Londýn-16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 flipH="1">
            <a:off x="1142976" y="5857892"/>
            <a:ext cx="63579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Univerzita Oxford</a:t>
            </a:r>
            <a:endParaRPr lang="cs-CZ" sz="36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Anglie  1 2008 16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4348" y="0"/>
            <a:ext cx="5143500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857884" y="2714620"/>
            <a:ext cx="32657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Ulice v Oxfordu</a:t>
            </a:r>
            <a:endParaRPr lang="cs-CZ" sz="36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1014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0" y="6150114"/>
            <a:ext cx="64141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FF00"/>
                </a:solidFill>
              </a:rPr>
              <a:t>Čekací hala před </a:t>
            </a:r>
            <a:r>
              <a:rPr lang="cs-CZ" sz="4000" dirty="0" err="1" smtClean="0">
                <a:solidFill>
                  <a:srgbClr val="FFFF00"/>
                </a:solidFill>
              </a:rPr>
              <a:t>Eurotunelem</a:t>
            </a:r>
            <a:endParaRPr lang="cs-CZ" sz="4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1013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524094" y="5357826"/>
            <a:ext cx="761990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Příjezd k nádraží E-tunelu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1013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785918" y="5286388"/>
            <a:ext cx="29266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Jízdní řád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1014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071670" y="5214950"/>
            <a:ext cx="702333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Lokomotiva </a:t>
            </a:r>
            <a:r>
              <a:rPr lang="cs-CZ" sz="54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Eurotunelu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1014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501158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928662" y="5357826"/>
            <a:ext cx="610628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Vagony </a:t>
            </a:r>
            <a:r>
              <a:rPr lang="cs-CZ" sz="54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Eurotunelu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1014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612258" y="5214950"/>
            <a:ext cx="75317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Pohled z auta do vagonu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1014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285852" y="5715016"/>
            <a:ext cx="41662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Vagon zevnitř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6051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928662" y="5934670"/>
            <a:ext cx="69842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Celoročně  zelená tráva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7046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34" y="0"/>
            <a:ext cx="51435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857884" y="3214686"/>
            <a:ext cx="276229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Cyklostezky </a:t>
            </a:r>
          </a:p>
          <a:p>
            <a:r>
              <a:rPr lang="cs-CZ" sz="3600" dirty="0" smtClean="0"/>
              <a:t>na chodnících</a:t>
            </a:r>
            <a:endParaRPr lang="cs-CZ" sz="3600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6044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2910" y="0"/>
            <a:ext cx="51435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43636" y="3071810"/>
            <a:ext cx="287431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Co je zvláštního </a:t>
            </a:r>
          </a:p>
          <a:p>
            <a:r>
              <a:rPr lang="cs-CZ" sz="3200" dirty="0" smtClean="0"/>
              <a:t>na domech</a:t>
            </a:r>
          </a:p>
          <a:p>
            <a:r>
              <a:rPr lang="cs-CZ" sz="3200" dirty="0" smtClean="0"/>
              <a:t>v Anglii?</a:t>
            </a:r>
            <a:endParaRPr lang="cs-CZ" sz="3200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6061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571604" y="5500702"/>
            <a:ext cx="43968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Pastviny - skot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5029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 descr="P105020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642910" y="5286388"/>
            <a:ext cx="678134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Sklizeň zeleniny (únor)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1214422"/>
            <a:ext cx="8945719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Samostatná práce – základní poznatky:</a:t>
            </a:r>
          </a:p>
          <a:p>
            <a:endParaRPr lang="cs-CZ" sz="2800" dirty="0" smtClean="0"/>
          </a:p>
          <a:p>
            <a:pPr marL="342900" indent="-342900">
              <a:buAutoNum type="arabicPeriod"/>
            </a:pPr>
            <a:r>
              <a:rPr lang="cs-CZ" sz="2800" dirty="0" smtClean="0"/>
              <a:t>Spojené království  VB a </a:t>
            </a:r>
            <a:r>
              <a:rPr lang="cs-CZ" sz="2800" dirty="0" err="1" smtClean="0"/>
              <a:t>Sev</a:t>
            </a:r>
            <a:r>
              <a:rPr lang="cs-CZ" sz="2800" dirty="0" smtClean="0"/>
              <a:t>. Irska má ……….mil. obyvatel</a:t>
            </a:r>
          </a:p>
          <a:p>
            <a:pPr marL="342900" indent="-342900">
              <a:buAutoNum type="arabicPeriod" startAt="2"/>
            </a:pPr>
            <a:r>
              <a:rPr lang="cs-CZ" sz="2800" dirty="0" smtClean="0"/>
              <a:t>Hlavní město je ……………s řekou………………</a:t>
            </a:r>
          </a:p>
          <a:p>
            <a:pPr marL="342900" indent="-342900"/>
            <a:r>
              <a:rPr lang="cs-CZ" sz="2800" dirty="0" smtClean="0"/>
              <a:t>3. Podnebí ………………………………………………………………...</a:t>
            </a:r>
          </a:p>
          <a:p>
            <a:pPr marL="342900" indent="-342900">
              <a:buAutoNum type="arabicPeriod" startAt="4"/>
            </a:pPr>
            <a:r>
              <a:rPr lang="cs-CZ" sz="2800" dirty="0" smtClean="0"/>
              <a:t>Průmysl ………………………………………………………………….</a:t>
            </a:r>
          </a:p>
          <a:p>
            <a:pPr marL="342900" indent="-342900">
              <a:buAutoNum type="arabicPeriod" startAt="4"/>
            </a:pPr>
            <a:r>
              <a:rPr lang="cs-CZ" sz="2800" dirty="0" smtClean="0"/>
              <a:t>Zemědělství …………………………………………………………… </a:t>
            </a:r>
          </a:p>
          <a:p>
            <a:pPr marL="342900" indent="-342900">
              <a:buAutoNum type="arabicPeriod" startAt="4"/>
            </a:pPr>
            <a:r>
              <a:rPr lang="cs-CZ" sz="2800" dirty="0" smtClean="0"/>
              <a:t>Známé univerzity……………………………………………………..</a:t>
            </a:r>
            <a:endParaRPr lang="cs-CZ" sz="2800"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556792"/>
            <a:ext cx="7820154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Samostatná práce – základní poznatky:</a:t>
            </a:r>
          </a:p>
          <a:p>
            <a:endParaRPr lang="cs-CZ" sz="2400" dirty="0" smtClean="0"/>
          </a:p>
          <a:p>
            <a:pPr marL="342900" indent="-342900">
              <a:buAutoNum type="arabicPeriod"/>
            </a:pPr>
            <a:r>
              <a:rPr lang="cs-CZ" sz="2400" dirty="0" smtClean="0"/>
              <a:t>Spojené království VB a </a:t>
            </a:r>
            <a:r>
              <a:rPr lang="cs-CZ" sz="2400" dirty="0" err="1" smtClean="0"/>
              <a:t>Sev</a:t>
            </a:r>
            <a:r>
              <a:rPr lang="cs-CZ" sz="2400" dirty="0" smtClean="0"/>
              <a:t>. Irska  má </a:t>
            </a:r>
            <a:r>
              <a:rPr lang="cs-CZ" sz="2400" dirty="0" smtClean="0">
                <a:solidFill>
                  <a:srgbClr val="FF0000"/>
                </a:solidFill>
              </a:rPr>
              <a:t>60 mil. </a:t>
            </a:r>
            <a:r>
              <a:rPr lang="cs-CZ" sz="2400" dirty="0" smtClean="0"/>
              <a:t>obyvatel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Hlavní město je </a:t>
            </a:r>
            <a:r>
              <a:rPr lang="cs-CZ" sz="2400" dirty="0" smtClean="0">
                <a:solidFill>
                  <a:srgbClr val="FF0000"/>
                </a:solidFill>
              </a:rPr>
              <a:t>Londýn s řekou Temží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Podnebí - </a:t>
            </a:r>
            <a:r>
              <a:rPr lang="cs-CZ" sz="2400" dirty="0" smtClean="0">
                <a:solidFill>
                  <a:srgbClr val="FF0000"/>
                </a:solidFill>
              </a:rPr>
              <a:t>mírné, vlhké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Průmysl - </a:t>
            </a:r>
            <a:r>
              <a:rPr lang="cs-CZ" sz="2400" dirty="0" smtClean="0">
                <a:solidFill>
                  <a:srgbClr val="FF0000"/>
                </a:solidFill>
              </a:rPr>
              <a:t>strojírenský, textilní, petrochemie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Zemědělství – </a:t>
            </a:r>
            <a:r>
              <a:rPr lang="cs-CZ" sz="2400" dirty="0" smtClean="0">
                <a:solidFill>
                  <a:srgbClr val="FF0000"/>
                </a:solidFill>
              </a:rPr>
              <a:t>chov skotu, ovcí, pěstování zeleniny, rybolov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Známé univerzity - </a:t>
            </a:r>
            <a:r>
              <a:rPr lang="cs-CZ" sz="2400" dirty="0" smtClean="0">
                <a:solidFill>
                  <a:srgbClr val="FF0000"/>
                </a:solidFill>
              </a:rPr>
              <a:t>Oxford, Cambridge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412776"/>
            <a:ext cx="6463501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Texty:</a:t>
            </a:r>
          </a:p>
          <a:p>
            <a:r>
              <a:rPr lang="cs-CZ" sz="2800" dirty="0" smtClean="0"/>
              <a:t>Texty jsou vlastní originální tvorbou autora.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Foto:                                               </a:t>
            </a:r>
          </a:p>
          <a:p>
            <a:r>
              <a:rPr lang="cs-CZ" sz="2800" dirty="0" smtClean="0"/>
              <a:t>Fotografie jsou z vlastního archivu autora.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921998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14348" y="2285992"/>
            <a:ext cx="789010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Číslo projektu: CZ.1.07/1.4.00/21.2637</a:t>
            </a:r>
          </a:p>
          <a:p>
            <a:r>
              <a:rPr lang="cs-CZ" dirty="0" smtClean="0"/>
              <a:t>Název výukového materiálu: Spojené království Velké Británie a Severního Irska</a:t>
            </a:r>
          </a:p>
          <a:p>
            <a:r>
              <a:rPr lang="cs-CZ" dirty="0" smtClean="0"/>
              <a:t>Autor: Radomír </a:t>
            </a:r>
            <a:r>
              <a:rPr lang="cs-CZ" dirty="0" err="1" smtClean="0"/>
              <a:t>Schoř</a:t>
            </a:r>
            <a:endParaRPr lang="cs-CZ" dirty="0" smtClean="0"/>
          </a:p>
          <a:p>
            <a:r>
              <a:rPr lang="cs-CZ" dirty="0" smtClean="0"/>
              <a:t>Vytvořeno: 2. 1. 2013</a:t>
            </a:r>
          </a:p>
          <a:p>
            <a:r>
              <a:rPr lang="cs-CZ" dirty="0" smtClean="0"/>
              <a:t>Ročník: osmý</a:t>
            </a:r>
          </a:p>
          <a:p>
            <a:r>
              <a:rPr lang="cs-CZ" dirty="0" smtClean="0"/>
              <a:t>Vzdělávací oblast: Člověk a příroda</a:t>
            </a:r>
          </a:p>
          <a:p>
            <a:r>
              <a:rPr lang="cs-CZ" dirty="0" smtClean="0"/>
              <a:t>Vzdělávací obor: Zeměpis</a:t>
            </a:r>
          </a:p>
          <a:p>
            <a:r>
              <a:rPr lang="cs-CZ" dirty="0" smtClean="0"/>
              <a:t>Tematický okruh: Západní Evropa</a:t>
            </a:r>
          </a:p>
          <a:p>
            <a:r>
              <a:rPr lang="cs-CZ" dirty="0" smtClean="0"/>
              <a:t>Téma: Velká Británie</a:t>
            </a:r>
          </a:p>
          <a:p>
            <a:r>
              <a:rPr lang="cs-CZ" dirty="0" smtClean="0"/>
              <a:t>Pomůcky: Atlas světa, dataprojektor, PC, </a:t>
            </a:r>
            <a:r>
              <a:rPr lang="cs-CZ" smtClean="0"/>
              <a:t>mapa </a:t>
            </a:r>
            <a:r>
              <a:rPr lang="cs-CZ" smtClean="0"/>
              <a:t>Evropa </a:t>
            </a:r>
            <a:r>
              <a:rPr lang="cs-CZ" dirty="0" smtClean="0"/>
              <a:t>– </a:t>
            </a:r>
            <a:r>
              <a:rPr lang="cs-CZ" smtClean="0"/>
              <a:t>obecně </a:t>
            </a:r>
            <a:r>
              <a:rPr lang="cs-CZ" smtClean="0"/>
              <a:t>zeměpisná</a:t>
            </a:r>
            <a:endParaRPr lang="cs-CZ" dirty="0" smtClean="0"/>
          </a:p>
          <a:p>
            <a:r>
              <a:rPr lang="cs-CZ" dirty="0" smtClean="0"/>
              <a:t>Anotace: Materiál ukazuje zvláštnosti Velké Británie a také zajímavosti, které lze při návštěvě vidět. </a:t>
            </a:r>
          </a:p>
        </p:txBody>
      </p:sp>
      <p:pic>
        <p:nvPicPr>
          <p:cNvPr id="3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142852"/>
            <a:ext cx="5781675" cy="135732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14348" y="2000240"/>
            <a:ext cx="75300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Škola: Základní škola Trávníky Otrokovice, příspěvková organizace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317</Words>
  <Application>Microsoft Office PowerPoint</Application>
  <PresentationFormat>Předvádění na obrazovce (4:3)</PresentationFormat>
  <Paragraphs>73</Paragraphs>
  <Slides>36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Motiv sady Office</vt:lpstr>
      <vt:lpstr>Spojené království Velké Británie a Severního Irska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Velká Británie</dc:title>
  <dc:creator>pc</dc:creator>
  <cp:lastModifiedBy>hornakova</cp:lastModifiedBy>
  <cp:revision>32</cp:revision>
  <cp:lastPrinted>2014-01-09T16:31:52Z</cp:lastPrinted>
  <dcterms:created xsi:type="dcterms:W3CDTF">2013-01-04T20:50:00Z</dcterms:created>
  <dcterms:modified xsi:type="dcterms:W3CDTF">2014-01-09T16:33:31Z</dcterms:modified>
</cp:coreProperties>
</file>