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58" r:id="rId5"/>
    <p:sldId id="259" r:id="rId6"/>
    <p:sldId id="261" r:id="rId7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AA5F1-D014-4F55-BF87-F8D5A3B2315B}" type="datetimeFigureOut">
              <a:rPr lang="cs-CZ" smtClean="0"/>
              <a:pPr/>
              <a:t>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8B045-85ED-434B-BDDE-8A852160EF8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1916832"/>
            <a:ext cx="4565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Zlínský kraj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91880" y="3645024"/>
            <a:ext cx="168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Pracovní list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5805264"/>
            <a:ext cx="864096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Tato práce je šířena pod licencí CCBY-SA3,0. Odkazy a citace jsou platné k datu vytvoření této práce</a:t>
            </a:r>
            <a:endParaRPr lang="cs-CZ" sz="1600" dirty="0"/>
          </a:p>
        </p:txBody>
      </p:sp>
      <p:sp>
        <p:nvSpPr>
          <p:cNvPr id="6" name="Obdélník 5"/>
          <p:cNvSpPr/>
          <p:nvPr/>
        </p:nvSpPr>
        <p:spPr>
          <a:xfrm>
            <a:off x="323528" y="6165304"/>
            <a:ext cx="2435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VY_32_INOVACE_12_38</a:t>
            </a:r>
            <a:endParaRPr lang="cs-CZ" dirty="0"/>
          </a:p>
        </p:txBody>
      </p:sp>
      <p:pic>
        <p:nvPicPr>
          <p:cNvPr id="7" name="Obrázek 6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60648"/>
            <a:ext cx="7632848" cy="14401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24744"/>
            <a:ext cx="81690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Práce s atlasem a učebnicí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pPr marL="342900" indent="-342900">
              <a:buAutoNum type="arabicPeriod"/>
            </a:pPr>
            <a:r>
              <a:rPr lang="cs-CZ" sz="2000" dirty="0" smtClean="0"/>
              <a:t>Uveď řeku, která protéká   Zlínem ………………..</a:t>
            </a:r>
          </a:p>
          <a:p>
            <a:pPr marL="342900" indent="-342900"/>
            <a:r>
              <a:rPr lang="cs-CZ" sz="2000" dirty="0" smtClean="0"/>
              <a:t>                                                     Uherským Hradištěm……………..     </a:t>
            </a:r>
          </a:p>
          <a:p>
            <a:pPr marL="342900" indent="-342900"/>
            <a:r>
              <a:rPr lang="cs-CZ" sz="2000" dirty="0" smtClean="0"/>
              <a:t>                                                     Rožnovem pod Radhoštěm……………………. </a:t>
            </a:r>
          </a:p>
          <a:p>
            <a:pPr marL="342900" indent="-342900">
              <a:buAutoNum type="arabicPeriod" startAt="2"/>
            </a:pPr>
            <a:r>
              <a:rPr lang="cs-CZ" sz="2000" dirty="0" smtClean="0"/>
              <a:t>Jak se nazývá nejvyšší vrchol kraje ……………………</a:t>
            </a:r>
            <a:r>
              <a:rPr lang="cs-CZ" sz="2000" dirty="0" err="1" smtClean="0"/>
              <a:t>nadm</a:t>
            </a:r>
            <a:r>
              <a:rPr lang="cs-CZ" sz="2000" dirty="0" smtClean="0"/>
              <a:t>. výška………..</a:t>
            </a:r>
          </a:p>
          <a:p>
            <a:pPr marL="342900" indent="-342900">
              <a:buAutoNum type="arabicPeriod" startAt="2"/>
            </a:pPr>
            <a:r>
              <a:rPr lang="cs-CZ" sz="2000" dirty="0" smtClean="0"/>
              <a:t>Přes která města (železniční zastávky) pojedeš vlakem ze Zlína do Olomouce</a:t>
            </a:r>
          </a:p>
          <a:p>
            <a:pPr marL="342900" indent="-342900"/>
            <a:r>
              <a:rPr lang="cs-CZ" sz="2000" dirty="0" smtClean="0"/>
              <a:t>       a) ……………….b)……………….c) …………………</a:t>
            </a:r>
          </a:p>
          <a:p>
            <a:pPr marL="342900" indent="-342900">
              <a:buAutoNum type="arabicPeriod" startAt="4"/>
            </a:pPr>
            <a:r>
              <a:rPr lang="cs-CZ" sz="2000" dirty="0" smtClean="0"/>
              <a:t>Jméno zakladatele obuvnického průmyslu ……………………….</a:t>
            </a:r>
          </a:p>
          <a:p>
            <a:pPr marL="342900" indent="-342900">
              <a:buAutoNum type="arabicPeriod" startAt="4"/>
            </a:pPr>
            <a:r>
              <a:rPr lang="cs-CZ" sz="2000" dirty="0" smtClean="0"/>
              <a:t>Jméno význačného cestovatele, který spolu s Jiřím </a:t>
            </a:r>
            <a:r>
              <a:rPr lang="cs-CZ" sz="2000" dirty="0" err="1" smtClean="0"/>
              <a:t>Hanzelkou</a:t>
            </a:r>
            <a:endParaRPr lang="cs-CZ" sz="2000" dirty="0" smtClean="0"/>
          </a:p>
          <a:p>
            <a:pPr marL="342900" indent="-342900"/>
            <a:r>
              <a:rPr lang="cs-CZ" sz="2000" dirty="0" smtClean="0"/>
              <a:t>       procestoval celý svět ……………………. </a:t>
            </a:r>
          </a:p>
          <a:p>
            <a:pPr marL="342900" indent="-342900"/>
            <a:r>
              <a:rPr lang="cs-CZ" dirty="0" smtClean="0"/>
              <a:t>                                                                                             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52736"/>
            <a:ext cx="718479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Správné odpovědi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pPr marL="342900" indent="-342900">
              <a:buAutoNum type="arabicPeriod"/>
            </a:pPr>
            <a:r>
              <a:rPr lang="cs-CZ" sz="2000" dirty="0" smtClean="0"/>
              <a:t>Uveď řeku, která protéká Zlínem  </a:t>
            </a:r>
            <a:r>
              <a:rPr lang="cs-CZ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Dřevnice</a:t>
            </a:r>
            <a:endParaRPr lang="cs-CZ" sz="2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342900" indent="-342900"/>
            <a:r>
              <a:rPr lang="cs-CZ" sz="2000" dirty="0" smtClean="0"/>
              <a:t>                                                    Uherským Hradištěm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Morava</a:t>
            </a:r>
          </a:p>
          <a:p>
            <a:pPr marL="342900" indent="-342900"/>
            <a:r>
              <a:rPr lang="cs-CZ" sz="2000" dirty="0" smtClean="0"/>
              <a:t>                                                     Rožnovem pod Radhoštěm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Bečva</a:t>
            </a:r>
          </a:p>
          <a:p>
            <a:pPr marL="342900" indent="-342900">
              <a:buAutoNum type="arabicPeriod" startAt="2"/>
            </a:pPr>
            <a:r>
              <a:rPr lang="cs-CZ" sz="2000" dirty="0" smtClean="0"/>
              <a:t>Jak se nazývá nejvyšší vrchol kraje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Čertův mlýn </a:t>
            </a:r>
            <a:r>
              <a:rPr lang="cs-CZ" sz="2000" dirty="0" err="1" smtClean="0"/>
              <a:t>nadm.výška</a:t>
            </a:r>
            <a:r>
              <a:rPr lang="cs-CZ" sz="2000" dirty="0" smtClean="0"/>
              <a:t> 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1206 m.</a:t>
            </a:r>
          </a:p>
          <a:p>
            <a:pPr marL="342900" indent="-342900">
              <a:buAutoNum type="arabicPeriod" startAt="2"/>
            </a:pPr>
            <a:r>
              <a:rPr lang="cs-CZ" sz="2000" dirty="0" smtClean="0"/>
              <a:t>Přes která města (železniční zastávky) pojedeš vlakem ze Zlína</a:t>
            </a:r>
          </a:p>
          <a:p>
            <a:pPr marL="342900" indent="-342900"/>
            <a:r>
              <a:rPr lang="cs-CZ" sz="2000" dirty="0" smtClean="0"/>
              <a:t>       do Olomouce a)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Otrokovice </a:t>
            </a:r>
            <a:r>
              <a:rPr lang="cs-CZ" sz="2000" dirty="0" smtClean="0"/>
              <a:t>b)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Hulín </a:t>
            </a:r>
            <a:r>
              <a:rPr lang="cs-CZ" sz="2000" dirty="0" smtClean="0"/>
              <a:t>c)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Přerov</a:t>
            </a:r>
          </a:p>
          <a:p>
            <a:pPr marL="342900" indent="-342900">
              <a:buAutoNum type="arabicPeriod" startAt="4"/>
            </a:pPr>
            <a:r>
              <a:rPr lang="cs-CZ" sz="2000" dirty="0" smtClean="0"/>
              <a:t>Jméno zakladatele obuvnického průmyslu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Tomáš Baťa</a:t>
            </a:r>
          </a:p>
          <a:p>
            <a:pPr marL="342900" indent="-342900">
              <a:buAutoNum type="arabicPeriod" startAt="4"/>
            </a:pPr>
            <a:r>
              <a:rPr lang="cs-CZ" sz="2000" dirty="0" smtClean="0"/>
              <a:t>Jméno význačného cestovatele, který spolu s Jiřím </a:t>
            </a:r>
            <a:r>
              <a:rPr lang="cs-CZ" sz="2000" dirty="0" err="1" smtClean="0"/>
              <a:t>Hanzelkou</a:t>
            </a:r>
            <a:endParaRPr lang="cs-CZ" sz="2000" dirty="0" smtClean="0"/>
          </a:p>
          <a:p>
            <a:pPr marL="342900" indent="-342900"/>
            <a:r>
              <a:rPr lang="cs-CZ" sz="2000" dirty="0" smtClean="0"/>
              <a:t>       procestoval celý svět </a:t>
            </a:r>
            <a:r>
              <a:rPr lang="cs-CZ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Miroslav Zikmund</a:t>
            </a:r>
          </a:p>
          <a:p>
            <a:pPr marL="342900" indent="-342900"/>
            <a:endParaRPr lang="cs-CZ" dirty="0" smtClean="0"/>
          </a:p>
          <a:p>
            <a:pPr marL="342900" indent="-342900">
              <a:buAutoNum type="arabicPeriod" startAt="4"/>
            </a:pPr>
            <a:endParaRPr lang="cs-CZ" dirty="0" smtClean="0"/>
          </a:p>
          <a:p>
            <a:pPr marL="342900" indent="-342900">
              <a:buAutoNum type="arabicPeriod" startAt="2"/>
            </a:pPr>
            <a:endParaRPr lang="cs-CZ" dirty="0" smtClean="0"/>
          </a:p>
          <a:p>
            <a:r>
              <a:rPr lang="cs-CZ" dirty="0" smtClean="0"/>
              <a:t>                                                 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72471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Připište k městům kraje čím jsou známa a co je proslavilo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988840"/>
            <a:ext cx="47160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000" dirty="0" smtClean="0"/>
              <a:t>Zlín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Rožnov pod Radhoštěm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Bystřice pod Hostýnem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Otrokovice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Kroměříž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Napajedla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Uherské Hradiště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Uherský Brod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Staré Město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Holešov</a:t>
            </a:r>
          </a:p>
        </p:txBody>
      </p:sp>
      <p:sp>
        <p:nvSpPr>
          <p:cNvPr id="4" name="Obdélník 3"/>
          <p:cNvSpPr/>
          <p:nvPr/>
        </p:nvSpPr>
        <p:spPr>
          <a:xfrm>
            <a:off x="3851920" y="198884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cs-CZ" sz="2000" dirty="0" smtClean="0"/>
              <a:t>Barum </a:t>
            </a:r>
            <a:r>
              <a:rPr lang="cs-CZ" sz="2000" dirty="0" err="1" smtClean="0"/>
              <a:t>Continental</a:t>
            </a:r>
            <a:r>
              <a:rPr lang="cs-CZ" sz="2000" dirty="0" smtClean="0"/>
              <a:t> (výroba pneumatik)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Fatra (výrobky z PVC)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TON (ohýbaný nábytek), poutní místo Hostýn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Muzeum Velkomoravské říše, výroba barev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NESTLE-SFINX (výroba sladkostí), 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Arcibiskupský zámek, květná zahrada, 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Bývalé město obuvi, Baťa, Mezinárodní festival pro děti a mládež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Zbrojovka, muzeum J.A. Komenského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Letní filmová škola, folklor, výroba letadel (Let Kunovice)</a:t>
            </a:r>
          </a:p>
          <a:p>
            <a:pPr>
              <a:lnSpc>
                <a:spcPct val="90000"/>
              </a:lnSpc>
            </a:pPr>
            <a:r>
              <a:rPr lang="cs-CZ" sz="2000" dirty="0" smtClean="0"/>
              <a:t>Skanzen, Elektrotechnický průmysl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556792"/>
            <a:ext cx="77768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000" i="1" u="sng" dirty="0" smtClean="0"/>
              <a:t>Zlín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Obuvnický průmysl, Baťa, Mezinárodní festival pro děti a mládež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Otrokovice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Barum (výroba pneumatik)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Napajedla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Fatra (výrobce plastů)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Uherské Hradiště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Letní filmová škola, výroba letadel (Let Kunovice)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Uherský Brod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Zbrojovka, muzeum J.A. Komenského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Staré Město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Muzeum Velkomoravské říše, výroba barev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Rožnov p. Radhoštěm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Skanzen, Elektrotechnický průmysl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Kroměříž </a:t>
            </a:r>
            <a:r>
              <a:rPr lang="cs-CZ" sz="2000" dirty="0" smtClean="0"/>
              <a:t>- </a:t>
            </a:r>
            <a:r>
              <a:rPr lang="cs-CZ" sz="2000" dirty="0" smtClean="0">
                <a:solidFill>
                  <a:srgbClr val="00B0F0"/>
                </a:solidFill>
              </a:rPr>
              <a:t>Arcibiskupský zámek, květná zahrada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Bystřice p. Hostýnem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TON (ohýbaný nábytek), poutní místo</a:t>
            </a:r>
          </a:p>
          <a:p>
            <a:pPr>
              <a:lnSpc>
                <a:spcPct val="90000"/>
              </a:lnSpc>
            </a:pPr>
            <a:r>
              <a:rPr lang="cs-CZ" sz="2000" i="1" u="sng" dirty="0" smtClean="0"/>
              <a:t>Holešov</a:t>
            </a:r>
            <a:r>
              <a:rPr lang="cs-CZ" sz="2000" dirty="0" smtClean="0"/>
              <a:t> - </a:t>
            </a:r>
            <a:r>
              <a:rPr lang="cs-CZ" sz="2000" dirty="0" smtClean="0">
                <a:solidFill>
                  <a:srgbClr val="00B0F0"/>
                </a:solidFill>
              </a:rPr>
              <a:t>NESTLE-SFINX (výroba cukrovinek), meteorologická stanice</a:t>
            </a:r>
            <a:endParaRPr lang="cs-CZ" sz="2000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764704"/>
            <a:ext cx="1867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Správné odpovědi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204864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Škola: Základní škola Trávníky Otrokovice, příspěvková organizace</a:t>
            </a:r>
          </a:p>
          <a:p>
            <a:r>
              <a:rPr lang="cs-CZ" dirty="0" smtClean="0"/>
              <a:t>Číslo projektu: CZ.1.07/1.4.00/21.2637</a:t>
            </a:r>
          </a:p>
          <a:p>
            <a:r>
              <a:rPr lang="cs-CZ" dirty="0" smtClean="0"/>
              <a:t>Název výukového materiálu: Zlínský kraj – pracovní list</a:t>
            </a:r>
          </a:p>
          <a:p>
            <a:r>
              <a:rPr lang="cs-CZ" dirty="0" smtClean="0"/>
              <a:t>Autor: Radomír </a:t>
            </a:r>
            <a:r>
              <a:rPr lang="cs-CZ" dirty="0" err="1" smtClean="0"/>
              <a:t>Schoř</a:t>
            </a:r>
            <a:endParaRPr lang="cs-CZ" dirty="0" smtClean="0"/>
          </a:p>
          <a:p>
            <a:r>
              <a:rPr lang="cs-CZ" dirty="0" smtClean="0"/>
              <a:t>Vytvořeno: 4. 6. 2013</a:t>
            </a:r>
          </a:p>
          <a:p>
            <a:r>
              <a:rPr lang="cs-CZ" dirty="0" smtClean="0"/>
              <a:t>Ročník: Osmý</a:t>
            </a:r>
          </a:p>
          <a:p>
            <a:r>
              <a:rPr lang="cs-CZ" dirty="0" smtClean="0"/>
              <a:t>Vzdělávací oblast: Člověk a příroda</a:t>
            </a:r>
          </a:p>
          <a:p>
            <a:r>
              <a:rPr lang="cs-CZ" dirty="0" smtClean="0"/>
              <a:t>Vzdělávací obor: Zeměpis</a:t>
            </a:r>
          </a:p>
          <a:p>
            <a:r>
              <a:rPr lang="cs-CZ" dirty="0" smtClean="0"/>
              <a:t>Tematický okruh: Kraje ČR</a:t>
            </a:r>
          </a:p>
          <a:p>
            <a:r>
              <a:rPr lang="cs-CZ" dirty="0" smtClean="0"/>
              <a:t>Téma: Zlínský kraj</a:t>
            </a:r>
          </a:p>
          <a:p>
            <a:r>
              <a:rPr lang="cs-CZ" dirty="0" smtClean="0"/>
              <a:t>Pomůcky:  Atlas ČR, učebnice zeměpisu pro 8. ročník Fraus, propagační materiály, slepá mapka</a:t>
            </a:r>
          </a:p>
          <a:p>
            <a:r>
              <a:rPr lang="cs-CZ" dirty="0" smtClean="0"/>
              <a:t>Anotace: pracovní list je určen k získání nových informací o Zlínském kraji samostatnou prací s různými </a:t>
            </a:r>
            <a:r>
              <a:rPr lang="cs-CZ" dirty="0" smtClean="0"/>
              <a:t>prameny</a:t>
            </a:r>
          </a:p>
          <a:p>
            <a:endParaRPr lang="cs-CZ" dirty="0"/>
          </a:p>
          <a:p>
            <a:r>
              <a:rPr lang="cs-CZ" dirty="0" smtClean="0"/>
              <a:t>Zdroje: texty jsou </a:t>
            </a:r>
            <a:r>
              <a:rPr lang="cs-CZ" smtClean="0"/>
              <a:t>vlastní originální </a:t>
            </a:r>
            <a:r>
              <a:rPr lang="cs-CZ" dirty="0" smtClean="0"/>
              <a:t>tvorbou autora.</a:t>
            </a:r>
            <a:endParaRPr lang="cs-CZ" dirty="0" smtClean="0"/>
          </a:p>
        </p:txBody>
      </p:sp>
      <p:pic>
        <p:nvPicPr>
          <p:cNvPr id="3" name="Obrázek 2" descr="Logo_E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260648"/>
            <a:ext cx="7632848" cy="144016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468</Words>
  <Application>Microsoft Office PowerPoint</Application>
  <PresentationFormat>Předvádění na obrazovce (4:3)</PresentationFormat>
  <Paragraphs>79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hornakova</cp:lastModifiedBy>
  <cp:revision>27</cp:revision>
  <cp:lastPrinted>2014-01-09T17:00:07Z</cp:lastPrinted>
  <dcterms:created xsi:type="dcterms:W3CDTF">2013-06-04T17:00:14Z</dcterms:created>
  <dcterms:modified xsi:type="dcterms:W3CDTF">2014-01-09T17:00:14Z</dcterms:modified>
</cp:coreProperties>
</file>