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0" r:id="rId3"/>
    <p:sldId id="271" r:id="rId4"/>
    <p:sldId id="278" r:id="rId5"/>
    <p:sldId id="285" r:id="rId6"/>
    <p:sldId id="263" r:id="rId7"/>
    <p:sldId id="264" r:id="rId8"/>
    <p:sldId id="265" r:id="rId9"/>
    <p:sldId id="287" r:id="rId10"/>
    <p:sldId id="286" r:id="rId11"/>
    <p:sldId id="276" r:id="rId12"/>
    <p:sldId id="258" r:id="rId13"/>
    <p:sldId id="277" r:id="rId14"/>
    <p:sldId id="259" r:id="rId15"/>
    <p:sldId id="260" r:id="rId16"/>
    <p:sldId id="261" r:id="rId17"/>
    <p:sldId id="274" r:id="rId18"/>
    <p:sldId id="279" r:id="rId19"/>
    <p:sldId id="280" r:id="rId20"/>
    <p:sldId id="281" r:id="rId21"/>
    <p:sldId id="282" r:id="rId22"/>
    <p:sldId id="275" r:id="rId23"/>
    <p:sldId id="283" r:id="rId24"/>
    <p:sldId id="272" r:id="rId25"/>
    <p:sldId id="262" r:id="rId26"/>
    <p:sldId id="269" r:id="rId27"/>
  </p:sldIdLst>
  <p:sldSz cx="9144000" cy="6858000" type="screen4x3"/>
  <p:notesSz cx="7099300" cy="102346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7F426-F027-4CBA-BA10-F723D6CCF7EE}" type="datetimeFigureOut">
              <a:rPr lang="cs-CZ" smtClean="0"/>
              <a:pPr/>
              <a:t>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2C118-AA48-479B-B548-5FD39DF98E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7F426-F027-4CBA-BA10-F723D6CCF7EE}" type="datetimeFigureOut">
              <a:rPr lang="cs-CZ" smtClean="0"/>
              <a:pPr/>
              <a:t>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2C118-AA48-479B-B548-5FD39DF98E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7F426-F027-4CBA-BA10-F723D6CCF7EE}" type="datetimeFigureOut">
              <a:rPr lang="cs-CZ" smtClean="0"/>
              <a:pPr/>
              <a:t>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2C118-AA48-479B-B548-5FD39DF98E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7F426-F027-4CBA-BA10-F723D6CCF7EE}" type="datetimeFigureOut">
              <a:rPr lang="cs-CZ" smtClean="0"/>
              <a:pPr/>
              <a:t>9.1.2014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2C118-AA48-479B-B548-5FD39DF98E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7F426-F027-4CBA-BA10-F723D6CCF7EE}" type="datetimeFigureOut">
              <a:rPr lang="cs-CZ" smtClean="0"/>
              <a:pPr/>
              <a:t>9.1.2014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2C118-AA48-479B-B548-5FD39DF98E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7F426-F027-4CBA-BA10-F723D6CCF7EE}" type="datetimeFigureOut">
              <a:rPr lang="cs-CZ" smtClean="0"/>
              <a:pPr/>
              <a:t>9.1.2014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2C118-AA48-479B-B548-5FD39DF98E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7F426-F027-4CBA-BA10-F723D6CCF7EE}" type="datetimeFigureOut">
              <a:rPr lang="cs-CZ" smtClean="0"/>
              <a:pPr/>
              <a:t>9.1.2014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2C118-AA48-479B-B548-5FD39DF98E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7F426-F027-4CBA-BA10-F723D6CCF7EE}" type="datetimeFigureOut">
              <a:rPr lang="cs-CZ" smtClean="0"/>
              <a:pPr/>
              <a:t>9.1.2014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2C118-AA48-479B-B548-5FD39DF98E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7F426-F027-4CBA-BA10-F723D6CCF7EE}" type="datetimeFigureOut">
              <a:rPr lang="cs-CZ" smtClean="0"/>
              <a:pPr/>
              <a:t>9.1.2014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2C118-AA48-479B-B548-5FD39DF98E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7F426-F027-4CBA-BA10-F723D6CCF7EE}" type="datetimeFigureOut">
              <a:rPr lang="cs-CZ" smtClean="0"/>
              <a:pPr/>
              <a:t>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2C118-AA48-479B-B548-5FD39DF98E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7F426-F027-4CBA-BA10-F723D6CCF7EE}" type="datetimeFigureOut">
              <a:rPr lang="cs-CZ" smtClean="0"/>
              <a:pPr/>
              <a:t>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2C118-AA48-479B-B548-5FD39DF98E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47F426-F027-4CBA-BA10-F723D6CCF7EE}" type="datetimeFigureOut">
              <a:rPr lang="cs-CZ" smtClean="0"/>
              <a:pPr/>
              <a:t>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C2C118-AA48-479B-B548-5FD39DF98EA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70639" y="2967335"/>
            <a:ext cx="34027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Zlínský kraj</a:t>
            </a:r>
            <a:endParaRPr lang="cs-CZ" sz="54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pic>
        <p:nvPicPr>
          <p:cNvPr id="3" name="Picture 2" descr="Y: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88640"/>
            <a:ext cx="5781675" cy="1447800"/>
          </a:xfrm>
          <a:prstGeom prst="rect">
            <a:avLst/>
          </a:prstGeom>
          <a:noFill/>
        </p:spPr>
      </p:pic>
      <p:sp>
        <p:nvSpPr>
          <p:cNvPr id="4" name="Obdélník 3"/>
          <p:cNvSpPr/>
          <p:nvPr/>
        </p:nvSpPr>
        <p:spPr>
          <a:xfrm>
            <a:off x="251520" y="5661248"/>
            <a:ext cx="8712968" cy="648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Tato práce je šířena pod licencí CC BY-SA 3.0. Odkazy a citace jsou platné k datu vytvořené práce</a:t>
            </a:r>
            <a:r>
              <a:rPr lang="cs-CZ" sz="1600" dirty="0" smtClean="0"/>
              <a:t>.</a:t>
            </a:r>
            <a:endParaRPr lang="cs-CZ" sz="1600" dirty="0"/>
          </a:p>
        </p:txBody>
      </p:sp>
      <p:sp>
        <p:nvSpPr>
          <p:cNvPr id="5" name="Obdélník 4"/>
          <p:cNvSpPr/>
          <p:nvPr/>
        </p:nvSpPr>
        <p:spPr>
          <a:xfrm>
            <a:off x="395536" y="6309320"/>
            <a:ext cx="24421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VY_32_INOVACE_16_38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67744" y="332656"/>
            <a:ext cx="456727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Krajské město: </a:t>
            </a:r>
            <a:r>
              <a:rPr lang="cs-CZ" sz="3600" dirty="0" smtClean="0">
                <a:solidFill>
                  <a:srgbClr val="FF0000"/>
                </a:solidFill>
              </a:rPr>
              <a:t>Zlín</a:t>
            </a:r>
          </a:p>
          <a:p>
            <a:r>
              <a:rPr lang="cs-CZ" sz="3600" dirty="0" smtClean="0"/>
              <a:t>Poloha: JV Moravy</a:t>
            </a:r>
          </a:p>
          <a:p>
            <a:r>
              <a:rPr lang="cs-CZ" sz="3600" dirty="0" smtClean="0"/>
              <a:t>Rozloha: 3964 </a:t>
            </a:r>
            <a:r>
              <a:rPr lang="cs-CZ" sz="3600" dirty="0" smtClean="0"/>
              <a:t>km</a:t>
            </a:r>
            <a:r>
              <a:rPr lang="cs-CZ" sz="3600" dirty="0" smtClean="0">
                <a:latin typeface="Arial"/>
                <a:cs typeface="Arial"/>
              </a:rPr>
              <a:t>²</a:t>
            </a:r>
            <a:endParaRPr lang="cs-CZ" sz="3600" dirty="0" smtClean="0"/>
          </a:p>
          <a:p>
            <a:r>
              <a:rPr lang="cs-CZ" sz="3600" dirty="0" smtClean="0"/>
              <a:t>Počet obyvatel: 589000</a:t>
            </a:r>
            <a:endParaRPr lang="cs-CZ" sz="3600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619672" y="4581128"/>
          <a:ext cx="6096000" cy="899160"/>
        </p:xfrm>
        <a:graphic>
          <a:graphicData uri="http://schemas.openxmlformats.org/drawingml/2006/table">
            <a:tbl>
              <a:tblPr/>
              <a:tblGrid>
                <a:gridCol w="6096000"/>
              </a:tblGrid>
              <a:tr h="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b"/>
                      <a:r>
                        <a:rPr lang="cs-CZ" dirty="0"/>
                        <a:t/>
                      </a:r>
                      <a:br>
                        <a:rPr lang="cs-CZ" dirty="0"/>
                      </a:br>
                      <a:endParaRPr lang="cs-CZ" dirty="0"/>
                    </a:p>
                  </a:txBody>
                  <a:tcPr marL="19050" marR="19050" marT="19050" marB="1905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23556" name="Picture 4" descr="Pohled na východní část centra měs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3356992"/>
            <a:ext cx="4176464" cy="2376264"/>
          </a:xfrm>
          <a:prstGeom prst="rect">
            <a:avLst/>
          </a:prstGeom>
          <a:noFill/>
        </p:spPr>
      </p:pic>
      <p:pic>
        <p:nvPicPr>
          <p:cNvPr id="23557" name="Picture 5" descr="Zlín – zna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4005064"/>
            <a:ext cx="857250" cy="1019175"/>
          </a:xfrm>
          <a:prstGeom prst="rect">
            <a:avLst/>
          </a:prstGeom>
          <a:noFill/>
        </p:spPr>
      </p:pic>
      <p:pic>
        <p:nvPicPr>
          <p:cNvPr id="23558" name="Picture 6" descr="Zlín – vlajk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4221088"/>
            <a:ext cx="796230" cy="6953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908720"/>
            <a:ext cx="915096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Povrch: Dolnomoravský úval, Hornomoravský úval</a:t>
            </a:r>
          </a:p>
          <a:p>
            <a:r>
              <a:rPr lang="cs-CZ" sz="2800" dirty="0" smtClean="0"/>
              <a:t>              Bílé Karpaty, Javorníky, Moravskoslezské Beskydy,</a:t>
            </a:r>
          </a:p>
          <a:p>
            <a:r>
              <a:rPr lang="cs-CZ" sz="2800" dirty="0" smtClean="0"/>
              <a:t>              Chřiby</a:t>
            </a:r>
          </a:p>
          <a:p>
            <a:r>
              <a:rPr lang="cs-CZ" sz="2800" dirty="0" smtClean="0"/>
              <a:t>              Nejvyšší bod kraje: Čertův mlýn 1206 m.</a:t>
            </a:r>
            <a:r>
              <a:rPr lang="cs-CZ" sz="2800" dirty="0" err="1" smtClean="0"/>
              <a:t>n.m</a:t>
            </a:r>
            <a:r>
              <a:rPr lang="cs-CZ" sz="2800" dirty="0" smtClean="0"/>
              <a:t>.</a:t>
            </a:r>
          </a:p>
          <a:p>
            <a:endParaRPr lang="cs-CZ" sz="2800" dirty="0" smtClean="0"/>
          </a:p>
          <a:p>
            <a:r>
              <a:rPr lang="cs-CZ" sz="2800" dirty="0" smtClean="0"/>
              <a:t>Vodstvo: Morava, Haná, </a:t>
            </a:r>
            <a:r>
              <a:rPr lang="cs-CZ" sz="2800" dirty="0" err="1" smtClean="0"/>
              <a:t>Dřevnice</a:t>
            </a:r>
            <a:r>
              <a:rPr lang="cs-CZ" sz="2800" dirty="0" smtClean="0"/>
              <a:t>, Olšava, Vsetínská</a:t>
            </a:r>
          </a:p>
          <a:p>
            <a:r>
              <a:rPr lang="cs-CZ" sz="2800" dirty="0" smtClean="0"/>
              <a:t>                a Rožnovská Bečva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yklo-Bunč 2010 0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0"/>
            <a:ext cx="5143500" cy="685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7452320" y="2780928"/>
            <a:ext cx="138788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Chřiby</a:t>
            </a:r>
          </a:p>
          <a:p>
            <a:r>
              <a:rPr lang="cs-CZ" sz="3600" dirty="0" smtClean="0"/>
              <a:t> Brdo</a:t>
            </a:r>
            <a:endParaRPr lang="cs-CZ" sz="3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P10500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51504" cy="6858000"/>
          </a:xfrm>
          <a:prstGeom prst="rect">
            <a:avLst/>
          </a:prstGeom>
        </p:spPr>
      </p:pic>
      <p:sp>
        <p:nvSpPr>
          <p:cNvPr id="8" name="Obdélník 7"/>
          <p:cNvSpPr/>
          <p:nvPr/>
        </p:nvSpPr>
        <p:spPr>
          <a:xfrm>
            <a:off x="2123728" y="5661248"/>
            <a:ext cx="514531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Kroměříž - zámek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KM, Chropyně 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2965819" y="4365104"/>
            <a:ext cx="33845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Otrokovice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7BB51EB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1484784"/>
            <a:ext cx="5976664" cy="4032448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123728" y="5733256"/>
            <a:ext cx="48580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Loď Morava na řece Moravě</a:t>
            </a:r>
            <a:endParaRPr lang="cs-CZ" sz="3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971600" y="1196752"/>
            <a:ext cx="6757747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00B0F0"/>
                </a:solidFill>
              </a:rPr>
              <a:t>Významné turistické cíle:</a:t>
            </a:r>
          </a:p>
          <a:p>
            <a:r>
              <a:rPr lang="cs-CZ" sz="3600" dirty="0" smtClean="0"/>
              <a:t>Velehrad</a:t>
            </a:r>
          </a:p>
          <a:p>
            <a:r>
              <a:rPr lang="cs-CZ" sz="3600" dirty="0" err="1" smtClean="0"/>
              <a:t>Pustevny</a:t>
            </a:r>
            <a:endParaRPr lang="cs-CZ" sz="3600" dirty="0" smtClean="0"/>
          </a:p>
          <a:p>
            <a:r>
              <a:rPr lang="cs-CZ" sz="3600" dirty="0" smtClean="0"/>
              <a:t>Kroměříž</a:t>
            </a:r>
          </a:p>
          <a:p>
            <a:r>
              <a:rPr lang="cs-CZ" sz="3600" dirty="0" smtClean="0"/>
              <a:t>Buchlovice</a:t>
            </a:r>
          </a:p>
          <a:p>
            <a:r>
              <a:rPr lang="cs-CZ" sz="3600" dirty="0" smtClean="0"/>
              <a:t>Baťův kanál</a:t>
            </a:r>
          </a:p>
          <a:p>
            <a:r>
              <a:rPr lang="cs-CZ" sz="3600" dirty="0" smtClean="0"/>
              <a:t>Lázně Luhačovice</a:t>
            </a:r>
          </a:p>
          <a:p>
            <a:r>
              <a:rPr lang="cs-CZ" sz="3600" dirty="0" smtClean="0"/>
              <a:t>Skanzen v Rožnově pod Radhoštěm</a:t>
            </a:r>
            <a:endParaRPr lang="cs-CZ" sz="3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10303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3401204" y="5229200"/>
            <a:ext cx="462717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Baťův kanál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10303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539552" y="5661248"/>
            <a:ext cx="81340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Letecké muzeum - Kunovice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Maya 0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16632"/>
            <a:ext cx="5616624" cy="3240361"/>
          </a:xfrm>
          <a:prstGeom prst="rect">
            <a:avLst/>
          </a:prstGeom>
        </p:spPr>
      </p:pic>
      <p:pic>
        <p:nvPicPr>
          <p:cNvPr id="3" name="Obrázek 2" descr="Cyklo-Bunč 2010 0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31840" y="3429000"/>
            <a:ext cx="5832648" cy="3312368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6300192" y="1484784"/>
            <a:ext cx="20305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Velehrad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4869160"/>
            <a:ext cx="32362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Penzion na </a:t>
            </a:r>
            <a:r>
              <a:rPr lang="cs-CZ" sz="3200" dirty="0" err="1" smtClean="0"/>
              <a:t>Bunči</a:t>
            </a:r>
            <a:endParaRPr lang="cs-CZ" sz="32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Setkání vuček 1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0" y="5589240"/>
            <a:ext cx="82034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Kostel ve skanzenu - Rožnov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yklo-Bunč 2010 0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3851920" y="5373216"/>
            <a:ext cx="20372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Chřiby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Setkání vuček 1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5076056" y="5917828"/>
            <a:ext cx="3578227" cy="94017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Pustevny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Setkání vuček 17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1403648" y="5805264"/>
            <a:ext cx="62542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Skanzen v Rožnově</a:t>
            </a:r>
            <a:endParaRPr lang="cs-CZ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Setkání vuček 1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44016"/>
            <a:ext cx="9336021" cy="7002016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1907704" y="5103674"/>
            <a:ext cx="502797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Skanzen Rožnov </a:t>
            </a:r>
          </a:p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 Radhoštěm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HPIM14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0"/>
            <a:ext cx="5143500" cy="685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9582" y="2924944"/>
            <a:ext cx="30244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Uherské Hradiště</a:t>
            </a:r>
            <a:endParaRPr lang="cs-CZ" sz="32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103047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5364088" y="5517232"/>
            <a:ext cx="20372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Chřiby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103068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0" y="6021288"/>
            <a:ext cx="82806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Folklorní tradice - </a:t>
            </a:r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Uherské Hradiště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10800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31840" y="0"/>
            <a:ext cx="6012160" cy="4337720"/>
          </a:xfrm>
          <a:prstGeom prst="rect">
            <a:avLst/>
          </a:prstGeom>
        </p:spPr>
      </p:pic>
      <p:pic>
        <p:nvPicPr>
          <p:cNvPr id="3" name="Obrázek 2" descr="P10800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284984"/>
            <a:ext cx="5796136" cy="3573016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611560" y="2348880"/>
            <a:ext cx="16385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Z  O  </a:t>
            </a:r>
            <a:r>
              <a:rPr lang="cs-CZ" sz="3600" dirty="0" err="1" smtClean="0"/>
              <a:t>O</a:t>
            </a:r>
            <a:r>
              <a:rPr lang="cs-CZ" sz="3600" dirty="0" smtClean="0"/>
              <a:t>  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228184" y="5085184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L  e  š  n  á  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403648" y="836712"/>
            <a:ext cx="11511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Zámek</a:t>
            </a:r>
            <a:endParaRPr lang="cs-CZ" sz="28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Soláň-Velké Karlovice 09 21.3.2009 12-05-48.2009 12-05-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3851920" y="5445224"/>
            <a:ext cx="42258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Soláň</a:t>
            </a:r>
            <a:r>
              <a:rPr lang="cs-CZ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v zimě</a:t>
            </a:r>
            <a:endParaRPr lang="cs-CZ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yklo-Bunč 2010 0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2627784" y="5661248"/>
            <a:ext cx="51732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Penzion na </a:t>
            </a:r>
            <a:r>
              <a:rPr lang="cs-CZ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Bunči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HPIM15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1907704" y="5733256"/>
            <a:ext cx="53505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Zámek Buchlovice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908720"/>
            <a:ext cx="864096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F0"/>
                </a:solidFill>
              </a:rPr>
              <a:t>Hospodářství:</a:t>
            </a:r>
            <a:r>
              <a:rPr lang="cs-CZ" sz="2400" dirty="0" smtClean="0"/>
              <a:t> </a:t>
            </a:r>
          </a:p>
          <a:p>
            <a:r>
              <a:rPr lang="cs-CZ" sz="2400" dirty="0" smtClean="0"/>
              <a:t>Průmyslově zemědělský kraj</a:t>
            </a:r>
          </a:p>
          <a:p>
            <a:endParaRPr lang="cs-CZ" sz="2400" dirty="0" smtClean="0"/>
          </a:p>
          <a:p>
            <a:r>
              <a:rPr lang="cs-CZ" sz="2400" dirty="0" smtClean="0"/>
              <a:t>                           Obuvnický průmysl – dříve světové firmy Baťa, Svit</a:t>
            </a:r>
          </a:p>
          <a:p>
            <a:r>
              <a:rPr lang="cs-CZ" sz="2400" dirty="0" smtClean="0"/>
              <a:t>                                                              – dnes pouze menší firmy</a:t>
            </a:r>
          </a:p>
          <a:p>
            <a:r>
              <a:rPr lang="cs-CZ" sz="2400" dirty="0" smtClean="0"/>
              <a:t>                           Gumárenský – Barum </a:t>
            </a:r>
            <a:r>
              <a:rPr lang="cs-CZ" sz="2400" dirty="0" err="1" smtClean="0"/>
              <a:t>Continental</a:t>
            </a:r>
            <a:r>
              <a:rPr lang="cs-CZ" sz="2400" dirty="0" smtClean="0"/>
              <a:t> Otrokovice,</a:t>
            </a:r>
          </a:p>
          <a:p>
            <a:r>
              <a:rPr lang="cs-CZ" sz="2400" dirty="0" smtClean="0"/>
              <a:t>                                                      Gumárny Zubří               </a:t>
            </a:r>
          </a:p>
          <a:p>
            <a:r>
              <a:rPr lang="cs-CZ" sz="2400" dirty="0" smtClean="0"/>
              <a:t>                            Strojírenský – </a:t>
            </a:r>
            <a:r>
              <a:rPr lang="cs-CZ" sz="2400" dirty="0" err="1" smtClean="0"/>
              <a:t>Tajmac</a:t>
            </a:r>
            <a:r>
              <a:rPr lang="cs-CZ" sz="2400" dirty="0" smtClean="0"/>
              <a:t> Zlín, Česká zbrojovka Uherský</a:t>
            </a:r>
          </a:p>
          <a:p>
            <a:r>
              <a:rPr lang="cs-CZ" sz="2400" dirty="0" smtClean="0"/>
              <a:t>                                                      Brod, </a:t>
            </a:r>
            <a:r>
              <a:rPr lang="cs-CZ" sz="2400" dirty="0" err="1" smtClean="0"/>
              <a:t>Pilana</a:t>
            </a:r>
            <a:r>
              <a:rPr lang="cs-CZ" sz="2400" dirty="0" smtClean="0"/>
              <a:t> Hulín</a:t>
            </a:r>
          </a:p>
          <a:p>
            <a:r>
              <a:rPr lang="cs-CZ" sz="2400" dirty="0" smtClean="0"/>
              <a:t>                            Letecký – </a:t>
            </a:r>
            <a:r>
              <a:rPr lang="cs-CZ" sz="2400" dirty="0" err="1" smtClean="0"/>
              <a:t>Aircraft</a:t>
            </a:r>
            <a:r>
              <a:rPr lang="cs-CZ" sz="2400" dirty="0" smtClean="0"/>
              <a:t> </a:t>
            </a:r>
            <a:r>
              <a:rPr lang="cs-CZ" sz="2400" dirty="0" err="1" smtClean="0"/>
              <a:t>Industries</a:t>
            </a:r>
            <a:r>
              <a:rPr lang="cs-CZ" sz="2400" dirty="0" smtClean="0"/>
              <a:t> Kunovice</a:t>
            </a:r>
          </a:p>
          <a:p>
            <a:r>
              <a:rPr lang="cs-CZ" sz="2400" dirty="0" smtClean="0"/>
              <a:t>                            Potravinářský – </a:t>
            </a:r>
            <a:r>
              <a:rPr lang="cs-CZ" sz="2400" dirty="0" err="1" smtClean="0"/>
              <a:t>Hamé</a:t>
            </a:r>
            <a:r>
              <a:rPr lang="cs-CZ" sz="2400" dirty="0" smtClean="0"/>
              <a:t> Babice, Jelínek Vizovice, </a:t>
            </a:r>
          </a:p>
          <a:p>
            <a:r>
              <a:rPr lang="cs-CZ" sz="2400" dirty="0" smtClean="0"/>
              <a:t>                                                         </a:t>
            </a:r>
            <a:r>
              <a:rPr lang="cs-CZ" sz="2400" dirty="0" err="1" smtClean="0"/>
              <a:t>Nestlé</a:t>
            </a:r>
            <a:r>
              <a:rPr lang="cs-CZ" sz="2400" dirty="0" smtClean="0"/>
              <a:t> Holešov</a:t>
            </a:r>
            <a:endParaRPr lang="cs-CZ" sz="24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 rot="10800000" flipV="1">
            <a:off x="1979712" y="1573341"/>
            <a:ext cx="64087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1115616" y="548680"/>
            <a:ext cx="8582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Zdroje: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15616" y="1235839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Text:  je </a:t>
            </a:r>
            <a:r>
              <a:rPr lang="cs-CZ" dirty="0" smtClean="0"/>
              <a:t>vlastní originální </a:t>
            </a:r>
            <a:r>
              <a:rPr lang="cs-CZ" dirty="0" smtClean="0"/>
              <a:t>tvorbou autora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87624" y="1988840"/>
            <a:ext cx="72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Foto</a:t>
            </a:r>
            <a:r>
              <a:rPr lang="cs-CZ" dirty="0"/>
              <a:t>: </a:t>
            </a:r>
            <a:r>
              <a:rPr lang="cs-CZ" dirty="0" smtClean="0"/>
              <a:t>Fotografie jsou z vlastního archivu </a:t>
            </a:r>
            <a:r>
              <a:rPr lang="cs-CZ" dirty="0"/>
              <a:t>autora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02097" y="2204864"/>
            <a:ext cx="770485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Škola: Základní škola Trávníky Otrokovice, příspěvková organizace</a:t>
            </a:r>
          </a:p>
          <a:p>
            <a:r>
              <a:rPr lang="cs-CZ" dirty="0" smtClean="0"/>
              <a:t>Číslo projektu: CZ.1.07/1.4.00/21.2637</a:t>
            </a:r>
          </a:p>
          <a:p>
            <a:r>
              <a:rPr lang="cs-CZ" dirty="0" smtClean="0"/>
              <a:t>Název výukového materiálu: Zlínský kraj</a:t>
            </a:r>
          </a:p>
          <a:p>
            <a:r>
              <a:rPr lang="cs-CZ" dirty="0" smtClean="0"/>
              <a:t>Autor: Radomír </a:t>
            </a:r>
            <a:r>
              <a:rPr lang="cs-CZ" dirty="0" err="1" smtClean="0"/>
              <a:t>Schoř</a:t>
            </a:r>
            <a:endParaRPr lang="cs-CZ" dirty="0" smtClean="0"/>
          </a:p>
          <a:p>
            <a:r>
              <a:rPr lang="cs-CZ" dirty="0" smtClean="0"/>
              <a:t>Vytvořeno: 8. 6. 2013</a:t>
            </a:r>
          </a:p>
          <a:p>
            <a:r>
              <a:rPr lang="cs-CZ" dirty="0" smtClean="0"/>
              <a:t>Ročník: osmý</a:t>
            </a:r>
          </a:p>
          <a:p>
            <a:r>
              <a:rPr lang="cs-CZ" dirty="0" smtClean="0"/>
              <a:t>Vzdělávací oblast: Člověk a příroda</a:t>
            </a:r>
          </a:p>
          <a:p>
            <a:r>
              <a:rPr lang="cs-CZ" dirty="0" smtClean="0"/>
              <a:t>Vzdělávací obor:  Zeměpis</a:t>
            </a:r>
          </a:p>
          <a:p>
            <a:r>
              <a:rPr lang="cs-CZ" dirty="0" smtClean="0"/>
              <a:t>Tematický okruh: Kraje ČR</a:t>
            </a:r>
          </a:p>
          <a:p>
            <a:r>
              <a:rPr lang="cs-CZ" dirty="0" smtClean="0"/>
              <a:t>Téma: Zlínský kraj</a:t>
            </a:r>
          </a:p>
          <a:p>
            <a:r>
              <a:rPr lang="cs-CZ" dirty="0" smtClean="0"/>
              <a:t>Pomůcky: mapka kraje, atlas ČR, PC, </a:t>
            </a:r>
            <a:r>
              <a:rPr lang="cs-CZ" dirty="0" err="1" smtClean="0"/>
              <a:t>dataprojektor</a:t>
            </a:r>
            <a:endParaRPr lang="cs-CZ" dirty="0" smtClean="0"/>
          </a:p>
          <a:p>
            <a:r>
              <a:rPr lang="cs-CZ" dirty="0" smtClean="0"/>
              <a:t>Anotace: Materiál slouží k probírání </a:t>
            </a:r>
            <a:r>
              <a:rPr lang="cs-CZ" dirty="0" smtClean="0"/>
              <a:t>učiva o Zlínském kraji </a:t>
            </a:r>
            <a:r>
              <a:rPr lang="cs-CZ" dirty="0" smtClean="0"/>
              <a:t>s </a:t>
            </a:r>
            <a:r>
              <a:rPr lang="cs-CZ" smtClean="0"/>
              <a:t>cílem </a:t>
            </a:r>
            <a:r>
              <a:rPr lang="cs-CZ" smtClean="0"/>
              <a:t>přiblížit jeho </a:t>
            </a:r>
            <a:r>
              <a:rPr lang="cs-CZ" dirty="0" smtClean="0"/>
              <a:t>významné lokality.</a:t>
            </a:r>
          </a:p>
        </p:txBody>
      </p:sp>
      <p:pic>
        <p:nvPicPr>
          <p:cNvPr id="3" name="Picture 2" descr="Y: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60648"/>
            <a:ext cx="5781675" cy="1447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321</Words>
  <Application>Microsoft Office PowerPoint</Application>
  <PresentationFormat>Předvádění na obrazovce (4:3)</PresentationFormat>
  <Paragraphs>74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hornakova</cp:lastModifiedBy>
  <cp:revision>46</cp:revision>
  <cp:lastPrinted>2014-01-09T17:46:54Z</cp:lastPrinted>
  <dcterms:created xsi:type="dcterms:W3CDTF">2013-06-01T20:05:36Z</dcterms:created>
  <dcterms:modified xsi:type="dcterms:W3CDTF">2014-01-09T17:47:13Z</dcterms:modified>
</cp:coreProperties>
</file>