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80" r:id="rId3"/>
    <p:sldId id="282" r:id="rId4"/>
    <p:sldId id="281" r:id="rId5"/>
    <p:sldId id="258" r:id="rId6"/>
    <p:sldId id="259" r:id="rId7"/>
    <p:sldId id="260" r:id="rId8"/>
    <p:sldId id="261" r:id="rId9"/>
    <p:sldId id="262" r:id="rId10"/>
    <p:sldId id="263" r:id="rId11"/>
    <p:sldId id="264" r:id="rId12"/>
    <p:sldId id="265" r:id="rId13"/>
    <p:sldId id="266" r:id="rId14"/>
    <p:sldId id="267" r:id="rId15"/>
    <p:sldId id="268" r:id="rId16"/>
    <p:sldId id="269" r:id="rId17"/>
    <p:sldId id="283" r:id="rId18"/>
    <p:sldId id="270" r:id="rId19"/>
    <p:sldId id="271" r:id="rId20"/>
    <p:sldId id="272" r:id="rId21"/>
    <p:sldId id="274" r:id="rId22"/>
    <p:sldId id="275" r:id="rId23"/>
    <p:sldId id="276" r:id="rId24"/>
    <p:sldId id="278" r:id="rId25"/>
    <p:sldId id="277" r:id="rId26"/>
  </p:sldIdLst>
  <p:sldSz cx="9144000" cy="6858000" type="screen4x3"/>
  <p:notesSz cx="7099300" cy="10234613"/>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76" d="100"/>
          <a:sy n="76" d="100"/>
        </p:scale>
        <p:origin x="-1206" y="-3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97AFA6BA-8831-4854-8AEE-D08A243B36DF}" type="datetimeFigureOut">
              <a:rPr lang="cs-CZ" smtClean="0"/>
              <a:pPr/>
              <a:t>9.1.2014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30DB091-6FBC-42AC-893E-8AB28422E997}"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7AFA6BA-8831-4854-8AEE-D08A243B36DF}" type="datetimeFigureOut">
              <a:rPr lang="cs-CZ" smtClean="0"/>
              <a:pPr/>
              <a:t>9.1.2014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30DB091-6FBC-42AC-893E-8AB28422E997}"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97AFA6BA-8831-4854-8AEE-D08A243B36DF}" type="datetimeFigureOut">
              <a:rPr lang="cs-CZ" smtClean="0"/>
              <a:pPr/>
              <a:t>9.1.2014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30DB091-6FBC-42AC-893E-8AB28422E997}"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97AFA6BA-8831-4854-8AEE-D08A243B36DF}" type="datetimeFigureOut">
              <a:rPr lang="cs-CZ" smtClean="0"/>
              <a:pPr/>
              <a:t>9.1.2014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F30DB091-6FBC-42AC-893E-8AB28422E997}"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97AFA6BA-8831-4854-8AEE-D08A243B36DF}" type="datetimeFigureOut">
              <a:rPr lang="cs-CZ" smtClean="0"/>
              <a:pPr/>
              <a:t>9.1.2014</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F30DB091-6FBC-42AC-893E-8AB28422E997}"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97AFA6BA-8831-4854-8AEE-D08A243B36DF}" type="datetimeFigureOut">
              <a:rPr lang="cs-CZ" smtClean="0"/>
              <a:pPr/>
              <a:t>9.1.2014</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F30DB091-6FBC-42AC-893E-8AB28422E997}"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97AFA6BA-8831-4854-8AEE-D08A243B36DF}" type="datetimeFigureOut">
              <a:rPr lang="cs-CZ" smtClean="0"/>
              <a:pPr/>
              <a:t>9.1.2014</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F30DB091-6FBC-42AC-893E-8AB28422E997}"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97AFA6BA-8831-4854-8AEE-D08A243B36DF}" type="datetimeFigureOut">
              <a:rPr lang="cs-CZ" smtClean="0"/>
              <a:pPr/>
              <a:t>9.1.2014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F30DB091-6FBC-42AC-893E-8AB28422E997}"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97AFA6BA-8831-4854-8AEE-D08A243B36DF}" type="datetimeFigureOut">
              <a:rPr lang="cs-CZ" smtClean="0"/>
              <a:pPr/>
              <a:t>9.1.2014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F30DB091-6FBC-42AC-893E-8AB28422E997}"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7AFA6BA-8831-4854-8AEE-D08A243B36DF}" type="datetimeFigureOut">
              <a:rPr lang="cs-CZ" smtClean="0"/>
              <a:pPr/>
              <a:t>9.1.2014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30DB091-6FBC-42AC-893E-8AB28422E997}"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7AFA6BA-8831-4854-8AEE-D08A243B36DF}" type="datetimeFigureOut">
              <a:rPr lang="cs-CZ" smtClean="0"/>
              <a:pPr/>
              <a:t>9.1.2014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30DB091-6FBC-42AC-893E-8AB28422E997}"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7AFA6BA-8831-4854-8AEE-D08A243B36DF}" type="datetimeFigureOut">
              <a:rPr lang="cs-CZ" smtClean="0"/>
              <a:pPr/>
              <a:t>9.1.2014</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30DB091-6FBC-42AC-893E-8AB28422E997}"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hyperlink" Target="http://cs.wikipedia.org/wiki/Otrokovice" TargetMode="Externa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1805061" y="2967335"/>
            <a:ext cx="5533887" cy="923330"/>
          </a:xfrm>
          <a:prstGeom prst="rect">
            <a:avLst/>
          </a:prstGeom>
          <a:noFill/>
        </p:spPr>
        <p:txBody>
          <a:bodyPr wrap="none" lIns="91440" tIns="45720" rIns="91440" bIns="45720">
            <a:spAutoFit/>
          </a:bodyPr>
          <a:lstStyle/>
          <a:p>
            <a:pPr algn="ctr"/>
            <a:r>
              <a:rPr lang="cs-CZ" sz="5400" b="1" cap="none" spc="50" dirty="0" smtClean="0">
                <a:ln w="12700" cmpd="sng">
                  <a:solidFill>
                    <a:schemeClr val="accent6">
                      <a:satMod val="120000"/>
                      <a:shade val="80000"/>
                    </a:schemeClr>
                  </a:solidFill>
                  <a:prstDash val="solid"/>
                </a:ln>
                <a:solidFill>
                  <a:schemeClr val="accent6">
                    <a:tint val="1000"/>
                  </a:schemeClr>
                </a:solidFill>
                <a:effectLst>
                  <a:glow rad="53100">
                    <a:schemeClr val="accent6">
                      <a:satMod val="180000"/>
                      <a:alpha val="30000"/>
                    </a:schemeClr>
                  </a:glow>
                </a:effectLst>
              </a:rPr>
              <a:t>O T R O K O V I C E</a:t>
            </a:r>
            <a:endParaRPr lang="cs-CZ" sz="5400" b="1" cap="none" spc="50" dirty="0">
              <a:ln w="12700" cmpd="sng">
                <a:solidFill>
                  <a:schemeClr val="accent6">
                    <a:satMod val="120000"/>
                    <a:shade val="80000"/>
                  </a:schemeClr>
                </a:solidFill>
                <a:prstDash val="solid"/>
              </a:ln>
              <a:solidFill>
                <a:schemeClr val="accent6">
                  <a:tint val="1000"/>
                </a:schemeClr>
              </a:solidFill>
              <a:effectLst>
                <a:glow rad="53100">
                  <a:schemeClr val="accent6">
                    <a:satMod val="180000"/>
                    <a:alpha val="30000"/>
                  </a:schemeClr>
                </a:glow>
              </a:effectLst>
            </a:endParaRPr>
          </a:p>
        </p:txBody>
      </p:sp>
      <p:sp>
        <p:nvSpPr>
          <p:cNvPr id="3" name="Obdélník 2"/>
          <p:cNvSpPr/>
          <p:nvPr/>
        </p:nvSpPr>
        <p:spPr>
          <a:xfrm>
            <a:off x="1865970" y="2967335"/>
            <a:ext cx="5412059" cy="923330"/>
          </a:xfrm>
          <a:prstGeom prst="rect">
            <a:avLst/>
          </a:prstGeom>
          <a:noFill/>
        </p:spPr>
        <p:txBody>
          <a:bodyPr wrap="none" lIns="91440" tIns="45720" rIns="91440" bIns="45720">
            <a:spAutoFit/>
          </a:bodyPr>
          <a:lstStyle/>
          <a:p>
            <a:pPr algn="ctr"/>
            <a:r>
              <a:rPr lang="cs-CZ" sz="5400" b="1" cap="none" spc="0"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O T R O K O V I C E</a:t>
            </a:r>
            <a:endParaRPr lang="cs-CZ" sz="5400" b="1" cap="none" spc="0"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4" name="Picture 2" descr="Y:\Loga.JPG"/>
          <p:cNvPicPr>
            <a:picLocks noChangeAspect="1" noChangeArrowheads="1"/>
          </p:cNvPicPr>
          <p:nvPr/>
        </p:nvPicPr>
        <p:blipFill>
          <a:blip r:embed="rId2" cstate="print"/>
          <a:srcRect/>
          <a:stretch>
            <a:fillRect/>
          </a:stretch>
        </p:blipFill>
        <p:spPr bwMode="auto">
          <a:xfrm>
            <a:off x="1835696" y="116632"/>
            <a:ext cx="5781675" cy="1447800"/>
          </a:xfrm>
          <a:prstGeom prst="rect">
            <a:avLst/>
          </a:prstGeom>
          <a:noFill/>
        </p:spPr>
      </p:pic>
      <p:sp>
        <p:nvSpPr>
          <p:cNvPr id="5" name="Obdélník 4"/>
          <p:cNvSpPr/>
          <p:nvPr/>
        </p:nvSpPr>
        <p:spPr>
          <a:xfrm>
            <a:off x="323528" y="5589240"/>
            <a:ext cx="8640960" cy="338554"/>
          </a:xfrm>
          <a:prstGeom prst="rect">
            <a:avLst/>
          </a:prstGeom>
        </p:spPr>
        <p:txBody>
          <a:bodyPr wrap="square">
            <a:spAutoFit/>
          </a:bodyPr>
          <a:lstStyle/>
          <a:p>
            <a:r>
              <a:rPr lang="cs-CZ" sz="1600" dirty="0" smtClean="0"/>
              <a:t>Tato práce je šířena pod licencí CCBY-SA3,0. Odkazy a citace jsou platné k datu vytvoření této práce.</a:t>
            </a:r>
            <a:endParaRPr lang="cs-CZ" sz="1600" dirty="0"/>
          </a:p>
        </p:txBody>
      </p:sp>
      <p:sp>
        <p:nvSpPr>
          <p:cNvPr id="6" name="Obdélník 5"/>
          <p:cNvSpPr/>
          <p:nvPr/>
        </p:nvSpPr>
        <p:spPr>
          <a:xfrm>
            <a:off x="323528" y="5949280"/>
            <a:ext cx="2435988" cy="369332"/>
          </a:xfrm>
          <a:prstGeom prst="rect">
            <a:avLst/>
          </a:prstGeom>
        </p:spPr>
        <p:txBody>
          <a:bodyPr wrap="none">
            <a:spAutoFit/>
          </a:bodyPr>
          <a:lstStyle/>
          <a:p>
            <a:r>
              <a:rPr lang="cs-CZ" dirty="0" smtClean="0"/>
              <a:t>VY_32_INOVACE_19_38</a:t>
            </a:r>
            <a:endParaRPr lang="cs-CZ"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467544" y="612844"/>
            <a:ext cx="8064896" cy="5632311"/>
          </a:xfrm>
          <a:prstGeom prst="rect">
            <a:avLst/>
          </a:prstGeom>
        </p:spPr>
        <p:txBody>
          <a:bodyPr wrap="square">
            <a:spAutoFit/>
          </a:bodyPr>
          <a:lstStyle/>
          <a:p>
            <a:r>
              <a:rPr lang="cs-CZ" sz="2400" b="1" dirty="0" smtClean="0"/>
              <a:t>Otrokovice</a:t>
            </a:r>
            <a:r>
              <a:rPr lang="cs-CZ" sz="2400" dirty="0" smtClean="0"/>
              <a:t> (v letech 1939–1946 </a:t>
            </a:r>
            <a:r>
              <a:rPr lang="cs-CZ" sz="2400" i="1" dirty="0" err="1" smtClean="0"/>
              <a:t>Baťov</a:t>
            </a:r>
            <a:r>
              <a:rPr lang="cs-CZ" sz="2400" dirty="0" smtClean="0"/>
              <a:t>, 1960–1964 </a:t>
            </a:r>
            <a:r>
              <a:rPr lang="cs-CZ" sz="2400" i="1" dirty="0" smtClean="0"/>
              <a:t>Otrokovice-Kvítkovice</a:t>
            </a:r>
            <a:r>
              <a:rPr lang="cs-CZ" sz="2400" dirty="0" smtClean="0"/>
              <a:t>, německy </a:t>
            </a:r>
            <a:r>
              <a:rPr lang="cs-CZ" sz="2400" i="1" dirty="0" err="1" smtClean="0"/>
              <a:t>Otrokowitz</a:t>
            </a:r>
            <a:r>
              <a:rPr lang="cs-CZ" sz="2400" dirty="0" smtClean="0"/>
              <a:t>) jsou druhé největší město v okrese Zlín ve Zlínskem kraji, leží 10 km jihozápadně od Zlína na soutoku Moravy a Dřevnice. Místní části, někdejší samostatné vesnice, jsou </a:t>
            </a:r>
            <a:r>
              <a:rPr lang="cs-CZ" sz="2400" b="1" dirty="0" smtClean="0"/>
              <a:t>Otrokovice</a:t>
            </a:r>
            <a:r>
              <a:rPr lang="cs-CZ" sz="2400" dirty="0" smtClean="0"/>
              <a:t> a </a:t>
            </a:r>
            <a:r>
              <a:rPr lang="cs-CZ" sz="2400" b="1" dirty="0" err="1" smtClean="0"/>
              <a:t>Kvítkovice</a:t>
            </a:r>
            <a:r>
              <a:rPr lang="cs-CZ" sz="2400" dirty="0" smtClean="0"/>
              <a:t>. V roce 2011 zde žilo přes 18 tisíc obyvatel.</a:t>
            </a:r>
          </a:p>
          <a:p>
            <a:r>
              <a:rPr lang="cs-CZ" sz="2400" dirty="0" smtClean="0"/>
              <a:t>Leží na rozhraní tří moravských národopisných regionů - Slovácka, Valašska a Hané. Střídavě bývá řazeno ke všem uvedeným regionům. Jeho přiřazení k Hané je dáno tím, že původní obce, z nichž město vyrostlo, byly hanácké. Ovšem podle převládajícího slováckého nářečí (dle Ústavu pro jazyk český) je možno město řadit též ke Slovácku. Od roku 1933 se pro celé město začalo neoficiálně používat pojmenování </a:t>
            </a:r>
            <a:r>
              <a:rPr lang="cs-CZ" sz="2400" i="1" dirty="0" err="1" smtClean="0"/>
              <a:t>Baťov</a:t>
            </a:r>
            <a:r>
              <a:rPr lang="cs-CZ" sz="2400" dirty="0" smtClean="0"/>
              <a:t>.</a:t>
            </a:r>
            <a:r>
              <a:rPr lang="cs-CZ" sz="2400" baseline="30000" dirty="0" smtClean="0"/>
              <a:t> </a:t>
            </a:r>
            <a:r>
              <a:rPr lang="cs-CZ" sz="2400" dirty="0" smtClean="0"/>
              <a:t>K právnímu zakotvení tohoto názvu došlo však až v červnu 1939. Název </a:t>
            </a:r>
            <a:r>
              <a:rPr lang="cs-CZ" sz="2400" dirty="0" err="1" smtClean="0"/>
              <a:t>Baťov</a:t>
            </a:r>
            <a:r>
              <a:rPr lang="cs-CZ" sz="2400" dirty="0" smtClean="0"/>
              <a:t> byl odebrán v roce 1946.</a:t>
            </a:r>
            <a:endParaRPr lang="cs-CZ" sz="24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755576" y="2420888"/>
            <a:ext cx="7351051" cy="2554545"/>
          </a:xfrm>
          <a:prstGeom prst="rect">
            <a:avLst/>
          </a:prstGeom>
          <a:noFill/>
        </p:spPr>
        <p:txBody>
          <a:bodyPr wrap="none" rtlCol="0">
            <a:spAutoFit/>
          </a:bodyPr>
          <a:lstStyle/>
          <a:p>
            <a:r>
              <a:rPr lang="cs-CZ" sz="4000" dirty="0" smtClean="0"/>
              <a:t>Počet obyvatel:  </a:t>
            </a:r>
            <a:r>
              <a:rPr lang="cs-CZ" sz="4000" dirty="0" smtClean="0">
                <a:solidFill>
                  <a:srgbClr val="00B0F0"/>
                </a:solidFill>
              </a:rPr>
              <a:t>18 456 </a:t>
            </a:r>
            <a:r>
              <a:rPr lang="cs-CZ" sz="4000" dirty="0" smtClean="0"/>
              <a:t>(2012)</a:t>
            </a:r>
          </a:p>
          <a:p>
            <a:endParaRPr lang="cs-CZ" sz="4000" dirty="0" smtClean="0"/>
          </a:p>
          <a:p>
            <a:r>
              <a:rPr lang="cs-CZ" sz="4000" dirty="0" smtClean="0"/>
              <a:t>Zeměpisné souřadnice: 49°12´ s. </a:t>
            </a:r>
            <a:r>
              <a:rPr lang="cs-CZ" sz="4000" dirty="0" err="1" smtClean="0"/>
              <a:t>š</a:t>
            </a:r>
            <a:r>
              <a:rPr lang="cs-CZ" sz="4000" dirty="0" smtClean="0"/>
              <a:t>.</a:t>
            </a:r>
          </a:p>
          <a:p>
            <a:r>
              <a:rPr lang="cs-CZ" sz="4000" dirty="0" smtClean="0"/>
              <a:t>                                          17°32´ v. </a:t>
            </a:r>
            <a:r>
              <a:rPr lang="cs-CZ" sz="4000" dirty="0" err="1" smtClean="0"/>
              <a:t>d</a:t>
            </a:r>
            <a:r>
              <a:rPr lang="cs-CZ" sz="4000" dirty="0" smtClean="0"/>
              <a:t>.</a:t>
            </a:r>
            <a:endParaRPr lang="cs-CZ" sz="4000" dirty="0"/>
          </a:p>
        </p:txBody>
      </p:sp>
      <p:sp>
        <p:nvSpPr>
          <p:cNvPr id="3" name="TextovéPole 2"/>
          <p:cNvSpPr txBox="1"/>
          <p:nvPr/>
        </p:nvSpPr>
        <p:spPr>
          <a:xfrm>
            <a:off x="827584" y="5373216"/>
            <a:ext cx="5879815" cy="769441"/>
          </a:xfrm>
          <a:prstGeom prst="rect">
            <a:avLst/>
          </a:prstGeom>
          <a:noFill/>
        </p:spPr>
        <p:txBody>
          <a:bodyPr wrap="none" rtlCol="0">
            <a:spAutoFit/>
          </a:bodyPr>
          <a:lstStyle/>
          <a:p>
            <a:r>
              <a:rPr lang="cs-CZ" sz="4400" dirty="0" smtClean="0"/>
              <a:t>Nadmořská výška: </a:t>
            </a:r>
            <a:r>
              <a:rPr lang="cs-CZ" sz="4400" dirty="0" smtClean="0">
                <a:solidFill>
                  <a:srgbClr val="00B0F0"/>
                </a:solidFill>
              </a:rPr>
              <a:t>190 m</a:t>
            </a:r>
            <a:endParaRPr lang="cs-CZ" sz="4400" dirty="0">
              <a:solidFill>
                <a:srgbClr val="00B0F0"/>
              </a:solidFill>
            </a:endParaRPr>
          </a:p>
        </p:txBody>
      </p:sp>
      <p:sp>
        <p:nvSpPr>
          <p:cNvPr id="4" name="TextovéPole 3"/>
          <p:cNvSpPr txBox="1"/>
          <p:nvPr/>
        </p:nvSpPr>
        <p:spPr>
          <a:xfrm>
            <a:off x="827584" y="548680"/>
            <a:ext cx="2504916" cy="1323439"/>
          </a:xfrm>
          <a:prstGeom prst="rect">
            <a:avLst/>
          </a:prstGeom>
          <a:noFill/>
        </p:spPr>
        <p:txBody>
          <a:bodyPr wrap="none" rtlCol="0">
            <a:spAutoFit/>
          </a:bodyPr>
          <a:lstStyle/>
          <a:p>
            <a:r>
              <a:rPr lang="cs-CZ" sz="4000" dirty="0" smtClean="0">
                <a:solidFill>
                  <a:srgbClr val="FF0000"/>
                </a:solidFill>
              </a:rPr>
              <a:t>Okres Zlín</a:t>
            </a:r>
          </a:p>
          <a:p>
            <a:r>
              <a:rPr lang="cs-CZ" sz="4000" dirty="0" smtClean="0">
                <a:solidFill>
                  <a:srgbClr val="FF0000"/>
                </a:solidFill>
              </a:rPr>
              <a:t>Kraj Zlínský</a:t>
            </a:r>
            <a:endParaRPr lang="cs-CZ" sz="4000" dirty="0">
              <a:solidFill>
                <a:srgbClr val="FF0000"/>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467544" y="548680"/>
            <a:ext cx="5790431" cy="1169551"/>
          </a:xfrm>
          <a:prstGeom prst="rect">
            <a:avLst/>
          </a:prstGeom>
          <a:noFill/>
        </p:spPr>
        <p:txBody>
          <a:bodyPr wrap="none" rtlCol="0">
            <a:spAutoFit/>
          </a:bodyPr>
          <a:lstStyle/>
          <a:p>
            <a:r>
              <a:rPr lang="cs-CZ" sz="2800" b="1" dirty="0" smtClean="0">
                <a:solidFill>
                  <a:srgbClr val="00B0F0"/>
                </a:solidFill>
              </a:rPr>
              <a:t>Průmysl</a:t>
            </a:r>
            <a:r>
              <a:rPr lang="cs-CZ" sz="2400" b="1" dirty="0" smtClean="0"/>
              <a:t> </a:t>
            </a:r>
            <a:r>
              <a:rPr lang="cs-CZ" sz="2400" b="1" dirty="0" smtClean="0"/>
              <a:t>–</a:t>
            </a:r>
            <a:r>
              <a:rPr lang="cs-CZ" sz="2400" dirty="0" smtClean="0"/>
              <a:t> </a:t>
            </a:r>
            <a:r>
              <a:rPr lang="cs-CZ" sz="2400" dirty="0" smtClean="0"/>
              <a:t>gumárenský (Barum Continental)</a:t>
            </a:r>
          </a:p>
          <a:p>
            <a:r>
              <a:rPr lang="cs-CZ" sz="2400" dirty="0" smtClean="0"/>
              <a:t>                  </a:t>
            </a:r>
            <a:r>
              <a:rPr lang="cs-CZ" sz="2400" dirty="0" smtClean="0"/>
              <a:t>– letecký </a:t>
            </a:r>
            <a:r>
              <a:rPr lang="cs-CZ" sz="2400" dirty="0" smtClean="0"/>
              <a:t>(společnost MORAVAN)</a:t>
            </a:r>
          </a:p>
          <a:p>
            <a:endParaRPr lang="cs-CZ" dirty="0"/>
          </a:p>
        </p:txBody>
      </p:sp>
      <p:sp>
        <p:nvSpPr>
          <p:cNvPr id="3" name="TextovéPole 2"/>
          <p:cNvSpPr txBox="1"/>
          <p:nvPr/>
        </p:nvSpPr>
        <p:spPr>
          <a:xfrm>
            <a:off x="467544" y="1556792"/>
            <a:ext cx="1431226" cy="523220"/>
          </a:xfrm>
          <a:prstGeom prst="rect">
            <a:avLst/>
          </a:prstGeom>
          <a:noFill/>
        </p:spPr>
        <p:txBody>
          <a:bodyPr wrap="none" rtlCol="0">
            <a:spAutoFit/>
          </a:bodyPr>
          <a:lstStyle/>
          <a:p>
            <a:r>
              <a:rPr lang="cs-CZ" sz="2800" b="1" dirty="0" smtClean="0">
                <a:solidFill>
                  <a:srgbClr val="00B0F0"/>
                </a:solidFill>
              </a:rPr>
              <a:t>Doprava</a:t>
            </a:r>
            <a:endParaRPr lang="cs-CZ" sz="2800" b="1" dirty="0">
              <a:solidFill>
                <a:srgbClr val="00B0F0"/>
              </a:solidFill>
            </a:endParaRPr>
          </a:p>
        </p:txBody>
      </p:sp>
      <p:sp>
        <p:nvSpPr>
          <p:cNvPr id="4" name="TextovéPole 3"/>
          <p:cNvSpPr txBox="1"/>
          <p:nvPr/>
        </p:nvSpPr>
        <p:spPr>
          <a:xfrm>
            <a:off x="467544" y="1988840"/>
            <a:ext cx="6646884" cy="461665"/>
          </a:xfrm>
          <a:prstGeom prst="rect">
            <a:avLst/>
          </a:prstGeom>
          <a:noFill/>
        </p:spPr>
        <p:txBody>
          <a:bodyPr wrap="none" rtlCol="0">
            <a:spAutoFit/>
          </a:bodyPr>
          <a:lstStyle/>
          <a:p>
            <a:r>
              <a:rPr lang="cs-CZ" sz="2400" dirty="0" smtClean="0">
                <a:solidFill>
                  <a:srgbClr val="FF0000"/>
                </a:solidFill>
              </a:rPr>
              <a:t>Silniční </a:t>
            </a:r>
            <a:r>
              <a:rPr lang="cs-CZ" sz="2400" dirty="0" smtClean="0"/>
              <a:t>– silnice Olomouc – Břeclav – Rakousko  I/55</a:t>
            </a:r>
            <a:endParaRPr lang="cs-CZ" sz="2400" dirty="0"/>
          </a:p>
        </p:txBody>
      </p:sp>
      <p:sp>
        <p:nvSpPr>
          <p:cNvPr id="6" name="TextovéPole 5"/>
          <p:cNvSpPr txBox="1"/>
          <p:nvPr/>
        </p:nvSpPr>
        <p:spPr>
          <a:xfrm>
            <a:off x="467544" y="2564904"/>
            <a:ext cx="7924542" cy="1107996"/>
          </a:xfrm>
          <a:prstGeom prst="rect">
            <a:avLst/>
          </a:prstGeom>
          <a:noFill/>
        </p:spPr>
        <p:txBody>
          <a:bodyPr wrap="none" rtlCol="0">
            <a:spAutoFit/>
          </a:bodyPr>
          <a:lstStyle/>
          <a:p>
            <a:r>
              <a:rPr lang="cs-CZ" sz="2400" dirty="0" smtClean="0">
                <a:solidFill>
                  <a:srgbClr val="FF0000"/>
                </a:solidFill>
              </a:rPr>
              <a:t>Železniční</a:t>
            </a:r>
            <a:r>
              <a:rPr lang="cs-CZ" sz="2400" dirty="0" smtClean="0"/>
              <a:t> – trať Přerov – Břeclav součást druhého železničního</a:t>
            </a:r>
          </a:p>
          <a:p>
            <a:r>
              <a:rPr lang="cs-CZ" sz="2400" dirty="0" smtClean="0"/>
              <a:t>                      koridoru </a:t>
            </a:r>
            <a:endParaRPr lang="cs-CZ" dirty="0" smtClean="0"/>
          </a:p>
          <a:p>
            <a:r>
              <a:rPr lang="cs-CZ" dirty="0" smtClean="0"/>
              <a:t>                      </a:t>
            </a:r>
            <a:endParaRPr lang="cs-CZ" dirty="0"/>
          </a:p>
        </p:txBody>
      </p:sp>
      <p:sp>
        <p:nvSpPr>
          <p:cNvPr id="7" name="TextovéPole 6"/>
          <p:cNvSpPr txBox="1"/>
          <p:nvPr/>
        </p:nvSpPr>
        <p:spPr>
          <a:xfrm>
            <a:off x="1979712" y="3284984"/>
            <a:ext cx="3547768" cy="369332"/>
          </a:xfrm>
          <a:prstGeom prst="rect">
            <a:avLst/>
          </a:prstGeom>
          <a:noFill/>
        </p:spPr>
        <p:txBody>
          <a:bodyPr wrap="square" rtlCol="0">
            <a:spAutoFit/>
          </a:bodyPr>
          <a:lstStyle/>
          <a:p>
            <a:r>
              <a:rPr lang="cs-CZ" dirty="0" smtClean="0"/>
              <a:t>Otrokovice – Vizovice  jednokolejka</a:t>
            </a:r>
            <a:endParaRPr lang="cs-CZ" dirty="0"/>
          </a:p>
        </p:txBody>
      </p:sp>
      <p:sp>
        <p:nvSpPr>
          <p:cNvPr id="8" name="TextovéPole 7"/>
          <p:cNvSpPr txBox="1"/>
          <p:nvPr/>
        </p:nvSpPr>
        <p:spPr>
          <a:xfrm>
            <a:off x="467544" y="3645024"/>
            <a:ext cx="3662477" cy="461665"/>
          </a:xfrm>
          <a:prstGeom prst="rect">
            <a:avLst/>
          </a:prstGeom>
          <a:noFill/>
        </p:spPr>
        <p:txBody>
          <a:bodyPr wrap="none" rtlCol="0">
            <a:spAutoFit/>
          </a:bodyPr>
          <a:lstStyle/>
          <a:p>
            <a:r>
              <a:rPr lang="cs-CZ" sz="2400" dirty="0" smtClean="0">
                <a:solidFill>
                  <a:srgbClr val="FF0000"/>
                </a:solidFill>
              </a:rPr>
              <a:t>Městská hromadná doprava</a:t>
            </a:r>
            <a:endParaRPr lang="cs-CZ" sz="2400" dirty="0">
              <a:solidFill>
                <a:srgbClr val="FF0000"/>
              </a:solidFill>
            </a:endParaRPr>
          </a:p>
        </p:txBody>
      </p:sp>
      <p:sp>
        <p:nvSpPr>
          <p:cNvPr id="9" name="TextovéPole 8"/>
          <p:cNvSpPr txBox="1"/>
          <p:nvPr/>
        </p:nvSpPr>
        <p:spPr>
          <a:xfrm>
            <a:off x="755576" y="4077072"/>
            <a:ext cx="8861409" cy="1200329"/>
          </a:xfrm>
          <a:prstGeom prst="rect">
            <a:avLst/>
          </a:prstGeom>
          <a:noFill/>
        </p:spPr>
        <p:txBody>
          <a:bodyPr wrap="square" rtlCol="0">
            <a:spAutoFit/>
          </a:bodyPr>
          <a:lstStyle/>
          <a:p>
            <a:r>
              <a:rPr lang="cs-CZ" sz="2400" dirty="0" smtClean="0"/>
              <a:t>Dopravní společnost  Zlín – Otrokovice</a:t>
            </a:r>
          </a:p>
          <a:p>
            <a:r>
              <a:rPr lang="cs-CZ" sz="2400" dirty="0" smtClean="0"/>
              <a:t>Autobusy a trolejbusy jsou se železnicí Otrokovice - Zlín - Vizovice</a:t>
            </a:r>
          </a:p>
          <a:p>
            <a:r>
              <a:rPr lang="cs-CZ" sz="2400" dirty="0" smtClean="0"/>
              <a:t>součástí integrovaného dopravního systému</a:t>
            </a:r>
            <a:endParaRPr lang="cs-CZ" sz="2400" dirty="0"/>
          </a:p>
        </p:txBody>
      </p:sp>
      <p:sp>
        <p:nvSpPr>
          <p:cNvPr id="10" name="TextovéPole 9"/>
          <p:cNvSpPr txBox="1"/>
          <p:nvPr/>
        </p:nvSpPr>
        <p:spPr>
          <a:xfrm>
            <a:off x="611560" y="5373216"/>
            <a:ext cx="5713552" cy="830997"/>
          </a:xfrm>
          <a:prstGeom prst="rect">
            <a:avLst/>
          </a:prstGeom>
          <a:noFill/>
        </p:spPr>
        <p:txBody>
          <a:bodyPr wrap="none" rtlCol="0">
            <a:spAutoFit/>
          </a:bodyPr>
          <a:lstStyle/>
          <a:p>
            <a:r>
              <a:rPr lang="cs-CZ" sz="2400" dirty="0" smtClean="0">
                <a:solidFill>
                  <a:srgbClr val="FF0000"/>
                </a:solidFill>
              </a:rPr>
              <a:t>Cyklistická</a:t>
            </a:r>
          </a:p>
          <a:p>
            <a:r>
              <a:rPr lang="cs-CZ" sz="2400" dirty="0" smtClean="0">
                <a:solidFill>
                  <a:schemeClr val="tx1">
                    <a:lumMod val="95000"/>
                    <a:lumOff val="5000"/>
                  </a:schemeClr>
                </a:solidFill>
              </a:rPr>
              <a:t>Moravská stezka Jeseník – Mikulov  (314 km)</a:t>
            </a:r>
            <a:endParaRPr lang="cs-CZ" sz="2400" dirty="0">
              <a:solidFill>
                <a:schemeClr val="tx1">
                  <a:lumMod val="95000"/>
                  <a:lumOff val="5000"/>
                </a:schemeClr>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descr="DSC02080.JPG"/>
          <p:cNvPicPr>
            <a:picLocks noChangeAspect="1"/>
          </p:cNvPicPr>
          <p:nvPr/>
        </p:nvPicPr>
        <p:blipFill>
          <a:blip r:embed="rId2" cstate="print"/>
          <a:stretch>
            <a:fillRect/>
          </a:stretch>
        </p:blipFill>
        <p:spPr>
          <a:xfrm>
            <a:off x="0" y="0"/>
            <a:ext cx="9144000" cy="6857999"/>
          </a:xfrm>
          <a:prstGeom prst="rect">
            <a:avLst/>
          </a:prstGeom>
        </p:spPr>
      </p:pic>
      <p:sp>
        <p:nvSpPr>
          <p:cNvPr id="3" name="Obdélník 2"/>
          <p:cNvSpPr/>
          <p:nvPr/>
        </p:nvSpPr>
        <p:spPr>
          <a:xfrm>
            <a:off x="3635896" y="5373216"/>
            <a:ext cx="3132204" cy="923330"/>
          </a:xfrm>
          <a:prstGeom prst="rect">
            <a:avLst/>
          </a:prstGeom>
          <a:noFill/>
        </p:spPr>
        <p:txBody>
          <a:bodyPr wrap="none" lIns="91440" tIns="45720" rIns="91440" bIns="45720">
            <a:spAutoFit/>
            <a:scene3d>
              <a:camera prst="orthographicFront"/>
              <a:lightRig rig="balanced" dir="t">
                <a:rot lat="0" lon="0" rev="2100000"/>
              </a:lightRig>
            </a:scene3d>
            <a:sp3d extrusionH="57150" prstMaterial="metal">
              <a:bevelT w="38100" h="25400"/>
              <a:contourClr>
                <a:schemeClr val="bg2"/>
              </a:contourClr>
            </a:sp3d>
          </a:bodyPr>
          <a:lstStyle/>
          <a:p>
            <a:pPr algn="ctr"/>
            <a:r>
              <a:rPr lang="cs-CZ" sz="5400" b="1" cap="none" spc="0" dirty="0" smtClean="0">
                <a:ln w="50800"/>
                <a:solidFill>
                  <a:schemeClr val="bg1">
                    <a:shade val="50000"/>
                  </a:schemeClr>
                </a:solidFill>
                <a:effectLst/>
              </a:rPr>
              <a:t>Poliklinika</a:t>
            </a:r>
            <a:endParaRPr lang="cs-CZ" sz="5400" b="1" cap="none" spc="0" dirty="0">
              <a:ln w="50800"/>
              <a:solidFill>
                <a:schemeClr val="bg1">
                  <a:shade val="50000"/>
                </a:schemeClr>
              </a:solidFill>
              <a:effectLst/>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descr="DSC02081.JPG"/>
          <p:cNvPicPr>
            <a:picLocks noChangeAspect="1"/>
          </p:cNvPicPr>
          <p:nvPr/>
        </p:nvPicPr>
        <p:blipFill>
          <a:blip r:embed="rId2" cstate="print"/>
          <a:stretch>
            <a:fillRect/>
          </a:stretch>
        </p:blipFill>
        <p:spPr>
          <a:xfrm>
            <a:off x="0" y="0"/>
            <a:ext cx="9144000" cy="6857999"/>
          </a:xfrm>
          <a:prstGeom prst="rect">
            <a:avLst/>
          </a:prstGeom>
        </p:spPr>
      </p:pic>
      <p:sp>
        <p:nvSpPr>
          <p:cNvPr id="3" name="Obdélník 2"/>
          <p:cNvSpPr/>
          <p:nvPr/>
        </p:nvSpPr>
        <p:spPr>
          <a:xfrm>
            <a:off x="2267744" y="5445224"/>
            <a:ext cx="5757410" cy="923330"/>
          </a:xfrm>
          <a:prstGeom prst="rect">
            <a:avLst/>
          </a:prstGeom>
          <a:noFill/>
        </p:spPr>
        <p:txBody>
          <a:bodyPr wrap="none" lIns="91440" tIns="45720" rIns="91440" bIns="45720">
            <a:spAutoFit/>
            <a:scene3d>
              <a:camera prst="orthographicFront"/>
              <a:lightRig rig="soft" dir="t">
                <a:rot lat="0" lon="0" rev="10800000"/>
              </a:lightRig>
            </a:scene3d>
            <a:sp3d>
              <a:bevelT w="27940" h="12700"/>
              <a:contourClr>
                <a:srgbClr val="DDDDDD"/>
              </a:contourClr>
            </a:sp3d>
          </a:bodyPr>
          <a:lstStyle/>
          <a:p>
            <a:pPr algn="ctr"/>
            <a:r>
              <a:rPr lang="cs-CZ" sz="5400" b="1" cap="none" spc="150" dirty="0" smtClean="0">
                <a:ln w="11430"/>
                <a:solidFill>
                  <a:srgbClr val="F8F8F8"/>
                </a:solidFill>
                <a:effectLst>
                  <a:outerShdw blurRad="25400" algn="tl" rotWithShape="0">
                    <a:srgbClr val="000000">
                      <a:alpha val="43000"/>
                    </a:srgbClr>
                  </a:outerShdw>
                </a:effectLst>
              </a:rPr>
              <a:t>Hasičská zbrojnice</a:t>
            </a:r>
            <a:endParaRPr lang="cs-CZ" sz="5400" b="1" cap="none" spc="150" dirty="0">
              <a:ln w="11430"/>
              <a:solidFill>
                <a:srgbClr val="F8F8F8"/>
              </a:solidFill>
              <a:effectLst>
                <a:outerShdw blurRad="25400" algn="tl" rotWithShape="0">
                  <a:srgbClr val="000000">
                    <a:alpha val="43000"/>
                  </a:srgbClr>
                </a:outerShdw>
              </a:effectLst>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descr="DSC02082.JPG"/>
          <p:cNvPicPr>
            <a:picLocks noChangeAspect="1"/>
          </p:cNvPicPr>
          <p:nvPr/>
        </p:nvPicPr>
        <p:blipFill>
          <a:blip r:embed="rId2" cstate="print"/>
          <a:stretch>
            <a:fillRect/>
          </a:stretch>
        </p:blipFill>
        <p:spPr>
          <a:xfrm>
            <a:off x="0" y="260648"/>
            <a:ext cx="9144000" cy="6857999"/>
          </a:xfrm>
          <a:prstGeom prst="rect">
            <a:avLst/>
          </a:prstGeom>
        </p:spPr>
      </p:pic>
      <p:sp>
        <p:nvSpPr>
          <p:cNvPr id="3" name="Obdélník 2"/>
          <p:cNvSpPr/>
          <p:nvPr/>
        </p:nvSpPr>
        <p:spPr>
          <a:xfrm>
            <a:off x="1896525" y="5589240"/>
            <a:ext cx="5667192" cy="923330"/>
          </a:xfrm>
          <a:prstGeom prst="rect">
            <a:avLst/>
          </a:prstGeom>
          <a:noFill/>
        </p:spPr>
        <p:txBody>
          <a:bodyPr wrap="none" lIns="91440" tIns="45720" rIns="91440" bIns="45720">
            <a:spAutoFit/>
          </a:bodyPr>
          <a:lstStyle/>
          <a:p>
            <a:pPr algn="ctr"/>
            <a:r>
              <a:rPr lang="cs-CZ" sz="5400" b="1" cap="none" spc="50" dirty="0" smtClean="0">
                <a:ln w="13500">
                  <a:solidFill>
                    <a:schemeClr val="accent1">
                      <a:shade val="2500"/>
                      <a:alpha val="6500"/>
                    </a:schemeClr>
                  </a:solidFill>
                  <a:prstDash val="solid"/>
                </a:ln>
                <a:solidFill>
                  <a:schemeClr val="accent1">
                    <a:tint val="3000"/>
                    <a:alpha val="95000"/>
                  </a:schemeClr>
                </a:solidFill>
                <a:effectLst>
                  <a:innerShdw blurRad="50900" dist="38500" dir="13500000">
                    <a:srgbClr val="000000">
                      <a:alpha val="60000"/>
                    </a:srgbClr>
                  </a:innerShdw>
                </a:effectLst>
              </a:rPr>
              <a:t>Kostel Sv. Vojtěcha</a:t>
            </a:r>
            <a:endParaRPr lang="cs-CZ" sz="5400" b="1" cap="none" spc="50" dirty="0">
              <a:ln w="13500">
                <a:solidFill>
                  <a:schemeClr val="accent1">
                    <a:shade val="2500"/>
                    <a:alpha val="6500"/>
                  </a:schemeClr>
                </a:solidFill>
                <a:prstDash val="solid"/>
              </a:ln>
              <a:solidFill>
                <a:schemeClr val="accent1">
                  <a:tint val="3000"/>
                  <a:alpha val="95000"/>
                </a:schemeClr>
              </a:solidFill>
              <a:effectLst>
                <a:innerShdw blurRad="50900" dist="38500" dir="13500000">
                  <a:srgbClr val="000000">
                    <a:alpha val="60000"/>
                  </a:srgbClr>
                </a:innerShdw>
              </a:effectLst>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descr="DSC02084.JPG"/>
          <p:cNvPicPr>
            <a:picLocks noChangeAspect="1"/>
          </p:cNvPicPr>
          <p:nvPr/>
        </p:nvPicPr>
        <p:blipFill>
          <a:blip r:embed="rId2" cstate="print"/>
          <a:stretch>
            <a:fillRect/>
          </a:stretch>
        </p:blipFill>
        <p:spPr>
          <a:xfrm>
            <a:off x="0" y="0"/>
            <a:ext cx="9144000" cy="6857999"/>
          </a:xfrm>
          <a:prstGeom prst="rect">
            <a:avLst/>
          </a:prstGeom>
        </p:spPr>
      </p:pic>
      <p:sp>
        <p:nvSpPr>
          <p:cNvPr id="3" name="Obdélník 2"/>
          <p:cNvSpPr/>
          <p:nvPr/>
        </p:nvSpPr>
        <p:spPr>
          <a:xfrm>
            <a:off x="1547664" y="5229200"/>
            <a:ext cx="6191696" cy="923330"/>
          </a:xfrm>
          <a:prstGeom prst="rect">
            <a:avLst/>
          </a:prstGeom>
          <a:noFill/>
        </p:spPr>
        <p:txBody>
          <a:bodyPr wrap="none" lIns="91440" tIns="45720" rIns="91440" bIns="45720">
            <a:spAutoFit/>
          </a:bodyPr>
          <a:lstStyle/>
          <a:p>
            <a:pPr algn="ctr"/>
            <a:r>
              <a:rPr lang="cs-CZ" sz="5400" b="1" cap="none" spc="0" dirty="0" smtClean="0">
                <a:ln w="31550" cmpd="sng">
                  <a:gradFill>
                    <a:gsLst>
                      <a:gs pos="70000">
                        <a:schemeClr val="accent6">
                          <a:shade val="50000"/>
                          <a:satMod val="190000"/>
                        </a:schemeClr>
                      </a:gs>
                      <a:gs pos="0">
                        <a:schemeClr val="accent6">
                          <a:tint val="77000"/>
                          <a:satMod val="180000"/>
                        </a:schemeClr>
                      </a:gs>
                    </a:gsLst>
                    <a:lin ang="5400000"/>
                  </a:gradFill>
                  <a:prstDash val="solid"/>
                </a:ln>
                <a:solidFill>
                  <a:schemeClr val="accent6">
                    <a:tint val="15000"/>
                    <a:satMod val="200000"/>
                  </a:schemeClr>
                </a:solidFill>
                <a:effectLst>
                  <a:outerShdw blurRad="50800" dist="40000" dir="5400000" algn="tl" rotWithShape="0">
                    <a:srgbClr val="000000">
                      <a:shade val="5000"/>
                      <a:satMod val="120000"/>
                      <a:alpha val="33000"/>
                    </a:srgbClr>
                  </a:outerShdw>
                </a:effectLst>
              </a:rPr>
              <a:t>Kulturní dům Beseda</a:t>
            </a:r>
            <a:endParaRPr lang="cs-CZ" sz="5400" b="1" cap="none" spc="0" dirty="0">
              <a:ln w="31550" cmpd="sng">
                <a:gradFill>
                  <a:gsLst>
                    <a:gs pos="70000">
                      <a:schemeClr val="accent6">
                        <a:shade val="50000"/>
                        <a:satMod val="190000"/>
                      </a:schemeClr>
                    </a:gs>
                    <a:gs pos="0">
                      <a:schemeClr val="accent6">
                        <a:tint val="77000"/>
                        <a:satMod val="180000"/>
                      </a:schemeClr>
                    </a:gs>
                  </a:gsLst>
                  <a:lin ang="5400000"/>
                </a:gradFill>
                <a:prstDash val="solid"/>
              </a:ln>
              <a:solidFill>
                <a:schemeClr val="accent6">
                  <a:tint val="15000"/>
                  <a:satMod val="200000"/>
                </a:schemeClr>
              </a:solidFill>
              <a:effectLst>
                <a:outerShdw blurRad="50800" dist="40000" dir="5400000" algn="tl" rotWithShape="0">
                  <a:srgbClr val="000000">
                    <a:shade val="5000"/>
                    <a:satMod val="120000"/>
                    <a:alpha val="33000"/>
                  </a:srgbClr>
                </a:outerShdw>
              </a:effectLst>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descr="DSC02085.JPG"/>
          <p:cNvPicPr>
            <a:picLocks noChangeAspect="1"/>
          </p:cNvPicPr>
          <p:nvPr/>
        </p:nvPicPr>
        <p:blipFill>
          <a:blip r:embed="rId2" cstate="print"/>
          <a:stretch>
            <a:fillRect/>
          </a:stretch>
        </p:blipFill>
        <p:spPr>
          <a:xfrm>
            <a:off x="0" y="1"/>
            <a:ext cx="9144000" cy="6857999"/>
          </a:xfrm>
          <a:prstGeom prst="rect">
            <a:avLst/>
          </a:prstGeom>
        </p:spPr>
      </p:pic>
      <p:sp>
        <p:nvSpPr>
          <p:cNvPr id="3" name="Obdélník 2"/>
          <p:cNvSpPr/>
          <p:nvPr/>
        </p:nvSpPr>
        <p:spPr>
          <a:xfrm>
            <a:off x="971600" y="5805264"/>
            <a:ext cx="3968459" cy="923330"/>
          </a:xfrm>
          <a:prstGeom prst="rect">
            <a:avLst/>
          </a:prstGeom>
          <a:noFill/>
        </p:spPr>
        <p:txBody>
          <a:bodyPr wrap="none" lIns="91440" tIns="45720" rIns="91440" bIns="45720">
            <a:spAutoFit/>
          </a:bodyPr>
          <a:lstStyle/>
          <a:p>
            <a:pPr algn="ctr"/>
            <a:r>
              <a:rPr lang="cs-CZ" sz="5400" b="1" cap="none" spc="50" dirty="0" smtClean="0">
                <a:ln w="13500">
                  <a:solidFill>
                    <a:schemeClr val="accent1">
                      <a:shade val="2500"/>
                      <a:alpha val="6500"/>
                    </a:schemeClr>
                  </a:solidFill>
                  <a:prstDash val="solid"/>
                </a:ln>
                <a:solidFill>
                  <a:srgbClr val="FF0000"/>
                </a:solidFill>
                <a:effectLst>
                  <a:innerShdw blurRad="50900" dist="38500" dir="13500000">
                    <a:srgbClr val="000000">
                      <a:alpha val="60000"/>
                    </a:srgbClr>
                  </a:innerShdw>
                </a:effectLst>
              </a:rPr>
              <a:t>Hotel Atrium</a:t>
            </a:r>
            <a:endParaRPr lang="cs-CZ" sz="5400" b="1" cap="none" spc="50" dirty="0">
              <a:ln w="13500">
                <a:solidFill>
                  <a:schemeClr val="accent1">
                    <a:shade val="2500"/>
                    <a:alpha val="6500"/>
                  </a:schemeClr>
                </a:solidFill>
                <a:prstDash val="solid"/>
              </a:ln>
              <a:solidFill>
                <a:srgbClr val="FF0000"/>
              </a:solidFill>
              <a:effectLst>
                <a:innerShdw blurRad="50900" dist="38500" dir="13500000">
                  <a:srgbClr val="000000">
                    <a:alpha val="60000"/>
                  </a:srgbClr>
                </a:innerShdw>
              </a:effectLst>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descr="DSC02086.JPG"/>
          <p:cNvPicPr>
            <a:picLocks noChangeAspect="1"/>
          </p:cNvPicPr>
          <p:nvPr/>
        </p:nvPicPr>
        <p:blipFill>
          <a:blip r:embed="rId2" cstate="print"/>
          <a:stretch>
            <a:fillRect/>
          </a:stretch>
        </p:blipFill>
        <p:spPr>
          <a:xfrm>
            <a:off x="0" y="0"/>
            <a:ext cx="9144000" cy="6857999"/>
          </a:xfrm>
          <a:prstGeom prst="rect">
            <a:avLst/>
          </a:prstGeom>
        </p:spPr>
      </p:pic>
      <p:sp>
        <p:nvSpPr>
          <p:cNvPr id="3" name="Obdélník 2"/>
          <p:cNvSpPr/>
          <p:nvPr/>
        </p:nvSpPr>
        <p:spPr>
          <a:xfrm>
            <a:off x="1835695" y="5157192"/>
            <a:ext cx="5476161" cy="923330"/>
          </a:xfrm>
          <a:prstGeom prst="rect">
            <a:avLst/>
          </a:prstGeom>
          <a:noFill/>
        </p:spPr>
        <p:txBody>
          <a:bodyPr wrap="square" lIns="91440" tIns="45720" rIns="91440" bIns="45720">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r>
              <a:rPr lang="cs-CZ" sz="5400" b="1" cap="none"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Náměstí 3. května</a:t>
            </a:r>
            <a:endParaRPr lang="cs-CZ" sz="5400" b="1" cap="none"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descr="DSC02087.JPG"/>
          <p:cNvPicPr>
            <a:picLocks noChangeAspect="1"/>
          </p:cNvPicPr>
          <p:nvPr/>
        </p:nvPicPr>
        <p:blipFill>
          <a:blip r:embed="rId2" cstate="print"/>
          <a:stretch>
            <a:fillRect/>
          </a:stretch>
        </p:blipFill>
        <p:spPr>
          <a:xfrm>
            <a:off x="0" y="0"/>
            <a:ext cx="9144000" cy="6857999"/>
          </a:xfrm>
          <a:prstGeom prst="rect">
            <a:avLst/>
          </a:prstGeom>
        </p:spPr>
      </p:pic>
      <p:sp>
        <p:nvSpPr>
          <p:cNvPr id="3" name="Obdélník 2"/>
          <p:cNvSpPr/>
          <p:nvPr/>
        </p:nvSpPr>
        <p:spPr>
          <a:xfrm>
            <a:off x="2411760" y="5301208"/>
            <a:ext cx="4057009" cy="923330"/>
          </a:xfrm>
          <a:prstGeom prst="rect">
            <a:avLst/>
          </a:prstGeom>
          <a:noFill/>
        </p:spPr>
        <p:txBody>
          <a:bodyPr wrap="non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cs-CZ" sz="5400" b="1" cap="none" spc="0"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Městský úřad</a:t>
            </a:r>
            <a:endParaRPr lang="cs-CZ" sz="54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descr="DSC02091.JPG"/>
          <p:cNvPicPr>
            <a:picLocks noChangeAspect="1"/>
          </p:cNvPicPr>
          <p:nvPr/>
        </p:nvPicPr>
        <p:blipFill>
          <a:blip r:embed="rId2" cstate="print"/>
          <a:stretch>
            <a:fillRect/>
          </a:stretch>
        </p:blipFill>
        <p:spPr>
          <a:xfrm>
            <a:off x="0" y="0"/>
            <a:ext cx="9144000" cy="6857999"/>
          </a:xfrm>
          <a:prstGeom prst="rect">
            <a:avLst/>
          </a:prstGeom>
        </p:spPr>
      </p:pic>
      <p:sp>
        <p:nvSpPr>
          <p:cNvPr id="3" name="Obdélník 2"/>
          <p:cNvSpPr/>
          <p:nvPr/>
        </p:nvSpPr>
        <p:spPr>
          <a:xfrm>
            <a:off x="2123728" y="5661248"/>
            <a:ext cx="4260205" cy="923330"/>
          </a:xfrm>
          <a:prstGeom prst="rect">
            <a:avLst/>
          </a:prstGeom>
          <a:noFill/>
        </p:spPr>
        <p:txBody>
          <a:bodyPr wrap="none" lIns="91440" tIns="45720" rIns="91440" bIns="45720">
            <a:spAutoFit/>
            <a:scene3d>
              <a:camera prst="orthographicFront"/>
              <a:lightRig rig="glow" dir="tl">
                <a:rot lat="0" lon="0" rev="5400000"/>
              </a:lightRig>
            </a:scene3d>
            <a:sp3d contourW="12700">
              <a:bevelT w="25400" h="25400"/>
              <a:contourClr>
                <a:schemeClr val="accent6">
                  <a:shade val="73000"/>
                </a:schemeClr>
              </a:contourClr>
            </a:sp3d>
          </a:bodyPr>
          <a:lstStyle/>
          <a:p>
            <a:pPr algn="ctr"/>
            <a:r>
              <a:rPr lang="cs-CZ" sz="5400" b="1" cap="none" spc="0" dirty="0" smtClean="0">
                <a:ln w="11430"/>
                <a:gradFill>
                  <a:gsLst>
                    <a:gs pos="0">
                      <a:schemeClr val="accent6">
                        <a:tint val="90000"/>
                        <a:satMod val="120000"/>
                      </a:schemeClr>
                    </a:gs>
                    <a:gs pos="25000">
                      <a:schemeClr val="accent6">
                        <a:tint val="93000"/>
                        <a:satMod val="120000"/>
                      </a:schemeClr>
                    </a:gs>
                    <a:gs pos="50000">
                      <a:schemeClr val="accent6">
                        <a:shade val="89000"/>
                        <a:satMod val="110000"/>
                      </a:schemeClr>
                    </a:gs>
                    <a:gs pos="75000">
                      <a:schemeClr val="accent6">
                        <a:tint val="93000"/>
                        <a:satMod val="120000"/>
                      </a:schemeClr>
                    </a:gs>
                    <a:gs pos="100000">
                      <a:schemeClr val="accent6">
                        <a:tint val="90000"/>
                        <a:satMod val="120000"/>
                      </a:schemeClr>
                    </a:gs>
                  </a:gsLst>
                  <a:lin ang="5400000"/>
                </a:gradFill>
                <a:effectLst>
                  <a:outerShdw blurRad="80000" dist="40000" dir="5040000" algn="tl">
                    <a:srgbClr val="000000">
                      <a:alpha val="30000"/>
                    </a:srgbClr>
                  </a:outerShdw>
                </a:effectLst>
              </a:rPr>
              <a:t>Řeka </a:t>
            </a:r>
            <a:r>
              <a:rPr lang="cs-CZ" sz="5400" b="1" cap="none" spc="0" dirty="0" err="1" smtClean="0">
                <a:ln w="11430"/>
                <a:gradFill>
                  <a:gsLst>
                    <a:gs pos="0">
                      <a:schemeClr val="accent6">
                        <a:tint val="90000"/>
                        <a:satMod val="120000"/>
                      </a:schemeClr>
                    </a:gs>
                    <a:gs pos="25000">
                      <a:schemeClr val="accent6">
                        <a:tint val="93000"/>
                        <a:satMod val="120000"/>
                      </a:schemeClr>
                    </a:gs>
                    <a:gs pos="50000">
                      <a:schemeClr val="accent6">
                        <a:shade val="89000"/>
                        <a:satMod val="110000"/>
                      </a:schemeClr>
                    </a:gs>
                    <a:gs pos="75000">
                      <a:schemeClr val="accent6">
                        <a:tint val="93000"/>
                        <a:satMod val="120000"/>
                      </a:schemeClr>
                    </a:gs>
                    <a:gs pos="100000">
                      <a:schemeClr val="accent6">
                        <a:tint val="90000"/>
                        <a:satMod val="120000"/>
                      </a:schemeClr>
                    </a:gs>
                  </a:gsLst>
                  <a:lin ang="5400000"/>
                </a:gradFill>
                <a:effectLst>
                  <a:outerShdw blurRad="80000" dist="40000" dir="5040000" algn="tl">
                    <a:srgbClr val="000000">
                      <a:alpha val="30000"/>
                    </a:srgbClr>
                  </a:outerShdw>
                </a:effectLst>
              </a:rPr>
              <a:t>Dřevnice</a:t>
            </a:r>
            <a:endParaRPr lang="cs-CZ" sz="5400" b="1" cap="none" spc="0" dirty="0">
              <a:ln w="11430"/>
              <a:gradFill>
                <a:gsLst>
                  <a:gs pos="0">
                    <a:schemeClr val="accent6">
                      <a:tint val="90000"/>
                      <a:satMod val="120000"/>
                    </a:schemeClr>
                  </a:gs>
                  <a:gs pos="25000">
                    <a:schemeClr val="accent6">
                      <a:tint val="93000"/>
                      <a:satMod val="120000"/>
                    </a:schemeClr>
                  </a:gs>
                  <a:gs pos="50000">
                    <a:schemeClr val="accent6">
                      <a:shade val="89000"/>
                      <a:satMod val="110000"/>
                    </a:schemeClr>
                  </a:gs>
                  <a:gs pos="75000">
                    <a:schemeClr val="accent6">
                      <a:tint val="93000"/>
                      <a:satMod val="120000"/>
                    </a:schemeClr>
                  </a:gs>
                  <a:gs pos="100000">
                    <a:schemeClr val="accent6">
                      <a:tint val="90000"/>
                      <a:satMod val="120000"/>
                    </a:schemeClr>
                  </a:gs>
                </a:gsLst>
                <a:lin ang="5400000"/>
              </a:gradFill>
              <a:effectLst>
                <a:outerShdw blurRad="80000" dist="40000" dir="5040000" algn="tl">
                  <a:srgbClr val="000000">
                    <a:alpha val="30000"/>
                  </a:srgbClr>
                </a:outerShdw>
              </a:effectLst>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descr="DSC02092.JPG"/>
          <p:cNvPicPr>
            <a:picLocks noChangeAspect="1"/>
          </p:cNvPicPr>
          <p:nvPr/>
        </p:nvPicPr>
        <p:blipFill>
          <a:blip r:embed="rId2" cstate="print"/>
          <a:stretch>
            <a:fillRect/>
          </a:stretch>
        </p:blipFill>
        <p:spPr>
          <a:xfrm>
            <a:off x="0" y="0"/>
            <a:ext cx="9144000" cy="6857999"/>
          </a:xfrm>
          <a:prstGeom prst="rect">
            <a:avLst/>
          </a:prstGeom>
        </p:spPr>
      </p:pic>
      <p:sp>
        <p:nvSpPr>
          <p:cNvPr id="4" name="Obdélník 3"/>
          <p:cNvSpPr/>
          <p:nvPr/>
        </p:nvSpPr>
        <p:spPr>
          <a:xfrm>
            <a:off x="4521676" y="5517232"/>
            <a:ext cx="3601627" cy="1354217"/>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cs-CZ" sz="5400" b="1" i="1" cap="none" spc="0"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PIPE </a:t>
            </a:r>
            <a:r>
              <a:rPr lang="cs-CZ" sz="5400" b="1" i="1" cap="none" spc="0" dirty="0" err="1"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life</a:t>
            </a:r>
            <a:endParaRPr lang="cs-CZ" sz="5400" b="1" i="1" cap="none" spc="0"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a:p>
            <a:pPr algn="ctr"/>
            <a:r>
              <a:rPr lang="cs-CZ" sz="2800" b="1" i="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výroba plastových rour</a:t>
            </a:r>
            <a:endParaRPr lang="cs-CZ" sz="2800" b="1" i="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descr="DSC02094.JPG"/>
          <p:cNvPicPr>
            <a:picLocks noChangeAspect="1"/>
          </p:cNvPicPr>
          <p:nvPr/>
        </p:nvPicPr>
        <p:blipFill>
          <a:blip r:embed="rId2" cstate="print"/>
          <a:stretch>
            <a:fillRect/>
          </a:stretch>
        </p:blipFill>
        <p:spPr>
          <a:xfrm>
            <a:off x="0" y="0"/>
            <a:ext cx="9144000" cy="6857999"/>
          </a:xfrm>
          <a:prstGeom prst="rect">
            <a:avLst/>
          </a:prstGeom>
        </p:spPr>
      </p:pic>
      <p:sp>
        <p:nvSpPr>
          <p:cNvPr id="4" name="Obdélník 3"/>
          <p:cNvSpPr/>
          <p:nvPr/>
        </p:nvSpPr>
        <p:spPr>
          <a:xfrm>
            <a:off x="312596" y="5301208"/>
            <a:ext cx="8518807" cy="923330"/>
          </a:xfrm>
          <a:prstGeom prst="rect">
            <a:avLst/>
          </a:prstGeom>
          <a:noFill/>
        </p:spPr>
        <p:txBody>
          <a:bodyPr wrap="none" lIns="91440" tIns="45720" rIns="91440" bIns="45720">
            <a:spAutoFit/>
            <a:scene3d>
              <a:camera prst="orthographicFront"/>
              <a:lightRig rig="glow" dir="tl">
                <a:rot lat="0" lon="0" rev="5400000"/>
              </a:lightRig>
            </a:scene3d>
            <a:sp3d contourW="12700">
              <a:bevelT w="25400" h="25400"/>
              <a:contourClr>
                <a:schemeClr val="accent6">
                  <a:shade val="73000"/>
                </a:schemeClr>
              </a:contourClr>
            </a:sp3d>
          </a:bodyPr>
          <a:lstStyle/>
          <a:p>
            <a:pPr algn="ctr"/>
            <a:r>
              <a:rPr lang="cs-CZ" sz="5400" b="1" cap="none" spc="0" dirty="0" smtClean="0">
                <a:ln w="11430"/>
                <a:gradFill>
                  <a:gsLst>
                    <a:gs pos="0">
                      <a:schemeClr val="accent6">
                        <a:tint val="90000"/>
                        <a:satMod val="120000"/>
                      </a:schemeClr>
                    </a:gs>
                    <a:gs pos="25000">
                      <a:schemeClr val="accent6">
                        <a:tint val="93000"/>
                        <a:satMod val="120000"/>
                      </a:schemeClr>
                    </a:gs>
                    <a:gs pos="50000">
                      <a:schemeClr val="accent6">
                        <a:shade val="89000"/>
                        <a:satMod val="110000"/>
                      </a:schemeClr>
                    </a:gs>
                    <a:gs pos="75000">
                      <a:schemeClr val="accent6">
                        <a:tint val="93000"/>
                        <a:satMod val="120000"/>
                      </a:schemeClr>
                    </a:gs>
                    <a:gs pos="100000">
                      <a:schemeClr val="accent6">
                        <a:tint val="90000"/>
                        <a:satMod val="120000"/>
                      </a:schemeClr>
                    </a:gs>
                  </a:gsLst>
                  <a:lin ang="5400000"/>
                </a:gradFill>
                <a:effectLst>
                  <a:outerShdw blurRad="80000" dist="40000" dir="5040000" algn="tl">
                    <a:srgbClr val="000000">
                      <a:alpha val="30000"/>
                    </a:srgbClr>
                  </a:outerShdw>
                </a:effectLst>
              </a:rPr>
              <a:t>Čistička biologického odpadu</a:t>
            </a:r>
            <a:endParaRPr lang="cs-CZ" sz="5400" b="1" cap="none" spc="0" dirty="0">
              <a:ln w="11430"/>
              <a:gradFill>
                <a:gsLst>
                  <a:gs pos="0">
                    <a:schemeClr val="accent6">
                      <a:tint val="90000"/>
                      <a:satMod val="120000"/>
                    </a:schemeClr>
                  </a:gs>
                  <a:gs pos="25000">
                    <a:schemeClr val="accent6">
                      <a:tint val="93000"/>
                      <a:satMod val="120000"/>
                    </a:schemeClr>
                  </a:gs>
                  <a:gs pos="50000">
                    <a:schemeClr val="accent6">
                      <a:shade val="89000"/>
                      <a:satMod val="110000"/>
                    </a:schemeClr>
                  </a:gs>
                  <a:gs pos="75000">
                    <a:schemeClr val="accent6">
                      <a:tint val="93000"/>
                      <a:satMod val="120000"/>
                    </a:schemeClr>
                  </a:gs>
                  <a:gs pos="100000">
                    <a:schemeClr val="accent6">
                      <a:tint val="90000"/>
                      <a:satMod val="120000"/>
                    </a:schemeClr>
                  </a:gs>
                </a:gsLst>
                <a:lin ang="5400000"/>
              </a:gradFill>
              <a:effectLst>
                <a:outerShdw blurRad="80000" dist="40000" dir="5040000" algn="tl">
                  <a:srgbClr val="000000">
                    <a:alpha val="30000"/>
                  </a:srgbClr>
                </a:outerShdw>
              </a:effectLst>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descr="DSC02095.JPG"/>
          <p:cNvPicPr>
            <a:picLocks noChangeAspect="1"/>
          </p:cNvPicPr>
          <p:nvPr/>
        </p:nvPicPr>
        <p:blipFill>
          <a:blip r:embed="rId2" cstate="print"/>
          <a:stretch>
            <a:fillRect/>
          </a:stretch>
        </p:blipFill>
        <p:spPr>
          <a:xfrm>
            <a:off x="0" y="1"/>
            <a:ext cx="9144000" cy="6857999"/>
          </a:xfrm>
          <a:prstGeom prst="rect">
            <a:avLst/>
          </a:prstGeom>
        </p:spPr>
      </p:pic>
      <p:sp>
        <p:nvSpPr>
          <p:cNvPr id="3" name="Obdélník 2"/>
          <p:cNvSpPr/>
          <p:nvPr/>
        </p:nvSpPr>
        <p:spPr>
          <a:xfrm>
            <a:off x="611560" y="5661248"/>
            <a:ext cx="6550982" cy="923330"/>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cs-CZ" sz="5400" b="1" cap="none" spc="0"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Společenský dům</a:t>
            </a:r>
            <a:endParaRPr lang="cs-CZ" sz="54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descr="DSC02099.JPG"/>
          <p:cNvPicPr>
            <a:picLocks noChangeAspect="1"/>
          </p:cNvPicPr>
          <p:nvPr/>
        </p:nvPicPr>
        <p:blipFill>
          <a:blip r:embed="rId2" cstate="print"/>
          <a:stretch>
            <a:fillRect/>
          </a:stretch>
        </p:blipFill>
        <p:spPr>
          <a:xfrm>
            <a:off x="0" y="0"/>
            <a:ext cx="9144000" cy="6857999"/>
          </a:xfrm>
          <a:prstGeom prst="rect">
            <a:avLst/>
          </a:prstGeom>
        </p:spPr>
      </p:pic>
      <p:sp>
        <p:nvSpPr>
          <p:cNvPr id="3" name="Obdélník 2"/>
          <p:cNvSpPr/>
          <p:nvPr/>
        </p:nvSpPr>
        <p:spPr>
          <a:xfrm>
            <a:off x="1911031" y="5589240"/>
            <a:ext cx="5988884" cy="923330"/>
          </a:xfrm>
          <a:prstGeom prst="rect">
            <a:avLst/>
          </a:prstGeom>
          <a:noFill/>
        </p:spPr>
        <p:txBody>
          <a:bodyPr wrap="none" lIns="91440" tIns="45720" rIns="91440" bIns="45720">
            <a:spAutoFit/>
          </a:bodyPr>
          <a:lstStyle/>
          <a:p>
            <a:pPr algn="ctr"/>
            <a:r>
              <a:rPr lang="cs-CZ" sz="5400" b="1" i="1" cap="none" spc="0" dirty="0" err="1" smtClean="0">
                <a:ln w="24500" cmpd="dbl">
                  <a:solidFill>
                    <a:schemeClr val="accent2">
                      <a:shade val="85000"/>
                      <a:satMod val="155000"/>
                    </a:schemeClr>
                  </a:solidFill>
                  <a:prstDash val="solid"/>
                  <a:miter lim="800000"/>
                </a:ln>
                <a:gradFill>
                  <a:gsLst>
                    <a:gs pos="10000">
                      <a:schemeClr val="accent2">
                        <a:tint val="10000"/>
                        <a:satMod val="155000"/>
                      </a:schemeClr>
                    </a:gs>
                    <a:gs pos="60000">
                      <a:schemeClr val="accent2">
                        <a:tint val="30000"/>
                        <a:satMod val="155000"/>
                      </a:schemeClr>
                    </a:gs>
                    <a:gs pos="100000">
                      <a:schemeClr val="accent2">
                        <a:tint val="73000"/>
                        <a:satMod val="155000"/>
                      </a:schemeClr>
                    </a:gs>
                  </a:gsLst>
                  <a:lin ang="5400000"/>
                </a:gradFill>
                <a:effectLst>
                  <a:outerShdw blurRad="38100" dist="38100" dir="7020000" algn="tl">
                    <a:srgbClr val="000000">
                      <a:alpha val="35000"/>
                    </a:srgbClr>
                  </a:outerShdw>
                </a:effectLst>
              </a:rPr>
              <a:t>Hart</a:t>
            </a:r>
            <a:r>
              <a:rPr lang="cs-CZ" sz="5400" b="1" i="1" cap="none" spc="0" dirty="0" smtClean="0">
                <a:ln w="24500" cmpd="dbl">
                  <a:solidFill>
                    <a:schemeClr val="accent2">
                      <a:shade val="85000"/>
                      <a:satMod val="155000"/>
                    </a:schemeClr>
                  </a:solidFill>
                  <a:prstDash val="solid"/>
                  <a:miter lim="800000"/>
                </a:ln>
                <a:gradFill>
                  <a:gsLst>
                    <a:gs pos="10000">
                      <a:schemeClr val="accent2">
                        <a:tint val="10000"/>
                        <a:satMod val="155000"/>
                      </a:schemeClr>
                    </a:gs>
                    <a:gs pos="60000">
                      <a:schemeClr val="accent2">
                        <a:tint val="30000"/>
                        <a:satMod val="155000"/>
                      </a:schemeClr>
                    </a:gs>
                    <a:gs pos="100000">
                      <a:schemeClr val="accent2">
                        <a:tint val="73000"/>
                        <a:satMod val="155000"/>
                      </a:schemeClr>
                    </a:gs>
                  </a:gsLst>
                  <a:lin ang="5400000"/>
                </a:gradFill>
                <a:effectLst>
                  <a:outerShdw blurRad="38100" dist="38100" dir="7020000" algn="tl">
                    <a:srgbClr val="000000">
                      <a:alpha val="35000"/>
                    </a:srgbClr>
                  </a:outerShdw>
                </a:effectLst>
              </a:rPr>
              <a:t> </a:t>
            </a:r>
            <a:r>
              <a:rPr lang="cs-CZ" sz="5400" b="1" i="1" cap="none" spc="0" dirty="0" err="1" smtClean="0">
                <a:ln w="24500" cmpd="dbl">
                  <a:solidFill>
                    <a:schemeClr val="accent2">
                      <a:shade val="85000"/>
                      <a:satMod val="155000"/>
                    </a:schemeClr>
                  </a:solidFill>
                  <a:prstDash val="solid"/>
                  <a:miter lim="800000"/>
                </a:ln>
                <a:gradFill>
                  <a:gsLst>
                    <a:gs pos="10000">
                      <a:schemeClr val="accent2">
                        <a:tint val="10000"/>
                        <a:satMod val="155000"/>
                      </a:schemeClr>
                    </a:gs>
                    <a:gs pos="60000">
                      <a:schemeClr val="accent2">
                        <a:tint val="30000"/>
                        <a:satMod val="155000"/>
                      </a:schemeClr>
                    </a:gs>
                    <a:gs pos="100000">
                      <a:schemeClr val="accent2">
                        <a:tint val="73000"/>
                        <a:satMod val="155000"/>
                      </a:schemeClr>
                    </a:gs>
                  </a:gsLst>
                  <a:lin ang="5400000"/>
                </a:gradFill>
                <a:effectLst>
                  <a:outerShdw blurRad="38100" dist="38100" dir="7020000" algn="tl">
                    <a:srgbClr val="000000">
                      <a:alpha val="35000"/>
                    </a:srgbClr>
                  </a:outerShdw>
                </a:effectLst>
              </a:rPr>
              <a:t>Press</a:t>
            </a:r>
            <a:r>
              <a:rPr lang="cs-CZ" sz="5400" b="1" i="1" cap="none" spc="0" dirty="0" smtClean="0">
                <a:ln w="24500" cmpd="dbl">
                  <a:solidFill>
                    <a:schemeClr val="accent2">
                      <a:shade val="85000"/>
                      <a:satMod val="155000"/>
                    </a:schemeClr>
                  </a:solidFill>
                  <a:prstDash val="solid"/>
                  <a:miter lim="800000"/>
                </a:ln>
                <a:gradFill>
                  <a:gsLst>
                    <a:gs pos="10000">
                      <a:schemeClr val="accent2">
                        <a:tint val="10000"/>
                        <a:satMod val="155000"/>
                      </a:schemeClr>
                    </a:gs>
                    <a:gs pos="60000">
                      <a:schemeClr val="accent2">
                        <a:tint val="30000"/>
                        <a:satMod val="155000"/>
                      </a:schemeClr>
                    </a:gs>
                    <a:gs pos="100000">
                      <a:schemeClr val="accent2">
                        <a:tint val="73000"/>
                        <a:satMod val="155000"/>
                      </a:schemeClr>
                    </a:gs>
                  </a:gsLst>
                  <a:lin ang="5400000"/>
                </a:gradFill>
                <a:effectLst>
                  <a:outerShdw blurRad="38100" dist="38100" dir="7020000" algn="tl">
                    <a:srgbClr val="000000">
                      <a:alpha val="35000"/>
                    </a:srgbClr>
                  </a:outerShdw>
                </a:effectLst>
              </a:rPr>
              <a:t> - tiskárna</a:t>
            </a:r>
            <a:endParaRPr lang="cs-CZ" sz="5400" b="1" i="1" cap="none" spc="0" dirty="0">
              <a:ln w="24500" cmpd="dbl">
                <a:solidFill>
                  <a:schemeClr val="accent2">
                    <a:shade val="85000"/>
                    <a:satMod val="155000"/>
                  </a:schemeClr>
                </a:solidFill>
                <a:prstDash val="solid"/>
                <a:miter lim="800000"/>
              </a:ln>
              <a:gradFill>
                <a:gsLst>
                  <a:gs pos="10000">
                    <a:schemeClr val="accent2">
                      <a:tint val="10000"/>
                      <a:satMod val="155000"/>
                    </a:schemeClr>
                  </a:gs>
                  <a:gs pos="60000">
                    <a:schemeClr val="accent2">
                      <a:tint val="30000"/>
                      <a:satMod val="155000"/>
                    </a:schemeClr>
                  </a:gs>
                  <a:gs pos="100000">
                    <a:schemeClr val="accent2">
                      <a:tint val="73000"/>
                      <a:satMod val="155000"/>
                    </a:schemeClr>
                  </a:gs>
                </a:gsLst>
                <a:lin ang="5400000"/>
              </a:gradFill>
              <a:effectLst>
                <a:outerShdw blurRad="38100" dist="38100" dir="7020000" algn="tl">
                  <a:srgbClr val="000000">
                    <a:alpha val="35000"/>
                  </a:srgbClr>
                </a:outerShdw>
              </a:effectLst>
            </a:endParaRP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descr="DSC02106.JPG"/>
          <p:cNvPicPr>
            <a:picLocks noChangeAspect="1"/>
          </p:cNvPicPr>
          <p:nvPr/>
        </p:nvPicPr>
        <p:blipFill>
          <a:blip r:embed="rId2" cstate="print"/>
          <a:stretch>
            <a:fillRect/>
          </a:stretch>
        </p:blipFill>
        <p:spPr>
          <a:xfrm>
            <a:off x="971600" y="128599"/>
            <a:ext cx="6207412" cy="6396745"/>
          </a:xfrm>
          <a:prstGeom prst="rect">
            <a:avLst/>
          </a:prstGeom>
        </p:spPr>
      </p:pic>
      <p:sp>
        <p:nvSpPr>
          <p:cNvPr id="3" name="Obdélník 2"/>
          <p:cNvSpPr/>
          <p:nvPr/>
        </p:nvSpPr>
        <p:spPr>
          <a:xfrm>
            <a:off x="1187624" y="128599"/>
            <a:ext cx="6143628" cy="1661993"/>
          </a:xfrm>
          <a:prstGeom prst="rect">
            <a:avLst/>
          </a:prstGeom>
          <a:noFill/>
        </p:spPr>
        <p:txBody>
          <a:bodyPr wrap="square" lIns="91440" tIns="45720" rIns="91440" bIns="45720">
            <a:spAutoFit/>
            <a:scene3d>
              <a:camera prst="orthographicFront"/>
              <a:lightRig rig="soft" dir="t">
                <a:rot lat="0" lon="0" rev="10800000"/>
              </a:lightRig>
            </a:scene3d>
            <a:sp3d>
              <a:bevelT w="27940" h="12700"/>
              <a:contourClr>
                <a:srgbClr val="DDDDDD"/>
              </a:contourClr>
            </a:sp3d>
          </a:bodyPr>
          <a:lstStyle/>
          <a:p>
            <a:pPr algn="ctr"/>
            <a:r>
              <a:rPr lang="cs-CZ" sz="5400" b="1" cap="none" spc="150" dirty="0" smtClean="0">
                <a:ln w="11430"/>
                <a:solidFill>
                  <a:srgbClr val="FF0000"/>
                </a:solidFill>
                <a:effectLst>
                  <a:outerShdw blurRad="25400" algn="tl" rotWithShape="0">
                    <a:srgbClr val="000000">
                      <a:alpha val="43000"/>
                    </a:srgbClr>
                  </a:outerShdw>
                </a:effectLst>
              </a:rPr>
              <a:t>V</a:t>
            </a:r>
            <a:r>
              <a:rPr lang="cs-CZ" sz="4800" b="1" cap="none" spc="150" dirty="0" smtClean="0">
                <a:ln w="11430"/>
                <a:solidFill>
                  <a:srgbClr val="FF0000"/>
                </a:solidFill>
                <a:effectLst>
                  <a:outerShdw blurRad="25400" algn="tl" rotWithShape="0">
                    <a:srgbClr val="000000">
                      <a:alpha val="43000"/>
                    </a:srgbClr>
                  </a:outerShdw>
                </a:effectLst>
              </a:rPr>
              <a:t>ýstavba malé</a:t>
            </a:r>
          </a:p>
          <a:p>
            <a:pPr algn="ctr"/>
            <a:r>
              <a:rPr lang="cs-CZ" sz="4800" b="1" cap="none" spc="150" dirty="0" smtClean="0">
                <a:ln w="11430"/>
                <a:solidFill>
                  <a:srgbClr val="FF0000"/>
                </a:solidFill>
                <a:effectLst>
                  <a:outerShdw blurRad="25400" algn="tl" rotWithShape="0">
                    <a:srgbClr val="000000">
                      <a:alpha val="43000"/>
                    </a:srgbClr>
                  </a:outerShdw>
                </a:effectLst>
              </a:rPr>
              <a:t> vodní elektrárny</a:t>
            </a:r>
            <a:endParaRPr lang="cs-CZ" sz="4800" b="1" cap="none" spc="150" dirty="0">
              <a:ln w="11430"/>
              <a:solidFill>
                <a:srgbClr val="FF0000"/>
              </a:solidFill>
              <a:effectLst>
                <a:outerShdw blurRad="25400" algn="tl" rotWithShape="0">
                  <a:srgbClr val="000000">
                    <a:alpha val="43000"/>
                  </a:srgbClr>
                </a:outerShdw>
              </a:effectLst>
            </a:endParaRPr>
          </a:p>
        </p:txBody>
      </p:sp>
      <p:sp>
        <p:nvSpPr>
          <p:cNvPr id="4" name="Obdélník 3"/>
          <p:cNvSpPr/>
          <p:nvPr/>
        </p:nvSpPr>
        <p:spPr>
          <a:xfrm>
            <a:off x="3430485" y="5602014"/>
            <a:ext cx="3748527" cy="923330"/>
          </a:xfrm>
          <a:prstGeom prst="rect">
            <a:avLst/>
          </a:prstGeom>
          <a:noFill/>
        </p:spPr>
        <p:txBody>
          <a:bodyPr wrap="none" lIns="91440" tIns="45720" rIns="91440" bIns="45720">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r>
              <a:rPr lang="cs-CZ" sz="5400" b="1" cap="none" spc="50" dirty="0" err="1"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Bělovský</a:t>
            </a:r>
            <a:r>
              <a:rPr lang="cs-CZ" sz="5400" b="1" cap="none"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 jez</a:t>
            </a:r>
            <a:endParaRPr lang="cs-CZ" sz="5400" b="1" cap="none"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descr="DSC02100.JPG"/>
          <p:cNvPicPr>
            <a:picLocks noChangeAspect="1"/>
          </p:cNvPicPr>
          <p:nvPr/>
        </p:nvPicPr>
        <p:blipFill>
          <a:blip r:embed="rId2" cstate="print"/>
          <a:stretch>
            <a:fillRect/>
          </a:stretch>
        </p:blipFill>
        <p:spPr>
          <a:xfrm>
            <a:off x="0" y="1"/>
            <a:ext cx="9144000" cy="6857999"/>
          </a:xfrm>
          <a:prstGeom prst="rect">
            <a:avLst/>
          </a:prstGeom>
        </p:spPr>
      </p:pic>
      <p:sp>
        <p:nvSpPr>
          <p:cNvPr id="3" name="Obdélník 2"/>
          <p:cNvSpPr/>
          <p:nvPr/>
        </p:nvSpPr>
        <p:spPr>
          <a:xfrm>
            <a:off x="1115616" y="5013176"/>
            <a:ext cx="6481903" cy="923330"/>
          </a:xfrm>
          <a:prstGeom prst="rect">
            <a:avLst/>
          </a:prstGeom>
          <a:noFill/>
        </p:spPr>
        <p:txBody>
          <a:bodyPr wrap="none" lIns="91440" tIns="45720" rIns="91440" bIns="45720">
            <a:spAutoFit/>
          </a:bodyPr>
          <a:lstStyle/>
          <a:p>
            <a:pPr algn="ctr"/>
            <a:r>
              <a:rPr lang="cs-CZ" sz="5400" b="1" cap="none" spc="0" dirty="0" smtClean="0">
                <a:ln w="900" cmpd="sng">
                  <a:solidFill>
                    <a:schemeClr val="accent1">
                      <a:satMod val="190000"/>
                      <a:alpha val="55000"/>
                    </a:schemeClr>
                  </a:solidFill>
                  <a:prstDash val="solid"/>
                </a:ln>
                <a:solidFill>
                  <a:schemeClr val="accent1">
                    <a:satMod val="200000"/>
                    <a:tint val="3000"/>
                  </a:schemeClr>
                </a:solidFill>
                <a:effectLst>
                  <a:innerShdw blurRad="101600" dist="76200" dir="5400000">
                    <a:schemeClr val="accent1">
                      <a:satMod val="190000"/>
                      <a:tint val="100000"/>
                      <a:alpha val="74000"/>
                    </a:schemeClr>
                  </a:innerShdw>
                </a:effectLst>
              </a:rPr>
              <a:t>Vodní nádrž „</a:t>
            </a:r>
            <a:r>
              <a:rPr lang="cs-CZ" sz="5400" b="1" cap="none" spc="0" dirty="0" err="1" smtClean="0">
                <a:ln w="900" cmpd="sng">
                  <a:solidFill>
                    <a:schemeClr val="accent1">
                      <a:satMod val="190000"/>
                      <a:alpha val="55000"/>
                    </a:schemeClr>
                  </a:solidFill>
                  <a:prstDash val="solid"/>
                </a:ln>
                <a:solidFill>
                  <a:schemeClr val="accent1">
                    <a:satMod val="200000"/>
                    <a:tint val="3000"/>
                  </a:schemeClr>
                </a:solidFill>
                <a:effectLst>
                  <a:innerShdw blurRad="101600" dist="76200" dir="5400000">
                    <a:schemeClr val="accent1">
                      <a:satMod val="190000"/>
                      <a:tint val="100000"/>
                      <a:alpha val="74000"/>
                    </a:schemeClr>
                  </a:innerShdw>
                </a:effectLst>
              </a:rPr>
              <a:t>Štěrkáč</a:t>
            </a:r>
            <a:r>
              <a:rPr lang="cs-CZ" sz="5400" b="1" cap="none" spc="0" dirty="0" smtClean="0">
                <a:ln w="900" cmpd="sng">
                  <a:solidFill>
                    <a:schemeClr val="accent1">
                      <a:satMod val="190000"/>
                      <a:alpha val="55000"/>
                    </a:schemeClr>
                  </a:solidFill>
                  <a:prstDash val="solid"/>
                </a:ln>
                <a:solidFill>
                  <a:schemeClr val="accent1">
                    <a:satMod val="200000"/>
                    <a:tint val="3000"/>
                  </a:schemeClr>
                </a:solidFill>
                <a:effectLst>
                  <a:innerShdw blurRad="101600" dist="76200" dir="5400000">
                    <a:schemeClr val="accent1">
                      <a:satMod val="190000"/>
                      <a:tint val="100000"/>
                      <a:alpha val="74000"/>
                    </a:schemeClr>
                  </a:innerShdw>
                </a:effectLst>
              </a:rPr>
              <a:t>“</a:t>
            </a:r>
            <a:endParaRPr lang="cs-CZ" sz="5400" b="1" cap="none" spc="0" dirty="0">
              <a:ln w="900" cmpd="sng">
                <a:solidFill>
                  <a:schemeClr val="accent1">
                    <a:satMod val="190000"/>
                    <a:alpha val="55000"/>
                  </a:schemeClr>
                </a:solidFill>
                <a:prstDash val="solid"/>
              </a:ln>
              <a:solidFill>
                <a:schemeClr val="accent1">
                  <a:satMod val="200000"/>
                  <a:tint val="3000"/>
                </a:schemeClr>
              </a:solidFill>
              <a:effectLst>
                <a:innerShdw blurRad="101600" dist="76200" dir="5400000">
                  <a:schemeClr val="accent1">
                    <a:satMod val="190000"/>
                    <a:tint val="100000"/>
                    <a:alpha val="74000"/>
                  </a:schemeClr>
                </a:innerShdw>
              </a:effectLst>
            </a:endParaRP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descr="DSC02104.JPG"/>
          <p:cNvPicPr>
            <a:picLocks noChangeAspect="1"/>
          </p:cNvPicPr>
          <p:nvPr/>
        </p:nvPicPr>
        <p:blipFill>
          <a:blip r:embed="rId2" cstate="print"/>
          <a:stretch>
            <a:fillRect/>
          </a:stretch>
        </p:blipFill>
        <p:spPr>
          <a:xfrm>
            <a:off x="0" y="0"/>
            <a:ext cx="9144000" cy="6857999"/>
          </a:xfrm>
          <a:prstGeom prst="rect">
            <a:avLst/>
          </a:prstGeom>
        </p:spPr>
      </p:pic>
      <p:sp>
        <p:nvSpPr>
          <p:cNvPr id="3" name="Obdélník 2"/>
          <p:cNvSpPr/>
          <p:nvPr/>
        </p:nvSpPr>
        <p:spPr>
          <a:xfrm>
            <a:off x="971600" y="5517232"/>
            <a:ext cx="5697394" cy="923330"/>
          </a:xfrm>
          <a:prstGeom prst="rect">
            <a:avLst/>
          </a:prstGeom>
          <a:noFill/>
        </p:spPr>
        <p:txBody>
          <a:bodyPr wrap="none" lIns="91440" tIns="45720" rIns="91440" bIns="45720">
            <a:spAutoFit/>
            <a:scene3d>
              <a:camera prst="orthographicFront"/>
              <a:lightRig rig="glow" dir="tl">
                <a:rot lat="0" lon="0" rev="5400000"/>
              </a:lightRig>
            </a:scene3d>
            <a:sp3d contourW="12700">
              <a:bevelT w="25400" h="25400"/>
              <a:contourClr>
                <a:schemeClr val="accent6">
                  <a:shade val="73000"/>
                </a:schemeClr>
              </a:contourClr>
            </a:sp3d>
          </a:bodyPr>
          <a:lstStyle/>
          <a:p>
            <a:pPr algn="ctr"/>
            <a:r>
              <a:rPr lang="cs-CZ" sz="5400" b="1" cap="none" spc="0" dirty="0" smtClean="0">
                <a:ln w="11430"/>
                <a:gradFill>
                  <a:gsLst>
                    <a:gs pos="0">
                      <a:schemeClr val="accent6">
                        <a:tint val="90000"/>
                        <a:satMod val="120000"/>
                      </a:schemeClr>
                    </a:gs>
                    <a:gs pos="25000">
                      <a:schemeClr val="accent6">
                        <a:tint val="93000"/>
                        <a:satMod val="120000"/>
                      </a:schemeClr>
                    </a:gs>
                    <a:gs pos="50000">
                      <a:schemeClr val="accent6">
                        <a:shade val="89000"/>
                        <a:satMod val="110000"/>
                      </a:schemeClr>
                    </a:gs>
                    <a:gs pos="75000">
                      <a:schemeClr val="accent6">
                        <a:tint val="93000"/>
                        <a:satMod val="120000"/>
                      </a:schemeClr>
                    </a:gs>
                    <a:gs pos="100000">
                      <a:schemeClr val="accent6">
                        <a:tint val="90000"/>
                        <a:satMod val="120000"/>
                      </a:schemeClr>
                    </a:gs>
                  </a:gsLst>
                  <a:lin ang="5400000"/>
                </a:gradFill>
                <a:effectLst>
                  <a:outerShdw blurRad="80000" dist="40000" dir="5040000" algn="tl">
                    <a:srgbClr val="000000">
                      <a:alpha val="30000"/>
                    </a:srgbClr>
                  </a:outerShdw>
                </a:effectLst>
              </a:rPr>
              <a:t>Městské koupaliště</a:t>
            </a:r>
            <a:endParaRPr lang="cs-CZ" sz="5400" b="1" cap="none" spc="0" dirty="0">
              <a:ln w="11430"/>
              <a:gradFill>
                <a:gsLst>
                  <a:gs pos="0">
                    <a:schemeClr val="accent6">
                      <a:tint val="90000"/>
                      <a:satMod val="120000"/>
                    </a:schemeClr>
                  </a:gs>
                  <a:gs pos="25000">
                    <a:schemeClr val="accent6">
                      <a:tint val="93000"/>
                      <a:satMod val="120000"/>
                    </a:schemeClr>
                  </a:gs>
                  <a:gs pos="50000">
                    <a:schemeClr val="accent6">
                      <a:shade val="89000"/>
                      <a:satMod val="110000"/>
                    </a:schemeClr>
                  </a:gs>
                  <a:gs pos="75000">
                    <a:schemeClr val="accent6">
                      <a:tint val="93000"/>
                      <a:satMod val="120000"/>
                    </a:schemeClr>
                  </a:gs>
                  <a:gs pos="100000">
                    <a:schemeClr val="accent6">
                      <a:tint val="90000"/>
                      <a:satMod val="120000"/>
                    </a:schemeClr>
                  </a:gs>
                </a:gsLst>
                <a:lin ang="5400000"/>
              </a:gradFill>
              <a:effectLst>
                <a:outerShdw blurRad="80000" dist="40000" dir="5040000" algn="tl">
                  <a:srgbClr val="000000">
                    <a:alpha val="30000"/>
                  </a:srgbClr>
                </a:outerShdw>
              </a:effectLst>
            </a:endParaRP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descr="DSC02111.JPG"/>
          <p:cNvPicPr>
            <a:picLocks noChangeAspect="1"/>
          </p:cNvPicPr>
          <p:nvPr/>
        </p:nvPicPr>
        <p:blipFill>
          <a:blip r:embed="rId2" cstate="print"/>
          <a:stretch>
            <a:fillRect/>
          </a:stretch>
        </p:blipFill>
        <p:spPr>
          <a:xfrm>
            <a:off x="0" y="0"/>
            <a:ext cx="9144000" cy="6857999"/>
          </a:xfrm>
          <a:prstGeom prst="rect">
            <a:avLst/>
          </a:prstGeom>
        </p:spPr>
      </p:pic>
      <p:sp>
        <p:nvSpPr>
          <p:cNvPr id="3" name="Obdélník 2"/>
          <p:cNvSpPr/>
          <p:nvPr/>
        </p:nvSpPr>
        <p:spPr>
          <a:xfrm>
            <a:off x="899592" y="5661248"/>
            <a:ext cx="5952079" cy="923330"/>
          </a:xfrm>
          <a:prstGeom prst="rect">
            <a:avLst/>
          </a:prstGeom>
          <a:noFill/>
        </p:spPr>
        <p:txBody>
          <a:bodyPr wrap="none" lIns="91440" tIns="45720" rIns="91440" bIns="45720">
            <a:spAutoFit/>
            <a:scene3d>
              <a:camera prst="orthographicFront"/>
              <a:lightRig rig="glow" dir="tl">
                <a:rot lat="0" lon="0" rev="5400000"/>
              </a:lightRig>
            </a:scene3d>
            <a:sp3d contourW="12700">
              <a:bevelT w="25400" h="25400"/>
              <a:contourClr>
                <a:schemeClr val="accent6">
                  <a:shade val="73000"/>
                </a:schemeClr>
              </a:contourClr>
            </a:sp3d>
          </a:bodyPr>
          <a:lstStyle/>
          <a:p>
            <a:pPr algn="ctr"/>
            <a:r>
              <a:rPr lang="cs-CZ" sz="5400" b="1" cap="none" spc="0" dirty="0" smtClean="0">
                <a:ln w="11430"/>
                <a:gradFill>
                  <a:gsLst>
                    <a:gs pos="0">
                      <a:schemeClr val="accent6">
                        <a:tint val="90000"/>
                        <a:satMod val="120000"/>
                      </a:schemeClr>
                    </a:gs>
                    <a:gs pos="25000">
                      <a:schemeClr val="accent6">
                        <a:tint val="93000"/>
                        <a:satMod val="120000"/>
                      </a:schemeClr>
                    </a:gs>
                    <a:gs pos="50000">
                      <a:schemeClr val="accent6">
                        <a:shade val="89000"/>
                        <a:satMod val="110000"/>
                      </a:schemeClr>
                    </a:gs>
                    <a:gs pos="75000">
                      <a:schemeClr val="accent6">
                        <a:tint val="93000"/>
                        <a:satMod val="120000"/>
                      </a:schemeClr>
                    </a:gs>
                    <a:gs pos="100000">
                      <a:schemeClr val="accent6">
                        <a:tint val="90000"/>
                        <a:satMod val="120000"/>
                      </a:schemeClr>
                    </a:gs>
                  </a:gsLst>
                  <a:lin ang="5400000"/>
                </a:gradFill>
                <a:effectLst>
                  <a:outerShdw blurRad="80000" dist="40000" dir="5040000" algn="tl">
                    <a:srgbClr val="000000">
                      <a:alpha val="30000"/>
                    </a:srgbClr>
                  </a:outerShdw>
                </a:effectLst>
              </a:rPr>
              <a:t>Teplárna Otrokovice</a:t>
            </a:r>
            <a:endParaRPr lang="cs-CZ" sz="5400" b="1" cap="none" spc="0" dirty="0">
              <a:ln w="11430"/>
              <a:gradFill>
                <a:gsLst>
                  <a:gs pos="0">
                    <a:schemeClr val="accent6">
                      <a:tint val="90000"/>
                      <a:satMod val="120000"/>
                    </a:schemeClr>
                  </a:gs>
                  <a:gs pos="25000">
                    <a:schemeClr val="accent6">
                      <a:tint val="93000"/>
                      <a:satMod val="120000"/>
                    </a:schemeClr>
                  </a:gs>
                  <a:gs pos="50000">
                    <a:schemeClr val="accent6">
                      <a:shade val="89000"/>
                      <a:satMod val="110000"/>
                    </a:schemeClr>
                  </a:gs>
                  <a:gs pos="75000">
                    <a:schemeClr val="accent6">
                      <a:tint val="93000"/>
                      <a:satMod val="120000"/>
                    </a:schemeClr>
                  </a:gs>
                  <a:gs pos="100000">
                    <a:schemeClr val="accent6">
                      <a:tint val="90000"/>
                      <a:satMod val="120000"/>
                    </a:schemeClr>
                  </a:gs>
                </a:gsLst>
                <a:lin ang="5400000"/>
              </a:gradFill>
              <a:effectLst>
                <a:outerShdw blurRad="80000" dist="40000" dir="5040000" algn="tl">
                  <a:srgbClr val="000000">
                    <a:alpha val="30000"/>
                  </a:srgbClr>
                </a:outerShdw>
              </a:effectLst>
            </a:endParaRPr>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descr="DSC02112.JPG"/>
          <p:cNvPicPr>
            <a:picLocks noChangeAspect="1"/>
          </p:cNvPicPr>
          <p:nvPr/>
        </p:nvPicPr>
        <p:blipFill>
          <a:blip r:embed="rId2" cstate="print"/>
          <a:stretch>
            <a:fillRect/>
          </a:stretch>
        </p:blipFill>
        <p:spPr>
          <a:xfrm>
            <a:off x="0" y="0"/>
            <a:ext cx="9144000" cy="6857999"/>
          </a:xfrm>
          <a:prstGeom prst="rect">
            <a:avLst/>
          </a:prstGeom>
        </p:spPr>
      </p:pic>
      <p:sp>
        <p:nvSpPr>
          <p:cNvPr id="3" name="Obdélník 2"/>
          <p:cNvSpPr/>
          <p:nvPr/>
        </p:nvSpPr>
        <p:spPr>
          <a:xfrm>
            <a:off x="611560" y="5373216"/>
            <a:ext cx="7350537" cy="1354217"/>
          </a:xfrm>
          <a:prstGeom prst="rect">
            <a:avLst/>
          </a:prstGeom>
          <a:noFill/>
        </p:spPr>
        <p:txBody>
          <a:bodyPr wrap="none" lIns="91440" tIns="45720" rIns="91440" bIns="45720">
            <a:spAutoFit/>
            <a:scene3d>
              <a:camera prst="orthographicFront"/>
              <a:lightRig rig="glow" dir="tl">
                <a:rot lat="0" lon="0" rev="5400000"/>
              </a:lightRig>
            </a:scene3d>
            <a:sp3d contourW="12700">
              <a:bevelT w="25400" h="25400"/>
              <a:contourClr>
                <a:schemeClr val="accent6">
                  <a:shade val="73000"/>
                </a:schemeClr>
              </a:contourClr>
            </a:sp3d>
          </a:bodyPr>
          <a:lstStyle/>
          <a:p>
            <a:pPr algn="ctr"/>
            <a:r>
              <a:rPr lang="cs-CZ" sz="5400" b="1" cap="none" spc="0" dirty="0" err="1" smtClean="0">
                <a:ln w="11430"/>
                <a:gradFill>
                  <a:gsLst>
                    <a:gs pos="0">
                      <a:schemeClr val="accent6">
                        <a:tint val="90000"/>
                        <a:satMod val="120000"/>
                      </a:schemeClr>
                    </a:gs>
                    <a:gs pos="25000">
                      <a:schemeClr val="accent6">
                        <a:tint val="93000"/>
                        <a:satMod val="120000"/>
                      </a:schemeClr>
                    </a:gs>
                    <a:gs pos="50000">
                      <a:schemeClr val="accent6">
                        <a:shade val="89000"/>
                        <a:satMod val="110000"/>
                      </a:schemeClr>
                    </a:gs>
                    <a:gs pos="75000">
                      <a:schemeClr val="accent6">
                        <a:tint val="93000"/>
                        <a:satMod val="120000"/>
                      </a:schemeClr>
                    </a:gs>
                    <a:gs pos="100000">
                      <a:schemeClr val="accent6">
                        <a:tint val="90000"/>
                        <a:satMod val="120000"/>
                      </a:schemeClr>
                    </a:gs>
                  </a:gsLst>
                  <a:lin ang="5400000"/>
                </a:gradFill>
                <a:effectLst>
                  <a:outerShdw blurRad="80000" dist="40000" dir="5040000" algn="tl">
                    <a:srgbClr val="000000">
                      <a:alpha val="30000"/>
                    </a:srgbClr>
                  </a:outerShdw>
                </a:effectLst>
              </a:rPr>
              <a:t>Air</a:t>
            </a:r>
            <a:r>
              <a:rPr lang="cs-CZ" sz="5400" b="1" cap="none" spc="0" dirty="0" smtClean="0">
                <a:ln w="11430"/>
                <a:gradFill>
                  <a:gsLst>
                    <a:gs pos="0">
                      <a:schemeClr val="accent6">
                        <a:tint val="90000"/>
                        <a:satMod val="120000"/>
                      </a:schemeClr>
                    </a:gs>
                    <a:gs pos="25000">
                      <a:schemeClr val="accent6">
                        <a:tint val="93000"/>
                        <a:satMod val="120000"/>
                      </a:schemeClr>
                    </a:gs>
                    <a:gs pos="50000">
                      <a:schemeClr val="accent6">
                        <a:shade val="89000"/>
                        <a:satMod val="110000"/>
                      </a:schemeClr>
                    </a:gs>
                    <a:gs pos="75000">
                      <a:schemeClr val="accent6">
                        <a:tint val="93000"/>
                        <a:satMod val="120000"/>
                      </a:schemeClr>
                    </a:gs>
                    <a:gs pos="100000">
                      <a:schemeClr val="accent6">
                        <a:tint val="90000"/>
                        <a:satMod val="120000"/>
                      </a:schemeClr>
                    </a:gs>
                  </a:gsLst>
                  <a:lin ang="5400000"/>
                </a:gradFill>
                <a:effectLst>
                  <a:outerShdw blurRad="80000" dist="40000" dir="5040000" algn="tl">
                    <a:srgbClr val="000000">
                      <a:alpha val="30000"/>
                    </a:srgbClr>
                  </a:outerShdw>
                </a:effectLst>
              </a:rPr>
              <a:t> </a:t>
            </a:r>
            <a:r>
              <a:rPr lang="cs-CZ" sz="5400" b="1" cap="none" spc="0" dirty="0" err="1" smtClean="0">
                <a:ln w="11430"/>
                <a:gradFill>
                  <a:gsLst>
                    <a:gs pos="0">
                      <a:schemeClr val="accent6">
                        <a:tint val="90000"/>
                        <a:satMod val="120000"/>
                      </a:schemeClr>
                    </a:gs>
                    <a:gs pos="25000">
                      <a:schemeClr val="accent6">
                        <a:tint val="93000"/>
                        <a:satMod val="120000"/>
                      </a:schemeClr>
                    </a:gs>
                    <a:gs pos="50000">
                      <a:schemeClr val="accent6">
                        <a:shade val="89000"/>
                        <a:satMod val="110000"/>
                      </a:schemeClr>
                    </a:gs>
                    <a:gs pos="75000">
                      <a:schemeClr val="accent6">
                        <a:tint val="93000"/>
                        <a:satMod val="120000"/>
                      </a:schemeClr>
                    </a:gs>
                    <a:gs pos="100000">
                      <a:schemeClr val="accent6">
                        <a:tint val="90000"/>
                        <a:satMod val="120000"/>
                      </a:schemeClr>
                    </a:gs>
                  </a:gsLst>
                  <a:lin ang="5400000"/>
                </a:gradFill>
                <a:effectLst>
                  <a:outerShdw blurRad="80000" dist="40000" dir="5040000" algn="tl">
                    <a:srgbClr val="000000">
                      <a:alpha val="30000"/>
                    </a:srgbClr>
                  </a:outerShdw>
                </a:effectLst>
              </a:rPr>
              <a:t>Craft</a:t>
            </a:r>
            <a:r>
              <a:rPr lang="cs-CZ" sz="5400" b="1" cap="none" spc="0" dirty="0" smtClean="0">
                <a:ln w="11430"/>
                <a:gradFill>
                  <a:gsLst>
                    <a:gs pos="0">
                      <a:schemeClr val="accent6">
                        <a:tint val="90000"/>
                        <a:satMod val="120000"/>
                      </a:schemeClr>
                    </a:gs>
                    <a:gs pos="25000">
                      <a:schemeClr val="accent6">
                        <a:tint val="93000"/>
                        <a:satMod val="120000"/>
                      </a:schemeClr>
                    </a:gs>
                    <a:gs pos="50000">
                      <a:schemeClr val="accent6">
                        <a:shade val="89000"/>
                        <a:satMod val="110000"/>
                      </a:schemeClr>
                    </a:gs>
                    <a:gs pos="75000">
                      <a:schemeClr val="accent6">
                        <a:tint val="93000"/>
                        <a:satMod val="120000"/>
                      </a:schemeClr>
                    </a:gs>
                    <a:gs pos="100000">
                      <a:schemeClr val="accent6">
                        <a:tint val="90000"/>
                        <a:satMod val="120000"/>
                      </a:schemeClr>
                    </a:gs>
                  </a:gsLst>
                  <a:lin ang="5400000"/>
                </a:gradFill>
                <a:effectLst>
                  <a:outerShdw blurRad="80000" dist="40000" dir="5040000" algn="tl">
                    <a:srgbClr val="000000">
                      <a:alpha val="30000"/>
                    </a:srgbClr>
                  </a:outerShdw>
                </a:effectLst>
              </a:rPr>
              <a:t> (dříve Moravan)</a:t>
            </a:r>
          </a:p>
          <a:p>
            <a:pPr algn="ctr"/>
            <a:r>
              <a:rPr lang="cs-CZ" sz="2800" b="1" dirty="0" smtClean="0">
                <a:ln w="11430"/>
                <a:gradFill>
                  <a:gsLst>
                    <a:gs pos="0">
                      <a:schemeClr val="accent6">
                        <a:tint val="90000"/>
                        <a:satMod val="120000"/>
                      </a:schemeClr>
                    </a:gs>
                    <a:gs pos="25000">
                      <a:schemeClr val="accent6">
                        <a:tint val="93000"/>
                        <a:satMod val="120000"/>
                      </a:schemeClr>
                    </a:gs>
                    <a:gs pos="50000">
                      <a:schemeClr val="accent6">
                        <a:shade val="89000"/>
                        <a:satMod val="110000"/>
                      </a:schemeClr>
                    </a:gs>
                    <a:gs pos="75000">
                      <a:schemeClr val="accent6">
                        <a:tint val="93000"/>
                        <a:satMod val="120000"/>
                      </a:schemeClr>
                    </a:gs>
                    <a:gs pos="100000">
                      <a:schemeClr val="accent6">
                        <a:tint val="90000"/>
                        <a:satMod val="120000"/>
                      </a:schemeClr>
                    </a:gs>
                  </a:gsLst>
                  <a:lin ang="5400000"/>
                </a:gradFill>
                <a:effectLst>
                  <a:outerShdw blurRad="80000" dist="40000" dir="5040000" algn="tl">
                    <a:srgbClr val="000000">
                      <a:alpha val="30000"/>
                    </a:srgbClr>
                  </a:outerShdw>
                </a:effectLst>
              </a:rPr>
              <a:t>výroba letadel</a:t>
            </a:r>
            <a:endParaRPr lang="cs-CZ" sz="2800" b="1" cap="none" spc="0" dirty="0">
              <a:ln w="11430"/>
              <a:gradFill>
                <a:gsLst>
                  <a:gs pos="0">
                    <a:schemeClr val="accent6">
                      <a:tint val="90000"/>
                      <a:satMod val="120000"/>
                    </a:schemeClr>
                  </a:gs>
                  <a:gs pos="25000">
                    <a:schemeClr val="accent6">
                      <a:tint val="93000"/>
                      <a:satMod val="120000"/>
                    </a:schemeClr>
                  </a:gs>
                  <a:gs pos="50000">
                    <a:schemeClr val="accent6">
                      <a:shade val="89000"/>
                      <a:satMod val="110000"/>
                    </a:schemeClr>
                  </a:gs>
                  <a:gs pos="75000">
                    <a:schemeClr val="accent6">
                      <a:tint val="93000"/>
                      <a:satMod val="120000"/>
                    </a:schemeClr>
                  </a:gs>
                  <a:gs pos="100000">
                    <a:schemeClr val="accent6">
                      <a:tint val="90000"/>
                      <a:satMod val="120000"/>
                    </a:schemeClr>
                  </a:gs>
                </a:gsLst>
                <a:lin ang="5400000"/>
              </a:gradFill>
              <a:effectLst>
                <a:outerShdw blurRad="80000" dist="40000" dir="5040000" algn="tl">
                  <a:srgbClr val="000000">
                    <a:alpha val="30000"/>
                  </a:srgbClr>
                </a:outerShdw>
              </a:effectLst>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descr="DSC02113.JPG"/>
          <p:cNvPicPr>
            <a:picLocks noChangeAspect="1"/>
          </p:cNvPicPr>
          <p:nvPr/>
        </p:nvPicPr>
        <p:blipFill>
          <a:blip r:embed="rId2" cstate="print"/>
          <a:stretch>
            <a:fillRect/>
          </a:stretch>
        </p:blipFill>
        <p:spPr>
          <a:xfrm>
            <a:off x="0" y="0"/>
            <a:ext cx="9144000" cy="6857999"/>
          </a:xfrm>
          <a:prstGeom prst="rect">
            <a:avLst/>
          </a:prstGeom>
        </p:spPr>
      </p:pic>
      <p:sp>
        <p:nvSpPr>
          <p:cNvPr id="3" name="Obdélník 2"/>
          <p:cNvSpPr/>
          <p:nvPr/>
        </p:nvSpPr>
        <p:spPr>
          <a:xfrm>
            <a:off x="-972800" y="5445224"/>
            <a:ext cx="10116800" cy="1354217"/>
          </a:xfrm>
          <a:prstGeom prst="rect">
            <a:avLst/>
          </a:prstGeom>
          <a:noFill/>
        </p:spPr>
        <p:txBody>
          <a:bodyPr wrap="square" lIns="91440" tIns="45720" rIns="91440" bIns="45720">
            <a:spAutoFit/>
          </a:bodyPr>
          <a:lstStyle/>
          <a:p>
            <a:pPr algn="ctr"/>
            <a:r>
              <a:rPr lang="cs-CZ" sz="5400" b="1" cap="none" spc="0" dirty="0" smtClean="0">
                <a:ln w="31550" cmpd="sng">
                  <a:gradFill>
                    <a:gsLst>
                      <a:gs pos="70000">
                        <a:schemeClr val="accent6">
                          <a:shade val="50000"/>
                          <a:satMod val="190000"/>
                        </a:schemeClr>
                      </a:gs>
                      <a:gs pos="0">
                        <a:schemeClr val="accent6">
                          <a:tint val="77000"/>
                          <a:satMod val="180000"/>
                        </a:schemeClr>
                      </a:gs>
                    </a:gsLst>
                    <a:lin ang="5400000"/>
                  </a:gradFill>
                  <a:prstDash val="solid"/>
                </a:ln>
                <a:solidFill>
                  <a:schemeClr val="accent6">
                    <a:tint val="15000"/>
                    <a:satMod val="200000"/>
                  </a:schemeClr>
                </a:solidFill>
                <a:effectLst>
                  <a:outerShdw blurRad="50800" dist="40000" dir="5400000" algn="tl" rotWithShape="0">
                    <a:srgbClr val="000000">
                      <a:shade val="5000"/>
                      <a:satMod val="120000"/>
                      <a:alpha val="33000"/>
                    </a:srgbClr>
                  </a:outerShdw>
                </a:effectLst>
              </a:rPr>
              <a:t>Barum </a:t>
            </a:r>
            <a:r>
              <a:rPr lang="cs-CZ" sz="5400" b="1" cap="none" spc="0" dirty="0" err="1" smtClean="0">
                <a:ln w="31550" cmpd="sng">
                  <a:gradFill>
                    <a:gsLst>
                      <a:gs pos="70000">
                        <a:schemeClr val="accent6">
                          <a:shade val="50000"/>
                          <a:satMod val="190000"/>
                        </a:schemeClr>
                      </a:gs>
                      <a:gs pos="0">
                        <a:schemeClr val="accent6">
                          <a:tint val="77000"/>
                          <a:satMod val="180000"/>
                        </a:schemeClr>
                      </a:gs>
                    </a:gsLst>
                    <a:lin ang="5400000"/>
                  </a:gradFill>
                  <a:prstDash val="solid"/>
                </a:ln>
                <a:solidFill>
                  <a:schemeClr val="accent6">
                    <a:tint val="15000"/>
                    <a:satMod val="200000"/>
                  </a:schemeClr>
                </a:solidFill>
                <a:effectLst>
                  <a:outerShdw blurRad="50800" dist="40000" dir="5400000" algn="tl" rotWithShape="0">
                    <a:srgbClr val="000000">
                      <a:shade val="5000"/>
                      <a:satMod val="120000"/>
                      <a:alpha val="33000"/>
                    </a:srgbClr>
                  </a:outerShdw>
                </a:effectLst>
              </a:rPr>
              <a:t>Continental</a:t>
            </a:r>
            <a:r>
              <a:rPr lang="cs-CZ" sz="5400" b="1" cap="none" spc="0" dirty="0" smtClean="0">
                <a:ln w="31550" cmpd="sng">
                  <a:gradFill>
                    <a:gsLst>
                      <a:gs pos="70000">
                        <a:schemeClr val="accent6">
                          <a:shade val="50000"/>
                          <a:satMod val="190000"/>
                        </a:schemeClr>
                      </a:gs>
                      <a:gs pos="0">
                        <a:schemeClr val="accent6">
                          <a:tint val="77000"/>
                          <a:satMod val="180000"/>
                        </a:schemeClr>
                      </a:gs>
                    </a:gsLst>
                    <a:lin ang="5400000"/>
                  </a:gradFill>
                  <a:prstDash val="solid"/>
                </a:ln>
                <a:solidFill>
                  <a:schemeClr val="accent6">
                    <a:tint val="15000"/>
                    <a:satMod val="200000"/>
                  </a:schemeClr>
                </a:solidFill>
                <a:effectLst>
                  <a:outerShdw blurRad="50800" dist="40000" dir="5400000" algn="tl" rotWithShape="0">
                    <a:srgbClr val="000000">
                      <a:shade val="5000"/>
                      <a:satMod val="120000"/>
                      <a:alpha val="33000"/>
                    </a:srgbClr>
                  </a:outerShdw>
                </a:effectLst>
              </a:rPr>
              <a:t> </a:t>
            </a:r>
          </a:p>
          <a:p>
            <a:pPr algn="ctr"/>
            <a:r>
              <a:rPr lang="cs-CZ" sz="2800" b="1" cap="none" spc="0" dirty="0" smtClean="0">
                <a:ln w="31550" cmpd="sng">
                  <a:gradFill>
                    <a:gsLst>
                      <a:gs pos="70000">
                        <a:schemeClr val="accent6">
                          <a:shade val="50000"/>
                          <a:satMod val="190000"/>
                        </a:schemeClr>
                      </a:gs>
                      <a:gs pos="0">
                        <a:schemeClr val="accent6">
                          <a:tint val="77000"/>
                          <a:satMod val="180000"/>
                        </a:schemeClr>
                      </a:gs>
                    </a:gsLst>
                    <a:lin ang="5400000"/>
                  </a:gradFill>
                  <a:prstDash val="solid"/>
                </a:ln>
                <a:solidFill>
                  <a:schemeClr val="accent6">
                    <a:tint val="15000"/>
                    <a:satMod val="200000"/>
                  </a:schemeClr>
                </a:solidFill>
                <a:effectLst>
                  <a:outerShdw blurRad="50800" dist="40000" dir="5400000" algn="tl" rotWithShape="0">
                    <a:srgbClr val="000000">
                      <a:shade val="5000"/>
                      <a:satMod val="120000"/>
                      <a:alpha val="33000"/>
                    </a:srgbClr>
                  </a:outerShdw>
                </a:effectLst>
              </a:rPr>
              <a:t>výrobce pneumatik</a:t>
            </a:r>
            <a:endParaRPr lang="cs-CZ" sz="2800" b="1" cap="none" spc="0" dirty="0">
              <a:ln w="31550" cmpd="sng">
                <a:gradFill>
                  <a:gsLst>
                    <a:gs pos="70000">
                      <a:schemeClr val="accent6">
                        <a:shade val="50000"/>
                        <a:satMod val="190000"/>
                      </a:schemeClr>
                    </a:gs>
                    <a:gs pos="0">
                      <a:schemeClr val="accent6">
                        <a:tint val="77000"/>
                        <a:satMod val="180000"/>
                      </a:schemeClr>
                    </a:gs>
                  </a:gsLst>
                  <a:lin ang="5400000"/>
                </a:gradFill>
                <a:prstDash val="solid"/>
              </a:ln>
              <a:solidFill>
                <a:schemeClr val="accent6">
                  <a:tint val="15000"/>
                  <a:satMod val="200000"/>
                </a:schemeClr>
              </a:solidFill>
              <a:effectLst>
                <a:outerShdw blurRad="50800" dist="40000" dir="5400000" algn="tl" rotWithShape="0">
                  <a:srgbClr val="000000">
                    <a:shade val="5000"/>
                    <a:satMod val="120000"/>
                    <a:alpha val="33000"/>
                  </a:srgbClr>
                </a:outerShdw>
              </a:effectLst>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descr="DSC02115.JPG"/>
          <p:cNvPicPr>
            <a:picLocks noChangeAspect="1"/>
          </p:cNvPicPr>
          <p:nvPr/>
        </p:nvPicPr>
        <p:blipFill>
          <a:blip r:embed="rId2" cstate="print"/>
          <a:stretch>
            <a:fillRect/>
          </a:stretch>
        </p:blipFill>
        <p:spPr>
          <a:xfrm>
            <a:off x="0" y="0"/>
            <a:ext cx="9144000" cy="6857999"/>
          </a:xfrm>
          <a:prstGeom prst="rect">
            <a:avLst/>
          </a:prstGeom>
        </p:spPr>
      </p:pic>
      <p:sp>
        <p:nvSpPr>
          <p:cNvPr id="4" name="Obdélník 3"/>
          <p:cNvSpPr/>
          <p:nvPr/>
        </p:nvSpPr>
        <p:spPr>
          <a:xfrm>
            <a:off x="1619672" y="5661248"/>
            <a:ext cx="5666488" cy="923330"/>
          </a:xfrm>
          <a:prstGeom prst="rect">
            <a:avLst/>
          </a:prstGeom>
          <a:noFill/>
        </p:spPr>
        <p:txBody>
          <a:bodyPr wrap="none" lIns="91440" tIns="45720" rIns="91440" bIns="45720">
            <a:spAutoFit/>
          </a:bodyPr>
          <a:lstStyle/>
          <a:p>
            <a:pPr algn="ctr"/>
            <a:r>
              <a:rPr lang="cs-CZ" sz="5400" b="1" cap="none" spc="0" dirty="0" smtClean="0">
                <a:ln w="900" cmpd="sng">
                  <a:solidFill>
                    <a:schemeClr val="accent1">
                      <a:satMod val="190000"/>
                      <a:alpha val="55000"/>
                    </a:schemeClr>
                  </a:solidFill>
                  <a:prstDash val="solid"/>
                </a:ln>
                <a:solidFill>
                  <a:schemeClr val="accent1">
                    <a:satMod val="200000"/>
                    <a:tint val="3000"/>
                  </a:schemeClr>
                </a:solidFill>
                <a:effectLst>
                  <a:innerShdw blurRad="101600" dist="76200" dir="5400000">
                    <a:schemeClr val="accent1">
                      <a:satMod val="190000"/>
                      <a:tint val="100000"/>
                      <a:alpha val="74000"/>
                    </a:schemeClr>
                  </a:innerShdw>
                </a:effectLst>
              </a:rPr>
              <a:t>Nádraží Otrokovice</a:t>
            </a:r>
            <a:endParaRPr lang="cs-CZ" sz="5400" b="1" cap="none" spc="0" dirty="0">
              <a:ln w="900" cmpd="sng">
                <a:solidFill>
                  <a:schemeClr val="accent1">
                    <a:satMod val="190000"/>
                    <a:alpha val="55000"/>
                  </a:schemeClr>
                </a:solidFill>
                <a:prstDash val="solid"/>
              </a:ln>
              <a:solidFill>
                <a:schemeClr val="accent1">
                  <a:satMod val="200000"/>
                  <a:tint val="3000"/>
                </a:schemeClr>
              </a:solidFill>
              <a:effectLst>
                <a:innerShdw blurRad="101600" dist="76200" dir="5400000">
                  <a:schemeClr val="accent1">
                    <a:satMod val="190000"/>
                    <a:tint val="100000"/>
                    <a:alpha val="74000"/>
                  </a:schemeClr>
                </a:innerShdw>
              </a:effectLst>
            </a:endParaRPr>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539552" y="692696"/>
            <a:ext cx="2232248" cy="646331"/>
          </a:xfrm>
          <a:prstGeom prst="rect">
            <a:avLst/>
          </a:prstGeom>
          <a:noFill/>
        </p:spPr>
        <p:txBody>
          <a:bodyPr wrap="square" rtlCol="0">
            <a:spAutoFit/>
          </a:bodyPr>
          <a:lstStyle/>
          <a:p>
            <a:r>
              <a:rPr lang="cs-CZ" dirty="0" smtClean="0"/>
              <a:t>Zdroje:</a:t>
            </a:r>
          </a:p>
          <a:p>
            <a:endParaRPr lang="cs-CZ" dirty="0"/>
          </a:p>
        </p:txBody>
      </p:sp>
      <p:sp>
        <p:nvSpPr>
          <p:cNvPr id="3" name="Obdélník 2"/>
          <p:cNvSpPr/>
          <p:nvPr/>
        </p:nvSpPr>
        <p:spPr>
          <a:xfrm>
            <a:off x="1691680" y="1268760"/>
            <a:ext cx="7200800" cy="1200329"/>
          </a:xfrm>
          <a:prstGeom prst="rect">
            <a:avLst/>
          </a:prstGeom>
        </p:spPr>
        <p:txBody>
          <a:bodyPr wrap="square">
            <a:spAutoFit/>
          </a:bodyPr>
          <a:lstStyle/>
          <a:p>
            <a:r>
              <a:rPr lang="cs-CZ" dirty="0"/>
              <a:t>Otrokovice. In: </a:t>
            </a:r>
            <a:r>
              <a:rPr lang="cs-CZ" i="1" dirty="0" err="1"/>
              <a:t>Wikipedia</a:t>
            </a:r>
            <a:r>
              <a:rPr lang="cs-CZ" i="1" dirty="0"/>
              <a:t>: </a:t>
            </a:r>
            <a:r>
              <a:rPr lang="cs-CZ" i="1" dirty="0" err="1"/>
              <a:t>the</a:t>
            </a:r>
            <a:r>
              <a:rPr lang="cs-CZ" i="1" dirty="0"/>
              <a:t> free </a:t>
            </a:r>
            <a:r>
              <a:rPr lang="cs-CZ" i="1" dirty="0" err="1"/>
              <a:t>encyclopedia</a:t>
            </a:r>
            <a:r>
              <a:rPr lang="cs-CZ" dirty="0"/>
              <a:t> [online]. San Francisco (CA): </a:t>
            </a:r>
            <a:r>
              <a:rPr lang="cs-CZ" dirty="0" err="1"/>
              <a:t>Wikimedia</a:t>
            </a:r>
            <a:r>
              <a:rPr lang="cs-CZ" dirty="0"/>
              <a:t> </a:t>
            </a:r>
            <a:r>
              <a:rPr lang="cs-CZ" dirty="0" err="1"/>
              <a:t>Foundation</a:t>
            </a:r>
            <a:r>
              <a:rPr lang="cs-CZ" dirty="0"/>
              <a:t>, 2001- [cit. </a:t>
            </a:r>
            <a:r>
              <a:rPr lang="cs-CZ" dirty="0" smtClean="0"/>
              <a:t>2013-06-19]. </a:t>
            </a:r>
            <a:r>
              <a:rPr lang="cs-CZ" dirty="0"/>
              <a:t>Dostupné z: </a:t>
            </a:r>
            <a:r>
              <a:rPr lang="cs-CZ" dirty="0">
                <a:hlinkClick r:id="rId2"/>
              </a:rPr>
              <a:t>http://</a:t>
            </a:r>
            <a:r>
              <a:rPr lang="cs-CZ" dirty="0" smtClean="0">
                <a:hlinkClick r:id="rId2"/>
              </a:rPr>
              <a:t>cs.wikipedia.org/wiki/Otrokovice</a:t>
            </a:r>
            <a:r>
              <a:rPr lang="cs-CZ" dirty="0" smtClean="0"/>
              <a:t> </a:t>
            </a:r>
          </a:p>
          <a:p>
            <a:endParaRPr lang="cs-CZ" dirty="0"/>
          </a:p>
        </p:txBody>
      </p:sp>
      <p:sp>
        <p:nvSpPr>
          <p:cNvPr id="4" name="TextovéPole 3"/>
          <p:cNvSpPr txBox="1"/>
          <p:nvPr/>
        </p:nvSpPr>
        <p:spPr>
          <a:xfrm>
            <a:off x="539552" y="1268760"/>
            <a:ext cx="627864" cy="369332"/>
          </a:xfrm>
          <a:prstGeom prst="rect">
            <a:avLst/>
          </a:prstGeom>
          <a:noFill/>
        </p:spPr>
        <p:txBody>
          <a:bodyPr wrap="square" rtlCol="0">
            <a:spAutoFit/>
          </a:bodyPr>
          <a:lstStyle/>
          <a:p>
            <a:r>
              <a:rPr lang="cs-CZ" dirty="0" smtClean="0"/>
              <a:t>Text:</a:t>
            </a:r>
            <a:endParaRPr lang="cs-CZ" dirty="0"/>
          </a:p>
        </p:txBody>
      </p:sp>
      <p:sp>
        <p:nvSpPr>
          <p:cNvPr id="5" name="TextovéPole 4"/>
          <p:cNvSpPr txBox="1"/>
          <p:nvPr/>
        </p:nvSpPr>
        <p:spPr>
          <a:xfrm>
            <a:off x="683568" y="3501008"/>
            <a:ext cx="4728217" cy="369332"/>
          </a:xfrm>
          <a:prstGeom prst="rect">
            <a:avLst/>
          </a:prstGeom>
          <a:noFill/>
        </p:spPr>
        <p:txBody>
          <a:bodyPr wrap="none" rtlCol="0">
            <a:spAutoFit/>
          </a:bodyPr>
          <a:lstStyle/>
          <a:p>
            <a:r>
              <a:rPr lang="cs-CZ" dirty="0" smtClean="0"/>
              <a:t>Foto:   </a:t>
            </a:r>
            <a:r>
              <a:rPr lang="cs-CZ" dirty="0" smtClean="0"/>
              <a:t>Fotografie jsou z vlastního archivu autora</a:t>
            </a:r>
            <a:endParaRPr lang="cs-CZ" dirty="0"/>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Y:\Loga.JPG"/>
          <p:cNvPicPr>
            <a:picLocks noChangeAspect="1" noChangeArrowheads="1"/>
          </p:cNvPicPr>
          <p:nvPr/>
        </p:nvPicPr>
        <p:blipFill>
          <a:blip r:embed="rId2" cstate="print"/>
          <a:srcRect/>
          <a:stretch>
            <a:fillRect/>
          </a:stretch>
        </p:blipFill>
        <p:spPr bwMode="auto">
          <a:xfrm>
            <a:off x="1835696" y="188640"/>
            <a:ext cx="5781675" cy="1447800"/>
          </a:xfrm>
          <a:prstGeom prst="rect">
            <a:avLst/>
          </a:prstGeom>
          <a:noFill/>
        </p:spPr>
      </p:pic>
      <p:pic>
        <p:nvPicPr>
          <p:cNvPr id="3" name="Picture 2" descr="Y:\Loga.JPG"/>
          <p:cNvPicPr>
            <a:picLocks noChangeAspect="1" noChangeArrowheads="1"/>
          </p:cNvPicPr>
          <p:nvPr/>
        </p:nvPicPr>
        <p:blipFill>
          <a:blip r:embed="rId2" cstate="print"/>
          <a:srcRect/>
          <a:stretch>
            <a:fillRect/>
          </a:stretch>
        </p:blipFill>
        <p:spPr bwMode="auto">
          <a:xfrm>
            <a:off x="1835696" y="0"/>
            <a:ext cx="5781675" cy="1447800"/>
          </a:xfrm>
          <a:prstGeom prst="rect">
            <a:avLst/>
          </a:prstGeom>
          <a:noFill/>
        </p:spPr>
      </p:pic>
      <p:pic>
        <p:nvPicPr>
          <p:cNvPr id="4" name="Picture 2" descr="Y:\Loga.JPG"/>
          <p:cNvPicPr>
            <a:picLocks noChangeAspect="1" noChangeArrowheads="1"/>
          </p:cNvPicPr>
          <p:nvPr/>
        </p:nvPicPr>
        <p:blipFill>
          <a:blip r:embed="rId2" cstate="print"/>
          <a:srcRect/>
          <a:stretch>
            <a:fillRect/>
          </a:stretch>
        </p:blipFill>
        <p:spPr bwMode="auto">
          <a:xfrm>
            <a:off x="1988096" y="152400"/>
            <a:ext cx="5781675" cy="1447800"/>
          </a:xfrm>
          <a:prstGeom prst="rect">
            <a:avLst/>
          </a:prstGeom>
          <a:noFill/>
        </p:spPr>
      </p:pic>
      <p:sp>
        <p:nvSpPr>
          <p:cNvPr id="5" name="Obdélník 4"/>
          <p:cNvSpPr/>
          <p:nvPr/>
        </p:nvSpPr>
        <p:spPr>
          <a:xfrm>
            <a:off x="1089898" y="1988840"/>
            <a:ext cx="7272808" cy="3970318"/>
          </a:xfrm>
          <a:prstGeom prst="rect">
            <a:avLst/>
          </a:prstGeom>
        </p:spPr>
        <p:txBody>
          <a:bodyPr wrap="square">
            <a:spAutoFit/>
          </a:bodyPr>
          <a:lstStyle/>
          <a:p>
            <a:r>
              <a:rPr lang="cs-CZ" dirty="0" smtClean="0"/>
              <a:t>Škola: Základní škola Trávníky Otrokovice, příspěvková organizace</a:t>
            </a:r>
          </a:p>
          <a:p>
            <a:r>
              <a:rPr lang="cs-CZ" dirty="0" smtClean="0"/>
              <a:t>Číslo projektu: CZ.1.07/1.4.00/21.2637</a:t>
            </a:r>
          </a:p>
          <a:p>
            <a:r>
              <a:rPr lang="cs-CZ" dirty="0" smtClean="0"/>
              <a:t>Název výukového materiálu: Otrokovice</a:t>
            </a:r>
          </a:p>
          <a:p>
            <a:r>
              <a:rPr lang="cs-CZ" dirty="0" smtClean="0"/>
              <a:t>Autor: Radomír </a:t>
            </a:r>
            <a:r>
              <a:rPr lang="cs-CZ" dirty="0" err="1" smtClean="0"/>
              <a:t>Schoř</a:t>
            </a:r>
            <a:endParaRPr lang="cs-CZ" dirty="0" smtClean="0"/>
          </a:p>
          <a:p>
            <a:r>
              <a:rPr lang="cs-CZ" dirty="0" smtClean="0"/>
              <a:t>Vytvořeno: 19. 6. 2013</a:t>
            </a:r>
          </a:p>
          <a:p>
            <a:r>
              <a:rPr lang="cs-CZ" dirty="0" smtClean="0"/>
              <a:t>Ročník: osmý</a:t>
            </a:r>
          </a:p>
          <a:p>
            <a:r>
              <a:rPr lang="cs-CZ" dirty="0" smtClean="0"/>
              <a:t>Vzdělávací oblast: Člověk a příroda</a:t>
            </a:r>
          </a:p>
          <a:p>
            <a:r>
              <a:rPr lang="cs-CZ" dirty="0" smtClean="0"/>
              <a:t>Vzdělávací obor: Zeměpis</a:t>
            </a:r>
          </a:p>
          <a:p>
            <a:r>
              <a:rPr lang="cs-CZ" dirty="0" smtClean="0"/>
              <a:t>Tematický okruh: Regiony ČR</a:t>
            </a:r>
          </a:p>
          <a:p>
            <a:r>
              <a:rPr lang="cs-CZ" dirty="0" smtClean="0"/>
              <a:t>Téma: Zlínský kraj</a:t>
            </a:r>
          </a:p>
          <a:p>
            <a:r>
              <a:rPr lang="cs-CZ" dirty="0" smtClean="0"/>
              <a:t>Pomůcky: Mapka a plánek Otrokovic, </a:t>
            </a:r>
            <a:r>
              <a:rPr lang="cs-CZ" dirty="0" err="1" smtClean="0"/>
              <a:t>dataprojektor</a:t>
            </a:r>
            <a:r>
              <a:rPr lang="cs-CZ" dirty="0" smtClean="0"/>
              <a:t>,  PC</a:t>
            </a:r>
          </a:p>
          <a:p>
            <a:r>
              <a:rPr lang="cs-CZ" dirty="0" smtClean="0"/>
              <a:t>Anotace: Materiál je určen k výuce o rodném městě pro žáky 4. – 5. </a:t>
            </a:r>
            <a:r>
              <a:rPr lang="cs-CZ" smtClean="0"/>
              <a:t>ročníku </a:t>
            </a:r>
            <a:r>
              <a:rPr lang="cs-CZ" dirty="0" smtClean="0"/>
              <a:t>ve vlastivědě a v 8. ročníku v zeměpisu v rámci učiva o České republice</a:t>
            </a:r>
          </a:p>
          <a:p>
            <a:endParaRPr lang="cs-CZ" dirty="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237</TotalTime>
  <Words>346</Words>
  <Application>Microsoft Office PowerPoint</Application>
  <PresentationFormat>Předvádění na obrazovce (4:3)</PresentationFormat>
  <Paragraphs>67</Paragraphs>
  <Slides>25</Slides>
  <Notes>0</Notes>
  <HiddenSlides>0</HiddenSlides>
  <MMClips>0</MMClips>
  <ScaleCrop>false</ScaleCrop>
  <HeadingPairs>
    <vt:vector size="4" baseType="variant">
      <vt:variant>
        <vt:lpstr>Motiv</vt:lpstr>
      </vt:variant>
      <vt:variant>
        <vt:i4>1</vt:i4>
      </vt:variant>
      <vt:variant>
        <vt:lpstr>Nadpisy snímků</vt:lpstr>
      </vt:variant>
      <vt:variant>
        <vt:i4>25</vt:i4>
      </vt:variant>
    </vt:vector>
  </HeadingPairs>
  <TitlesOfParts>
    <vt:vector size="26" baseType="lpstr">
      <vt:lpstr>Motiv sady Office</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dc:creator>pc</dc:creator>
  <cp:lastModifiedBy>hornakova</cp:lastModifiedBy>
  <cp:revision>33</cp:revision>
  <cp:lastPrinted>2014-01-09T17:54:12Z</cp:lastPrinted>
  <dcterms:created xsi:type="dcterms:W3CDTF">2013-06-20T18:40:32Z</dcterms:created>
  <dcterms:modified xsi:type="dcterms:W3CDTF">2014-01-09T17:54:38Z</dcterms:modified>
</cp:coreProperties>
</file>