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04.12.2013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04.12.2013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04.12.2013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04.12.2013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04.12.2013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04.12.2013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04.12.2013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04.12.2013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04.12.2013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04.12.2013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04.12.2013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53E92-F41E-4032-9342-3AB5E6A02D7D}" type="datetimeFigureOut">
              <a:rPr lang="de-DE" smtClean="0"/>
              <a:pPr/>
              <a:t>04.12.2013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 </a:t>
            </a:r>
            <a:r>
              <a:rPr lang="cs-CZ" b="1" dirty="0" smtClean="0"/>
              <a:t>Sada: </a:t>
            </a:r>
            <a:r>
              <a:rPr lang="cs-CZ" dirty="0" smtClean="0"/>
              <a:t>A5_42</a:t>
            </a:r>
            <a:endParaRPr lang="cs-CZ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cs-CZ" dirty="0" smtClean="0"/>
              <a:t>16. 9. 2013                </a:t>
            </a:r>
            <a:r>
              <a:rPr lang="cs-CZ" b="1" dirty="0" smtClean="0"/>
              <a:t>Třída: </a:t>
            </a:r>
            <a:r>
              <a:rPr lang="cs-CZ" dirty="0" smtClean="0"/>
              <a:t>3AT</a:t>
            </a:r>
            <a:r>
              <a:rPr lang="cs-CZ" b="1" dirty="0" smtClean="0"/>
              <a:t>  </a:t>
            </a:r>
            <a:endParaRPr lang="cs-CZ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 </a:t>
            </a:r>
            <a:r>
              <a:rPr lang="cs-CZ" b="1" dirty="0" smtClean="0"/>
              <a:t>Strojírensk</a:t>
            </a:r>
            <a:r>
              <a:rPr lang="cs-CZ" b="1" dirty="0" smtClean="0"/>
              <a:t>é práce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Předmět: Matematika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výrazy, součin, součet, rozdíl</a:t>
            </a:r>
          </a:p>
          <a:p>
            <a:pPr>
              <a:buNone/>
            </a:pPr>
            <a:r>
              <a:rPr lang="cs-CZ" b="1" dirty="0" smtClean="0"/>
              <a:t>Jméno autora (vč. titulu): Mgr. Marie Benedová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pPr lvl="0"/>
            <a:r>
              <a:rPr lang="cs-CZ" sz="3600" b="1" dirty="0">
                <a:solidFill>
                  <a:srgbClr val="002060"/>
                </a:solidFill>
              </a:rPr>
              <a:t>Vypočítejte výrazy a spojte výrazy se správným pojmem</a:t>
            </a:r>
            <a:r>
              <a:rPr lang="cs-CZ" sz="3600" b="1" dirty="0" smtClean="0">
                <a:solidFill>
                  <a:srgbClr val="002060"/>
                </a:solidFill>
              </a:rPr>
              <a:t>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4" name="Zástupný symbol pro obsah 3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3991" y="1743069"/>
            <a:ext cx="8282465" cy="4278220"/>
          </a:xfr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pPr lvl="0"/>
            <a:r>
              <a:rPr lang="cs-CZ" sz="6600" b="1" dirty="0" smtClean="0">
                <a:solidFill>
                  <a:srgbClr val="002060"/>
                </a:solidFill>
              </a:rPr>
              <a:t>ŘEŠENÍ</a:t>
            </a:r>
            <a:endParaRPr lang="de-DE" sz="6600" b="1" dirty="0">
              <a:solidFill>
                <a:srgbClr val="002060"/>
              </a:solidFill>
            </a:endParaRPr>
          </a:p>
        </p:txBody>
      </p:sp>
      <p:pic>
        <p:nvPicPr>
          <p:cNvPr id="4" name="Zástupný symbol pro obsah 3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3991" y="1743069"/>
            <a:ext cx="8282465" cy="4278220"/>
          </a:xfrm>
        </p:spPr>
      </p:pic>
      <p:sp>
        <p:nvSpPr>
          <p:cNvPr id="5" name="TextovéPole 4"/>
          <p:cNvSpPr txBox="1"/>
          <p:nvPr/>
        </p:nvSpPr>
        <p:spPr>
          <a:xfrm>
            <a:off x="2555776" y="292494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27</a:t>
            </a:r>
            <a:endParaRPr lang="de-DE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371703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70</a:t>
            </a:r>
            <a:endParaRPr lang="de-DE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450912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48</a:t>
            </a:r>
            <a:endParaRPr lang="de-DE" sz="3200" b="1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3851920" y="3140968"/>
            <a:ext cx="3096344" cy="792088"/>
          </a:xfrm>
          <a:prstGeom prst="line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3851920" y="3068960"/>
            <a:ext cx="3168352" cy="2448272"/>
          </a:xfrm>
          <a:prstGeom prst="line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851920" y="4725144"/>
            <a:ext cx="3096344" cy="792088"/>
          </a:xfrm>
          <a:prstGeom prst="line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851920" y="3861048"/>
            <a:ext cx="3096344" cy="792088"/>
          </a:xfrm>
          <a:prstGeom prst="line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/>
          </a:bodyPr>
          <a:lstStyle/>
          <a:p>
            <a:pPr lvl="0"/>
            <a:r>
              <a:rPr lang="cs-CZ" sz="3600" b="1" dirty="0">
                <a:solidFill>
                  <a:srgbClr val="002060"/>
                </a:solidFill>
              </a:rPr>
              <a:t>Určete pořadí početních úkonů, hodnotu výrazu podle vzoru a pojmenujte ho: 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6" name="Zástupný symbol pro obsah 5" descr="Bez názvu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2276872"/>
            <a:ext cx="8752814" cy="2880319"/>
          </a:xfr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Autofit/>
          </a:bodyPr>
          <a:lstStyle/>
          <a:p>
            <a:pPr lvl="0"/>
            <a:r>
              <a:rPr lang="cs-CZ" sz="6600" b="1" dirty="0" smtClean="0">
                <a:solidFill>
                  <a:srgbClr val="002060"/>
                </a:solidFill>
              </a:rPr>
              <a:t>ŘEŠENÍ</a:t>
            </a:r>
            <a:endParaRPr lang="de-DE" sz="6600" b="1" dirty="0">
              <a:solidFill>
                <a:srgbClr val="002060"/>
              </a:solidFill>
            </a:endParaRPr>
          </a:p>
        </p:txBody>
      </p:sp>
      <p:pic>
        <p:nvPicPr>
          <p:cNvPr id="6" name="Zástupný symbol pro obsah 5" descr="Bez názvu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2276872"/>
            <a:ext cx="8752814" cy="2880319"/>
          </a:xfrm>
        </p:spPr>
      </p:pic>
      <p:sp>
        <p:nvSpPr>
          <p:cNvPr id="4" name="TextovéPole 3"/>
          <p:cNvSpPr txBox="1"/>
          <p:nvPr/>
        </p:nvSpPr>
        <p:spPr>
          <a:xfrm>
            <a:off x="2987824" y="2780928"/>
            <a:ext cx="1784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21 + 2 = 23</a:t>
            </a:r>
            <a:endParaRPr lang="de-DE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3265820"/>
            <a:ext cx="1521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30 : 6 = 5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3717032"/>
            <a:ext cx="3220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 – (4 – 3) = 5 – 1 = 4</a:t>
            </a:r>
            <a:endParaRPr lang="de-DE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03561" y="4149080"/>
            <a:ext cx="20697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200 : 20 = 10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59832" y="4653136"/>
            <a:ext cx="2310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 + 5 – 8 = 12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37975" y="2780928"/>
            <a:ext cx="11664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součet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3212976"/>
            <a:ext cx="938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podíl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0312" y="3717032"/>
            <a:ext cx="11664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rozdíl</a:t>
            </a:r>
            <a:endParaRPr lang="de-DE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80312" y="4149080"/>
            <a:ext cx="938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podíl</a:t>
            </a:r>
            <a:endParaRPr lang="de-DE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88975" y="4695527"/>
            <a:ext cx="173566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součet, rozdíl</a:t>
            </a:r>
            <a:endParaRPr lang="de-DE" sz="22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/>
          </a:bodyPr>
          <a:lstStyle/>
          <a:p>
            <a:pPr lvl="0"/>
            <a:r>
              <a:rPr lang="cs-CZ" sz="3600" b="1" dirty="0">
                <a:solidFill>
                  <a:srgbClr val="002060"/>
                </a:solidFill>
              </a:rPr>
              <a:t>Určete pořadí početních úkonů, hodnotu výrazu podle vzoru a pojmenujte ho: 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5" name="Zástupný symbol pro obsah 4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2564904"/>
            <a:ext cx="8824518" cy="2664296"/>
          </a:xfr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/>
          </a:bodyPr>
          <a:lstStyle/>
          <a:p>
            <a:pPr lvl="0"/>
            <a:r>
              <a:rPr lang="cs-CZ" sz="6600" b="1" dirty="0">
                <a:solidFill>
                  <a:srgbClr val="002060"/>
                </a:solidFill>
              </a:rPr>
              <a:t>ŘEŠENÍ</a:t>
            </a:r>
            <a:endParaRPr lang="de-DE" sz="6600" b="1" dirty="0">
              <a:solidFill>
                <a:srgbClr val="002060"/>
              </a:solidFill>
            </a:endParaRPr>
          </a:p>
        </p:txBody>
      </p:sp>
      <p:pic>
        <p:nvPicPr>
          <p:cNvPr id="5" name="Zástupný symbol pro obsah 4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2564904"/>
            <a:ext cx="8824518" cy="2664296"/>
          </a:xfrm>
        </p:spPr>
      </p:pic>
      <p:sp>
        <p:nvSpPr>
          <p:cNvPr id="4" name="TextovéPole 3"/>
          <p:cNvSpPr txBox="1"/>
          <p:nvPr/>
        </p:nvSpPr>
        <p:spPr>
          <a:xfrm>
            <a:off x="2479597" y="2564904"/>
            <a:ext cx="2424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 + 35 - 3 = 47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79597" y="3068960"/>
            <a:ext cx="1518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22 ∙ 2 = 5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03375" y="3553852"/>
            <a:ext cx="36439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 + 7 ∙ 2 = 15 + 14 = 29</a:t>
            </a:r>
            <a:endParaRPr lang="de-DE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95334" y="4129916"/>
            <a:ext cx="41344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 + (35 – 3) = 15 + 32 = 47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77776" y="4633972"/>
            <a:ext cx="39517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(15 + 35) – 3 = 50 – 3 = 47</a:t>
            </a:r>
            <a:endParaRPr lang="de-DE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63966" y="2638073"/>
            <a:ext cx="175650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součet, rozdíl</a:t>
            </a:r>
            <a:endParaRPr lang="de-DE" sz="2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80312" y="3068960"/>
            <a:ext cx="1143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součin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80312" y="3573016"/>
            <a:ext cx="11664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součet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0312" y="4077072"/>
            <a:ext cx="11664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součet</a:t>
            </a:r>
            <a:endParaRPr lang="de-DE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58491" y="4581128"/>
            <a:ext cx="10019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rozdíl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r>
              <a:rPr lang="cs-CZ" sz="3600" b="1" dirty="0">
                <a:solidFill>
                  <a:srgbClr val="002060"/>
                </a:solidFill>
              </a:rPr>
              <a:t>Zapište číselný výraz, vypočítejte jeho hodnotu a pojmenujte ho</a:t>
            </a:r>
            <a:r>
              <a:rPr lang="cs-CZ" sz="3600" b="1" dirty="0" smtClean="0">
                <a:solidFill>
                  <a:srgbClr val="002060"/>
                </a:solidFill>
              </a:rPr>
              <a:t>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6" name="Zástupný symbol pro obsah 5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9983" y="1493693"/>
            <a:ext cx="9014017" cy="4671611"/>
          </a:xfr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Zástupný symbol pro obsah 14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9983" y="1556792"/>
            <a:ext cx="9031205" cy="468052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</a:rPr>
              <a:t>ŘEŠENÍ</a:t>
            </a:r>
            <a:endParaRPr lang="de-DE" sz="66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3" y="2060848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310 + 51 = 361</a:t>
            </a:r>
            <a:r>
              <a:rPr lang="cs-CZ" sz="2200" b="1" dirty="0"/>
              <a:t> </a:t>
            </a:r>
            <a:r>
              <a:rPr lang="cs-CZ" sz="2200" b="1" dirty="0" smtClean="0"/>
              <a:t>        součet</a:t>
            </a:r>
            <a:endParaRPr lang="de-DE" sz="2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0112" y="2566065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6 ∙ 9 = 54                   součin</a:t>
            </a:r>
            <a:endParaRPr lang="de-DE" sz="2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3" y="2998113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460 – 103 = 357       rozdíl</a:t>
            </a:r>
            <a:endParaRPr lang="de-DE" sz="2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3430161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17 ∙ 4 = 68                 součin</a:t>
            </a:r>
            <a:endParaRPr lang="de-DE" sz="2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0112" y="3934217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118 + 22 = 140         součet</a:t>
            </a:r>
            <a:endParaRPr lang="de-DE" sz="2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0112" y="4366265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5 ∙  12 = 60                součin</a:t>
            </a:r>
            <a:endParaRPr lang="de-DE" sz="2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4870321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380 – 205 = 175       rozdíl</a:t>
            </a:r>
            <a:endParaRPr lang="de-DE" sz="2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80113" y="5302369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56 : 8 = 7                   podíl</a:t>
            </a:r>
            <a:endParaRPr lang="de-DE" sz="2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5734417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54 : 6 = 9                   podíl</a:t>
            </a:r>
            <a:endParaRPr lang="de-DE" sz="22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Zapište číselným výrazem, vypočítejte a odpovězte: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4" name="Zástupný symbol pro obsah 3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5817" y="2132856"/>
            <a:ext cx="8823259" cy="3456384"/>
          </a:xfr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</a:rPr>
              <a:t>ŘEŠENÍ</a:t>
            </a:r>
            <a:endParaRPr lang="de-DE" sz="6600" b="1" dirty="0" smtClean="0">
              <a:solidFill>
                <a:srgbClr val="002060"/>
              </a:solidFill>
            </a:endParaRPr>
          </a:p>
        </p:txBody>
      </p:sp>
      <p:pic>
        <p:nvPicPr>
          <p:cNvPr id="4" name="Zástupný symbol pro obsah 3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5817" y="2132856"/>
            <a:ext cx="8823259" cy="3456384"/>
          </a:xfrm>
        </p:spPr>
      </p:pic>
      <p:sp>
        <p:nvSpPr>
          <p:cNvPr id="5" name="TextovéPole 4"/>
          <p:cNvSpPr txBox="1"/>
          <p:nvPr/>
        </p:nvSpPr>
        <p:spPr>
          <a:xfrm>
            <a:off x="179512" y="3068960"/>
            <a:ext cx="487505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1 150 + 975 + 1 060 = 1 150</a:t>
            </a:r>
          </a:p>
          <a:p>
            <a:r>
              <a:rPr lang="cs-CZ" sz="3200" b="1" dirty="0" smtClean="0"/>
              <a:t>				   975</a:t>
            </a:r>
          </a:p>
          <a:p>
            <a:r>
              <a:rPr lang="cs-CZ" sz="3200" b="1" dirty="0" smtClean="0"/>
              <a:t>			          1 060</a:t>
            </a:r>
          </a:p>
          <a:p>
            <a:r>
              <a:rPr lang="cs-CZ" sz="3200" b="1" dirty="0" smtClean="0"/>
              <a:t>				3 185</a:t>
            </a:r>
            <a:endParaRPr lang="de-DE" sz="2000" b="1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779912" y="4581128"/>
            <a:ext cx="11521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403648" y="5085184"/>
            <a:ext cx="6809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Celkem bylo na stavbu dovezeno 3 185 cihel.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Zapište číselným výrazem, vypočítejte a odpovězte: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8" name="Zástupný symbol pro obsah 7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0382" y="2132856"/>
            <a:ext cx="8794092" cy="3456384"/>
          </a:xfr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Zástupný symbol pro obsah 11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504" y="2138234"/>
            <a:ext cx="8963618" cy="352301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</a:rPr>
              <a:t>ŘEŠENÍ</a:t>
            </a:r>
            <a:endParaRPr lang="de-DE" sz="6600" b="1" dirty="0" smtClean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068960"/>
            <a:ext cx="295465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854 - 529 =  854	</a:t>
            </a:r>
          </a:p>
          <a:p>
            <a:r>
              <a:rPr lang="cs-CZ" sz="3200" b="1" dirty="0" smtClean="0"/>
              <a:t>		 -529</a:t>
            </a:r>
          </a:p>
          <a:p>
            <a:r>
              <a:rPr lang="cs-CZ" sz="3200" b="1" dirty="0" smtClean="0"/>
              <a:t>		  325	</a:t>
            </a:r>
            <a:endParaRPr lang="de-DE" sz="2000" b="1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979712" y="4077072"/>
            <a:ext cx="11521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403648" y="5138028"/>
            <a:ext cx="59596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Skladník vydal 325 brzdových destiček.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Zapište číselným výrazem, vypočítejte a odpovězte: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5" name="Zástupný symbol pro obsah 4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4079" y="2132856"/>
            <a:ext cx="8906832" cy="3456383"/>
          </a:xfr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sah 9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9136" y="2156715"/>
            <a:ext cx="8845352" cy="343252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</a:rPr>
              <a:t>ŘEŠENÍ</a:t>
            </a:r>
            <a:endParaRPr lang="de-DE" sz="6600" b="1" dirty="0" smtClean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068960"/>
            <a:ext cx="757130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hnědých ……..328				</a:t>
            </a:r>
            <a:r>
              <a:rPr lang="cs-CZ" sz="3200" b="1" dirty="0" err="1" smtClean="0"/>
              <a:t>328</a:t>
            </a:r>
            <a:r>
              <a:rPr lang="cs-CZ" sz="3200" b="1" dirty="0" smtClean="0"/>
              <a:t>	</a:t>
            </a:r>
          </a:p>
          <a:p>
            <a:r>
              <a:rPr lang="cs-CZ" sz="3200" b="1" dirty="0" smtClean="0"/>
              <a:t>se vzorem……328 - 32 = 296		</a:t>
            </a:r>
            <a:r>
              <a:rPr lang="cs-CZ" sz="3200" b="1" dirty="0" err="1" smtClean="0"/>
              <a:t>296</a:t>
            </a:r>
            <a:endParaRPr lang="cs-CZ" sz="3200" b="1" dirty="0" smtClean="0"/>
          </a:p>
          <a:p>
            <a:r>
              <a:rPr lang="cs-CZ" sz="3200" b="1" dirty="0" smtClean="0"/>
              <a:t>							624	</a:t>
            </a:r>
            <a:endParaRPr lang="de-DE" sz="2000" b="1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444208" y="4077072"/>
            <a:ext cx="11521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403648" y="5085184"/>
            <a:ext cx="6592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Celkem potřebujeme 624 kusů obkládaček.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Zapište číselným výrazem, vypočítejte a odpovězte: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5" name="Zástupný symbol pro obsah 4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616" y="2420888"/>
            <a:ext cx="8931164" cy="2952328"/>
          </a:xfr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sah 9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504" y="2348880"/>
            <a:ext cx="8931165" cy="295232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</a:rPr>
              <a:t>ŘEŠENÍ</a:t>
            </a:r>
            <a:endParaRPr lang="de-DE" sz="6600" b="1" dirty="0" smtClean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9193" y="3212976"/>
            <a:ext cx="295465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27 ∙ 8 = 27	</a:t>
            </a:r>
          </a:p>
          <a:p>
            <a:r>
              <a:rPr lang="cs-CZ" sz="3600" b="1" dirty="0" smtClean="0"/>
              <a:t>	     ∙ 8</a:t>
            </a:r>
          </a:p>
          <a:p>
            <a:r>
              <a:rPr lang="cs-CZ" sz="3600" b="1" dirty="0" smtClean="0"/>
              <a:t>	   216</a:t>
            </a:r>
            <a:r>
              <a:rPr lang="cs-CZ" sz="3200" b="1" dirty="0" smtClean="0"/>
              <a:t>	</a:t>
            </a:r>
            <a:endParaRPr lang="de-DE" sz="2000" b="1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403648" y="4293096"/>
            <a:ext cx="11521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403648" y="4849996"/>
            <a:ext cx="73319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Brigádník v autoservisu zkontroluje za směnu 216 kusů pneumatik.</a:t>
            </a:r>
            <a:endParaRPr lang="de-DE" sz="20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356</Words>
  <Application>Microsoft Office PowerPoint</Application>
  <PresentationFormat>Předvádění na obrazovce (4:3)</PresentationFormat>
  <Paragraphs>107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DUM - Digitální Učební Materiál </vt:lpstr>
      <vt:lpstr>DUM - Digitální Učební Materiál</vt:lpstr>
      <vt:lpstr>Vypočítejte výrazy a spojte výrazy se správným pojmem:</vt:lpstr>
      <vt:lpstr>ŘEŠENÍ</vt:lpstr>
      <vt:lpstr>Určete pořadí početních úkonů, hodnotu výrazu podle vzoru a pojmenujte ho: </vt:lpstr>
      <vt:lpstr>ŘEŠENÍ</vt:lpstr>
      <vt:lpstr>Určete pořadí početních úkonů, hodnotu výrazu podle vzoru a pojmenujte ho: </vt:lpstr>
      <vt:lpstr>ŘEŠENÍ</vt:lpstr>
      <vt:lpstr>Zapište číselný výraz, vypočítejte jeho hodnotu a pojmenujte ho:</vt:lpstr>
      <vt:lpstr>ŘEŠENÍ</vt:lpstr>
      <vt:lpstr>Zapište číselným výrazem, vypočítejte a odpovězte:</vt:lpstr>
      <vt:lpstr>ŘEŠENÍ</vt:lpstr>
      <vt:lpstr>Zapište číselným výrazem, vypočítejte a odpovězte:</vt:lpstr>
      <vt:lpstr>ŘEŠENÍ</vt:lpstr>
      <vt:lpstr>Zapište číselným výrazem, vypočítejte a odpovězte:</vt:lpstr>
      <vt:lpstr>ŘEŠENÍ</vt:lpstr>
      <vt:lpstr>Zapište číselným výrazem, vypočítejte a odpovězte:</vt:lpstr>
      <vt:lpstr>ŘEŠENÍ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tbenedova</dc:creator>
  <cp:lastModifiedBy>Maruška</cp:lastModifiedBy>
  <cp:revision>16</cp:revision>
  <dcterms:created xsi:type="dcterms:W3CDTF">2013-11-07T15:21:47Z</dcterms:created>
  <dcterms:modified xsi:type="dcterms:W3CDTF">2013-12-04T07:08:21Z</dcterms:modified>
</cp:coreProperties>
</file>