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83" r:id="rId3"/>
    <p:sldId id="257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42" autoAdjust="0"/>
    <p:restoredTop sz="94660"/>
  </p:normalViewPr>
  <p:slideViewPr>
    <p:cSldViewPr>
      <p:cViewPr varScale="1">
        <p:scale>
          <a:sx n="107" d="100"/>
          <a:sy n="10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A5_44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23. 9. 2013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3AT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Strojírenské práce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proměnná, součet, rozdíl</a:t>
            </a:r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nákupů:</a:t>
            </a:r>
            <a:br>
              <a:rPr lang="cs-CZ" sz="3600" b="1" dirty="0" smtClean="0">
                <a:solidFill>
                  <a:srgbClr val="002060"/>
                </a:solidFill>
              </a:rPr>
            </a:br>
            <a:r>
              <a:rPr lang="cs-CZ" sz="3600" b="1" dirty="0" smtClean="0">
                <a:solidFill>
                  <a:srgbClr val="002060"/>
                </a:solidFill>
              </a:rPr>
              <a:t>(podle vzoru)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6" name="Zástupný symbol pro obsah 5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7122" y="2276872"/>
            <a:ext cx="8727366" cy="1944216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5" name="Zástupný symbol pro obsah 4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9288" y="1700808"/>
            <a:ext cx="8663192" cy="1944215"/>
          </a:xfrm>
        </p:spPr>
      </p:pic>
      <p:pic>
        <p:nvPicPr>
          <p:cNvPr id="7" name="Zástupný symbol pro obsah 4" descr="Bez názvu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9288" y="4149080"/>
            <a:ext cx="8663192" cy="194421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372200" y="5013176"/>
            <a:ext cx="8002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k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589240"/>
            <a:ext cx="5405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2k</a:t>
            </a:r>
            <a:endParaRPr lang="de-DE" sz="2800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10" descr="Bez názvu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4211686"/>
            <a:ext cx="8705090" cy="195361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5013176"/>
            <a:ext cx="26035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h + 1 · l + 1 · t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589240"/>
            <a:ext cx="1309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 + l + t</a:t>
            </a:r>
            <a:endParaRPr lang="de-DE" sz="2800" dirty="0"/>
          </a:p>
        </p:txBody>
      </p:sp>
      <p:pic>
        <p:nvPicPr>
          <p:cNvPr id="11" name="Zástupný symbol pro obsah 10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691406"/>
            <a:ext cx="8705090" cy="1953618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10" descr="Bez názvu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9288" y="4221088"/>
            <a:ext cx="8663192" cy="194421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5013176"/>
            <a:ext cx="1728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k + 1 · š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589240"/>
            <a:ext cx="843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 + š</a:t>
            </a:r>
            <a:endParaRPr lang="de-DE" sz="2800" dirty="0"/>
          </a:p>
        </p:txBody>
      </p:sp>
      <p:pic>
        <p:nvPicPr>
          <p:cNvPr id="11" name="Zástupný symbol pro obsah 10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9288" y="1700808"/>
            <a:ext cx="8663192" cy="1944215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Zástupný symbol pro obsah 9" descr="Bez názvu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4149081"/>
            <a:ext cx="8663192" cy="194421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5013176"/>
            <a:ext cx="1792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k + 2 · t 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589240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 + 2t</a:t>
            </a:r>
            <a:endParaRPr lang="de-DE" sz="2800" dirty="0"/>
          </a:p>
        </p:txBody>
      </p:sp>
      <p:pic>
        <p:nvPicPr>
          <p:cNvPr id="10" name="Zástupný symbol pro obsah 9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9288" y="1772816"/>
            <a:ext cx="8663192" cy="1944215"/>
          </a:xfrm>
        </p:spPr>
      </p:pic>
      <p:sp>
        <p:nvSpPr>
          <p:cNvPr id="14" name="TextovéPole 13"/>
          <p:cNvSpPr txBox="1"/>
          <p:nvPr/>
        </p:nvSpPr>
        <p:spPr>
          <a:xfrm>
            <a:off x="6300192" y="4077072"/>
            <a:ext cx="2160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klíč a dvoje </a:t>
            </a:r>
            <a:br>
              <a:rPr lang="cs-CZ" sz="2800" b="1" dirty="0" smtClean="0"/>
            </a:br>
            <a:r>
              <a:rPr lang="cs-CZ" sz="2800" b="1" dirty="0" smtClean="0"/>
              <a:t>kleště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Zástupný symbol pro obsah 11" descr="Bez názvu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6451" y="4149080"/>
            <a:ext cx="8576029" cy="244827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5138028"/>
            <a:ext cx="18293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š + 2 · h 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930116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2š + 2h</a:t>
            </a:r>
            <a:endParaRPr lang="de-DE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4077072"/>
            <a:ext cx="2520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dva šroubováky a dva hevery</a:t>
            </a:r>
            <a:endParaRPr lang="de-DE" sz="2800" b="1" dirty="0"/>
          </a:p>
        </p:txBody>
      </p:sp>
      <p:pic>
        <p:nvPicPr>
          <p:cNvPr id="12" name="Zástupný symbol pro obsah 11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1459" y="1484784"/>
            <a:ext cx="8576029" cy="2448272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Zástupný symbol pro obsah 19" descr="cv1.png"/>
          <p:cNvPicPr>
            <a:picLocks noChangeAspect="1"/>
          </p:cNvPicPr>
          <p:nvPr/>
        </p:nvPicPr>
        <p:blipFill>
          <a:blip r:embed="rId2" cstate="print"/>
          <a:srcRect l="49264"/>
          <a:stretch>
            <a:fillRect/>
          </a:stretch>
        </p:blipFill>
        <p:spPr>
          <a:xfrm>
            <a:off x="85897" y="3501008"/>
            <a:ext cx="5566223" cy="3168352"/>
          </a:xfrm>
          <a:prstGeom prst="rect">
            <a:avLst/>
          </a:prstGeom>
        </p:spPr>
      </p:pic>
      <p:pic>
        <p:nvPicPr>
          <p:cNvPr id="20" name="Zástupný symbol pro obsah 19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51759"/>
          <a:stretch>
            <a:fillRect/>
          </a:stretch>
        </p:blipFill>
        <p:spPr>
          <a:xfrm>
            <a:off x="3095986" y="260648"/>
            <a:ext cx="5292438" cy="316835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168352" cy="1714202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jako výraz</a:t>
            </a:r>
            <a:endParaRPr lang="de-DE" sz="3600" b="1" dirty="0" smtClean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92905" y="313492"/>
            <a:ext cx="8194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 - 1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8264" y="836712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 + 8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49623" y="1321604"/>
            <a:ext cx="862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 + d</a:t>
            </a:r>
            <a:endParaRPr lang="de-DE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34710" y="1844824"/>
            <a:ext cx="7056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 · l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68859" y="2348880"/>
            <a:ext cx="843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 - p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2905780"/>
            <a:ext cx="8915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 + 3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83857" y="3553852"/>
            <a:ext cx="776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 - u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66854" y="4057908"/>
            <a:ext cx="449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3887" y="4581128"/>
            <a:ext cx="978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w + 9</a:t>
            </a:r>
            <a:endParaRPr lang="de-DE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48591" y="5085184"/>
            <a:ext cx="8114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 + g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28382" y="5589240"/>
            <a:ext cx="449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48591" y="6146140"/>
            <a:ext cx="8114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y - 7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Zástupný symbol pro obsah 14" descr="cv2_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2276872"/>
            <a:ext cx="7619754" cy="216024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178621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Zapište číselným výrazem vyjadřující hmotnost auta s nákladem, víte-li, že hmotnost auta je x a náklad váží 3 700 kg. </a:t>
            </a:r>
            <a:endParaRPr lang="de-DE" sz="3600" b="1" dirty="0" smtClean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2268161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x</a:t>
            </a:r>
            <a:endParaRPr lang="de-DE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62789" y="2844225"/>
            <a:ext cx="15953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3 700 kg</a:t>
            </a:r>
            <a:endParaRPr lang="de-DE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3356992"/>
            <a:ext cx="1691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x + 3 700</a:t>
            </a:r>
            <a:endParaRPr lang="de-DE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50785" y="3924345"/>
            <a:ext cx="1691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x + 3 700</a:t>
            </a:r>
            <a:endParaRPr lang="de-DE" sz="3200" b="1" dirty="0"/>
          </a:p>
        </p:txBody>
      </p:sp>
      <p:pic>
        <p:nvPicPr>
          <p:cNvPr id="1026" name="Picture 2" descr="C:\Users\tbenedova\Desktop\projekt\automechanici\cv2_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39319" y="4484433"/>
            <a:ext cx="3468985" cy="232894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Zástupný symbol pro obsah 17" descr="cv3_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1264"/>
          <a:stretch>
            <a:fillRect/>
          </a:stretch>
        </p:blipFill>
        <p:spPr>
          <a:xfrm>
            <a:off x="447999" y="1636315"/>
            <a:ext cx="8215934" cy="518271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58417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Do autodílny objednali x krabic se šroubováky. V každé krabici je 30 šroubováků. Kolik mají objednáno šroubováků? Sestavte výraz. </a:t>
            </a:r>
            <a:endParaRPr lang="de-DE" sz="3200" b="1" dirty="0" smtClean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1700808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213285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30</a:t>
            </a:r>
            <a:endParaRPr lang="de-DE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3928" y="2617748"/>
            <a:ext cx="974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∙ 30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3068960"/>
            <a:ext cx="974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∙ 30</a:t>
            </a:r>
            <a:endParaRPr lang="de-DE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4777988"/>
            <a:ext cx="28712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∙ (30 - 5) = x ∙ 25 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42592" y="6290156"/>
            <a:ext cx="17251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25 ∙ (x – 3)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4" grpId="0"/>
      <p:bldP spid="15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Zástupný symbol pro obsah 12" descr="cv4.png"/>
          <p:cNvPicPr>
            <a:picLocks noChangeAspect="1"/>
          </p:cNvPicPr>
          <p:nvPr/>
        </p:nvPicPr>
        <p:blipFill>
          <a:blip r:embed="rId2" cstate="print"/>
          <a:srcRect l="62378" r="7267"/>
          <a:stretch>
            <a:fillRect/>
          </a:stretch>
        </p:blipFill>
        <p:spPr>
          <a:xfrm>
            <a:off x="5364088" y="3284984"/>
            <a:ext cx="3463638" cy="1554864"/>
          </a:xfrm>
          <a:prstGeom prst="rect">
            <a:avLst/>
          </a:prstGeom>
        </p:spPr>
      </p:pic>
      <p:pic>
        <p:nvPicPr>
          <p:cNvPr id="14" name="Zástupný symbol pro obsah 12" descr="cv4.png"/>
          <p:cNvPicPr>
            <a:picLocks noChangeAspect="1"/>
          </p:cNvPicPr>
          <p:nvPr/>
        </p:nvPicPr>
        <p:blipFill>
          <a:blip r:embed="rId2" cstate="print"/>
          <a:srcRect l="20591" r="49054"/>
          <a:stretch>
            <a:fillRect/>
          </a:stretch>
        </p:blipFill>
        <p:spPr>
          <a:xfrm>
            <a:off x="1611197" y="3284984"/>
            <a:ext cx="3464859" cy="155486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496944" cy="2520280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Mechanici prováděli technické kontroly vozidel. V srpnu přijali x aut, v září jich přijali dvakrát více. Jedno auto jim trvalo 30 minut. Zapište jako výrazy množství zkontrolovaných aut a dobu kontrol za celý měsíc.</a:t>
            </a:r>
            <a:endParaRPr lang="de-DE" sz="3600" b="1" dirty="0" smtClean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3789040"/>
            <a:ext cx="878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 ∙ x</a:t>
            </a:r>
            <a:endParaRPr lang="de-DE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3803556"/>
            <a:ext cx="32169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30 ∙ 2 ∙ x = 60 ∙ x</a:t>
            </a:r>
            <a:endParaRPr lang="de-DE" sz="32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1619672" y="4284385"/>
            <a:ext cx="2544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 ∙ x + </a:t>
            </a:r>
            <a:r>
              <a:rPr lang="cs-CZ" sz="3200" b="1" dirty="0" err="1" smtClean="0"/>
              <a:t>x</a:t>
            </a:r>
            <a:r>
              <a:rPr lang="cs-CZ" sz="3200" b="1" dirty="0" smtClean="0"/>
              <a:t> = 3 ∙ x</a:t>
            </a:r>
            <a:endParaRPr lang="de-DE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4293096"/>
            <a:ext cx="28857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30 ∙ 3 ∙ x = 90 ∙ x</a:t>
            </a:r>
            <a:endParaRPr lang="de-DE" sz="3200" b="1" dirty="0"/>
          </a:p>
        </p:txBody>
      </p:sp>
      <p:pic>
        <p:nvPicPr>
          <p:cNvPr id="13" name="Zástupný symbol pro obsah 12" descr="cv4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88419"/>
          <a:stretch>
            <a:fillRect/>
          </a:stretch>
        </p:blipFill>
        <p:spPr>
          <a:xfrm>
            <a:off x="154067" y="3284984"/>
            <a:ext cx="1321589" cy="1554864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112568"/>
          </a:xfrm>
        </p:spPr>
        <p:txBody>
          <a:bodyPr>
            <a:normAutofit fontScale="92500" lnSpcReduction="10000"/>
          </a:bodyPr>
          <a:lstStyle/>
          <a:p>
            <a:r>
              <a:rPr lang="cs-CZ" sz="1700" dirty="0" smtClean="0"/>
              <a:t>MICROSOFT</a:t>
            </a:r>
            <a:r>
              <a:rPr lang="cs-CZ" sz="1700" dirty="0" smtClean="0"/>
              <a:t>. </a:t>
            </a:r>
            <a:r>
              <a:rPr lang="cs-CZ" sz="1700" i="1" dirty="0" smtClean="0"/>
              <a:t>OFFICE</a:t>
            </a:r>
            <a:r>
              <a:rPr lang="cs-CZ" sz="1700" dirty="0" smtClean="0"/>
              <a:t> [online]. [cit. 20.09.2013]. Dostupný na WWW: http://office.</a:t>
            </a:r>
            <a:r>
              <a:rPr lang="cs-CZ" sz="1700" dirty="0" err="1" smtClean="0"/>
              <a:t>microsoft.com</a:t>
            </a:r>
            <a:r>
              <a:rPr lang="cs-CZ" sz="1700" dirty="0" smtClean="0"/>
              <a:t>/</a:t>
            </a:r>
            <a:r>
              <a:rPr lang="cs-CZ" sz="1700" dirty="0" err="1" smtClean="0"/>
              <a:t>cs</a:t>
            </a:r>
            <a:r>
              <a:rPr lang="cs-CZ" sz="1700" dirty="0" smtClean="0"/>
              <a:t>-</a:t>
            </a:r>
            <a:r>
              <a:rPr lang="cs-CZ" sz="1700" dirty="0" err="1" smtClean="0"/>
              <a:t>cz</a:t>
            </a:r>
            <a:r>
              <a:rPr lang="cs-CZ" sz="1700" dirty="0" smtClean="0"/>
              <a:t>/</a:t>
            </a:r>
            <a:r>
              <a:rPr lang="cs-CZ" sz="1700" dirty="0" err="1" smtClean="0"/>
              <a:t>images</a:t>
            </a:r>
            <a:r>
              <a:rPr lang="cs-CZ" sz="1700" dirty="0" smtClean="0"/>
              <a:t>/</a:t>
            </a:r>
            <a:r>
              <a:rPr lang="cs-CZ" sz="1700" dirty="0" err="1" smtClean="0"/>
              <a:t>results.aspx</a:t>
            </a:r>
            <a:r>
              <a:rPr lang="cs-CZ" sz="1700" dirty="0" smtClean="0"/>
              <a:t>?</a:t>
            </a:r>
            <a:r>
              <a:rPr lang="cs-CZ" sz="1700" dirty="0" err="1" smtClean="0"/>
              <a:t>qu</a:t>
            </a:r>
            <a:r>
              <a:rPr lang="cs-CZ" sz="1700" dirty="0" smtClean="0"/>
              <a:t>=</a:t>
            </a:r>
            <a:r>
              <a:rPr lang="cs-CZ" sz="1700" dirty="0" err="1" smtClean="0"/>
              <a:t>kl</a:t>
            </a:r>
            <a:r>
              <a:rPr lang="cs-CZ" sz="1700" dirty="0" smtClean="0"/>
              <a:t>%C3%AD%C4%8D&amp;ex=1#</a:t>
            </a:r>
            <a:r>
              <a:rPr lang="cs-CZ" sz="1700" dirty="0" err="1" smtClean="0"/>
              <a:t>ai</a:t>
            </a:r>
            <a:r>
              <a:rPr lang="cs-CZ" sz="1700" dirty="0" smtClean="0"/>
              <a:t>:MC900441282| </a:t>
            </a:r>
          </a:p>
          <a:p>
            <a:r>
              <a:rPr lang="cs-CZ" sz="1700" dirty="0" smtClean="0"/>
              <a:t>MICROSOFT</a:t>
            </a:r>
            <a:r>
              <a:rPr lang="cs-CZ" sz="1700" dirty="0" smtClean="0"/>
              <a:t>. </a:t>
            </a:r>
            <a:r>
              <a:rPr lang="cs-CZ" sz="1700" i="1" dirty="0" smtClean="0"/>
              <a:t>OFFICE</a:t>
            </a:r>
            <a:r>
              <a:rPr lang="cs-CZ" sz="1700" dirty="0" smtClean="0"/>
              <a:t> [online]. [cit. 20.09.2013]. Dostupný na WWW: http://office.</a:t>
            </a:r>
            <a:r>
              <a:rPr lang="cs-CZ" sz="1700" dirty="0" err="1" smtClean="0"/>
              <a:t>microsoft.com</a:t>
            </a:r>
            <a:r>
              <a:rPr lang="cs-CZ" sz="1700" dirty="0" smtClean="0"/>
              <a:t>/</a:t>
            </a:r>
            <a:r>
              <a:rPr lang="cs-CZ" sz="1700" dirty="0" err="1" smtClean="0"/>
              <a:t>cs</a:t>
            </a:r>
            <a:r>
              <a:rPr lang="cs-CZ" sz="1700" dirty="0" smtClean="0"/>
              <a:t>-</a:t>
            </a:r>
            <a:r>
              <a:rPr lang="cs-CZ" sz="1700" dirty="0" err="1" smtClean="0"/>
              <a:t>cz</a:t>
            </a:r>
            <a:r>
              <a:rPr lang="cs-CZ" sz="1700" dirty="0" smtClean="0"/>
              <a:t>/</a:t>
            </a:r>
            <a:r>
              <a:rPr lang="cs-CZ" sz="1700" dirty="0" err="1" smtClean="0"/>
              <a:t>images</a:t>
            </a:r>
            <a:r>
              <a:rPr lang="cs-CZ" sz="1700" dirty="0" smtClean="0"/>
              <a:t>/</a:t>
            </a:r>
            <a:r>
              <a:rPr lang="cs-CZ" sz="1700" dirty="0" err="1" smtClean="0"/>
              <a:t>results.aspx</a:t>
            </a:r>
            <a:r>
              <a:rPr lang="cs-CZ" sz="1700" dirty="0" smtClean="0"/>
              <a:t>?</a:t>
            </a:r>
            <a:r>
              <a:rPr lang="cs-CZ" sz="1700" dirty="0" err="1" smtClean="0"/>
              <a:t>qu</a:t>
            </a:r>
            <a:r>
              <a:rPr lang="cs-CZ" sz="1700" dirty="0" smtClean="0"/>
              <a:t>=hever&amp;ex=1#</a:t>
            </a:r>
            <a:r>
              <a:rPr lang="cs-CZ" sz="1700" dirty="0" err="1" smtClean="0"/>
              <a:t>ai</a:t>
            </a:r>
            <a:r>
              <a:rPr lang="cs-CZ" sz="1700" dirty="0" smtClean="0"/>
              <a:t>:MC900371388</a:t>
            </a:r>
            <a:r>
              <a:rPr lang="cs-CZ" sz="1700" dirty="0" smtClean="0"/>
              <a:t>|</a:t>
            </a:r>
            <a:endParaRPr lang="cs-CZ" sz="1700" dirty="0" smtClean="0"/>
          </a:p>
          <a:p>
            <a:r>
              <a:rPr lang="cs-CZ" sz="1700" dirty="0" smtClean="0"/>
              <a:t>MICROSOFT</a:t>
            </a:r>
            <a:r>
              <a:rPr lang="cs-CZ" sz="1700" dirty="0" smtClean="0"/>
              <a:t>. </a:t>
            </a:r>
            <a:r>
              <a:rPr lang="cs-CZ" sz="1700" i="1" dirty="0" smtClean="0"/>
              <a:t>OFFICE</a:t>
            </a:r>
            <a:r>
              <a:rPr lang="cs-CZ" sz="1700" dirty="0" smtClean="0"/>
              <a:t> [online]. [cit. 20.09.2013]. Dostupný na WWW: http://office.</a:t>
            </a:r>
            <a:r>
              <a:rPr lang="cs-CZ" sz="1700" dirty="0" err="1" smtClean="0"/>
              <a:t>microsoft.com</a:t>
            </a:r>
            <a:r>
              <a:rPr lang="cs-CZ" sz="1700" dirty="0" smtClean="0"/>
              <a:t>/</a:t>
            </a:r>
            <a:r>
              <a:rPr lang="cs-CZ" sz="1700" dirty="0" err="1" smtClean="0"/>
              <a:t>cs</a:t>
            </a:r>
            <a:r>
              <a:rPr lang="cs-CZ" sz="1700" dirty="0" smtClean="0"/>
              <a:t>-</a:t>
            </a:r>
            <a:r>
              <a:rPr lang="cs-CZ" sz="1700" dirty="0" err="1" smtClean="0"/>
              <a:t>cz</a:t>
            </a:r>
            <a:r>
              <a:rPr lang="cs-CZ" sz="1700" dirty="0" smtClean="0"/>
              <a:t>/</a:t>
            </a:r>
            <a:r>
              <a:rPr lang="cs-CZ" sz="1700" dirty="0" err="1" smtClean="0"/>
              <a:t>images</a:t>
            </a:r>
            <a:r>
              <a:rPr lang="cs-CZ" sz="1700" dirty="0" smtClean="0"/>
              <a:t>/</a:t>
            </a:r>
            <a:r>
              <a:rPr lang="cs-CZ" sz="1700" dirty="0" err="1" smtClean="0"/>
              <a:t>results.aspx</a:t>
            </a:r>
            <a:r>
              <a:rPr lang="cs-CZ" sz="1700" dirty="0" smtClean="0"/>
              <a:t>?</a:t>
            </a:r>
            <a:r>
              <a:rPr lang="cs-CZ" sz="1700" dirty="0" err="1" smtClean="0"/>
              <a:t>qu</a:t>
            </a:r>
            <a:r>
              <a:rPr lang="cs-CZ" sz="1700" dirty="0" smtClean="0"/>
              <a:t>=kladivo&amp;ex=1#</a:t>
            </a:r>
            <a:r>
              <a:rPr lang="cs-CZ" sz="1700" dirty="0" err="1" smtClean="0"/>
              <a:t>ai</a:t>
            </a:r>
            <a:r>
              <a:rPr lang="cs-CZ" sz="1700" dirty="0" smtClean="0"/>
              <a:t>:MC900441278</a:t>
            </a:r>
            <a:r>
              <a:rPr lang="cs-CZ" sz="1700" dirty="0" smtClean="0"/>
              <a:t>|</a:t>
            </a:r>
            <a:endParaRPr lang="cs-CZ" sz="1700" dirty="0" smtClean="0"/>
          </a:p>
          <a:p>
            <a:r>
              <a:rPr lang="cs-CZ" sz="1700" dirty="0" smtClean="0"/>
              <a:t>MICROSOFT</a:t>
            </a:r>
            <a:r>
              <a:rPr lang="cs-CZ" sz="1700" dirty="0" smtClean="0"/>
              <a:t>. </a:t>
            </a:r>
            <a:r>
              <a:rPr lang="cs-CZ" sz="1700" i="1" dirty="0" smtClean="0"/>
              <a:t>OFFICE</a:t>
            </a:r>
            <a:r>
              <a:rPr lang="cs-CZ" sz="1700" dirty="0" smtClean="0"/>
              <a:t> [online]. [cit. 20.09.2013]. Dostupný na WWW: http://office.</a:t>
            </a:r>
            <a:r>
              <a:rPr lang="cs-CZ" sz="1700" dirty="0" err="1" smtClean="0"/>
              <a:t>microsoft.com</a:t>
            </a:r>
            <a:r>
              <a:rPr lang="cs-CZ" sz="1700" dirty="0" smtClean="0"/>
              <a:t>/</a:t>
            </a:r>
            <a:r>
              <a:rPr lang="cs-CZ" sz="1700" dirty="0" err="1" smtClean="0"/>
              <a:t>cs</a:t>
            </a:r>
            <a:r>
              <a:rPr lang="cs-CZ" sz="1700" dirty="0" smtClean="0"/>
              <a:t>-</a:t>
            </a:r>
            <a:r>
              <a:rPr lang="cs-CZ" sz="1700" dirty="0" err="1" smtClean="0"/>
              <a:t>cz</a:t>
            </a:r>
            <a:r>
              <a:rPr lang="cs-CZ" sz="1700" dirty="0" smtClean="0"/>
              <a:t>/</a:t>
            </a:r>
            <a:r>
              <a:rPr lang="cs-CZ" sz="1700" dirty="0" err="1" smtClean="0"/>
              <a:t>images</a:t>
            </a:r>
            <a:r>
              <a:rPr lang="cs-CZ" sz="1700" dirty="0" smtClean="0"/>
              <a:t>/</a:t>
            </a:r>
            <a:r>
              <a:rPr lang="cs-CZ" sz="1700" dirty="0" err="1" smtClean="0"/>
              <a:t>results.aspx</a:t>
            </a:r>
            <a:r>
              <a:rPr lang="cs-CZ" sz="1700" dirty="0" smtClean="0"/>
              <a:t>?</a:t>
            </a:r>
            <a:r>
              <a:rPr lang="cs-CZ" sz="1700" dirty="0" err="1" smtClean="0"/>
              <a:t>qu</a:t>
            </a:r>
            <a:r>
              <a:rPr lang="cs-CZ" sz="1700" dirty="0" smtClean="0"/>
              <a:t>=kle%C5%A1t%C4%9B&amp;ex=1#</a:t>
            </a:r>
            <a:r>
              <a:rPr lang="cs-CZ" sz="1700" dirty="0" err="1" smtClean="0"/>
              <a:t>ai</a:t>
            </a:r>
            <a:r>
              <a:rPr lang="cs-CZ" sz="1700" dirty="0" smtClean="0"/>
              <a:t>:MC900182966</a:t>
            </a:r>
            <a:r>
              <a:rPr lang="cs-CZ" sz="1700" dirty="0" smtClean="0"/>
              <a:t>|</a:t>
            </a:r>
            <a:endParaRPr lang="cs-CZ" sz="1700" dirty="0" smtClean="0"/>
          </a:p>
          <a:p>
            <a:r>
              <a:rPr lang="cs-CZ" sz="1700" dirty="0" smtClean="0"/>
              <a:t>MICROSOFT</a:t>
            </a:r>
            <a:r>
              <a:rPr lang="cs-CZ" sz="1700" dirty="0" smtClean="0"/>
              <a:t>. </a:t>
            </a:r>
            <a:r>
              <a:rPr lang="cs-CZ" sz="1700" i="1" dirty="0" smtClean="0"/>
              <a:t>OFFICE</a:t>
            </a:r>
            <a:r>
              <a:rPr lang="cs-CZ" sz="1700" dirty="0" smtClean="0"/>
              <a:t> [online]. [cit. 20.09.2013]. Dostupný na WWW: http://office.</a:t>
            </a:r>
            <a:r>
              <a:rPr lang="cs-CZ" sz="1700" dirty="0" err="1" smtClean="0"/>
              <a:t>microsoft.com</a:t>
            </a:r>
            <a:r>
              <a:rPr lang="cs-CZ" sz="1700" dirty="0" smtClean="0"/>
              <a:t>/</a:t>
            </a:r>
            <a:r>
              <a:rPr lang="cs-CZ" sz="1700" dirty="0" err="1" smtClean="0"/>
              <a:t>cs</a:t>
            </a:r>
            <a:r>
              <a:rPr lang="cs-CZ" sz="1700" dirty="0" smtClean="0"/>
              <a:t>-</a:t>
            </a:r>
            <a:r>
              <a:rPr lang="cs-CZ" sz="1700" dirty="0" err="1" smtClean="0"/>
              <a:t>cz</a:t>
            </a:r>
            <a:r>
              <a:rPr lang="cs-CZ" sz="1700" dirty="0" smtClean="0"/>
              <a:t>/</a:t>
            </a:r>
            <a:r>
              <a:rPr lang="cs-CZ" sz="1700" dirty="0" err="1" smtClean="0"/>
              <a:t>images</a:t>
            </a:r>
            <a:r>
              <a:rPr lang="cs-CZ" sz="1700" dirty="0" smtClean="0"/>
              <a:t>/</a:t>
            </a:r>
            <a:r>
              <a:rPr lang="cs-CZ" sz="1700" dirty="0" err="1" smtClean="0"/>
              <a:t>results.aspx</a:t>
            </a:r>
            <a:r>
              <a:rPr lang="cs-CZ" sz="1700" dirty="0" smtClean="0"/>
              <a:t>?</a:t>
            </a:r>
            <a:r>
              <a:rPr lang="cs-CZ" sz="1700" dirty="0" err="1" smtClean="0"/>
              <a:t>qu</a:t>
            </a:r>
            <a:r>
              <a:rPr lang="cs-CZ" sz="1700" dirty="0" smtClean="0"/>
              <a:t>=%C5%A1roubov%C3%A1k&amp;ex=1#</a:t>
            </a:r>
            <a:r>
              <a:rPr lang="cs-CZ" sz="1700" dirty="0" err="1" smtClean="0"/>
              <a:t>ai</a:t>
            </a:r>
            <a:r>
              <a:rPr lang="cs-CZ" sz="1700" dirty="0" smtClean="0"/>
              <a:t>:MC900397704</a:t>
            </a:r>
            <a:r>
              <a:rPr lang="cs-CZ" sz="1700" dirty="0" smtClean="0"/>
              <a:t>|</a:t>
            </a:r>
            <a:endParaRPr lang="cs-CZ" sz="1700" dirty="0" smtClean="0"/>
          </a:p>
          <a:p>
            <a:r>
              <a:rPr lang="cs-CZ" sz="1700" dirty="0" smtClean="0"/>
              <a:t>MICROSOFT</a:t>
            </a:r>
            <a:r>
              <a:rPr lang="cs-CZ" sz="1700" dirty="0" smtClean="0"/>
              <a:t>. </a:t>
            </a:r>
            <a:r>
              <a:rPr lang="cs-CZ" sz="1700" i="1" dirty="0" smtClean="0"/>
              <a:t>OFFICE</a:t>
            </a:r>
            <a:r>
              <a:rPr lang="cs-CZ" sz="1700" dirty="0" smtClean="0"/>
              <a:t> [online]. [cit. 20.09.2013]. Dostupný na WWW: http://office.</a:t>
            </a:r>
            <a:r>
              <a:rPr lang="cs-CZ" sz="1700" dirty="0" err="1" smtClean="0"/>
              <a:t>microsoft.com</a:t>
            </a:r>
            <a:r>
              <a:rPr lang="cs-CZ" sz="1700" dirty="0" smtClean="0"/>
              <a:t>/</a:t>
            </a:r>
            <a:r>
              <a:rPr lang="cs-CZ" sz="1700" dirty="0" err="1" smtClean="0"/>
              <a:t>cs</a:t>
            </a:r>
            <a:r>
              <a:rPr lang="cs-CZ" sz="1700" dirty="0" smtClean="0"/>
              <a:t>-</a:t>
            </a:r>
            <a:r>
              <a:rPr lang="cs-CZ" sz="1700" dirty="0" err="1" smtClean="0"/>
              <a:t>cz</a:t>
            </a:r>
            <a:r>
              <a:rPr lang="cs-CZ" sz="1700" dirty="0" smtClean="0"/>
              <a:t>/</a:t>
            </a:r>
            <a:r>
              <a:rPr lang="cs-CZ" sz="1700" dirty="0" err="1" smtClean="0"/>
              <a:t>images</a:t>
            </a:r>
            <a:r>
              <a:rPr lang="cs-CZ" sz="1700" dirty="0" smtClean="0"/>
              <a:t>/</a:t>
            </a:r>
            <a:r>
              <a:rPr lang="cs-CZ" sz="1700" dirty="0" err="1" smtClean="0"/>
              <a:t>results.aspx</a:t>
            </a:r>
            <a:r>
              <a:rPr lang="cs-CZ" sz="1700" dirty="0" smtClean="0"/>
              <a:t>?</a:t>
            </a:r>
            <a:r>
              <a:rPr lang="cs-CZ" sz="1700" dirty="0" err="1" smtClean="0"/>
              <a:t>qu</a:t>
            </a:r>
            <a:r>
              <a:rPr lang="cs-CZ" sz="1700" dirty="0" smtClean="0"/>
              <a:t>=auto&amp;ex=1#</a:t>
            </a:r>
            <a:r>
              <a:rPr lang="cs-CZ" sz="1700" dirty="0" err="1" smtClean="0"/>
              <a:t>ai</a:t>
            </a:r>
            <a:r>
              <a:rPr lang="cs-CZ" sz="1700" dirty="0" smtClean="0"/>
              <a:t>:MC900441741</a:t>
            </a:r>
            <a:r>
              <a:rPr lang="cs-CZ" sz="1700" dirty="0" smtClean="0"/>
              <a:t>|</a:t>
            </a:r>
            <a:endParaRPr lang="cs-CZ" sz="1700" dirty="0" smtClean="0"/>
          </a:p>
          <a:p>
            <a:r>
              <a:rPr lang="cs-CZ" sz="1700" dirty="0" smtClean="0"/>
              <a:t>MICROSOFT</a:t>
            </a:r>
            <a:r>
              <a:rPr lang="cs-CZ" sz="1700" dirty="0" smtClean="0"/>
              <a:t>. </a:t>
            </a:r>
            <a:r>
              <a:rPr lang="cs-CZ" sz="1700" i="1" dirty="0" smtClean="0"/>
              <a:t>OFFICE</a:t>
            </a:r>
            <a:r>
              <a:rPr lang="cs-CZ" sz="1700" dirty="0" smtClean="0"/>
              <a:t> [online]. [cit. 20.09.2013]. Dostupný na WWW: http://office.</a:t>
            </a:r>
            <a:r>
              <a:rPr lang="cs-CZ" sz="1700" dirty="0" err="1" smtClean="0"/>
              <a:t>microsoft.com</a:t>
            </a:r>
            <a:r>
              <a:rPr lang="cs-CZ" sz="1700" dirty="0" smtClean="0"/>
              <a:t>/</a:t>
            </a:r>
            <a:r>
              <a:rPr lang="cs-CZ" sz="1700" dirty="0" err="1" smtClean="0"/>
              <a:t>cs</a:t>
            </a:r>
            <a:r>
              <a:rPr lang="cs-CZ" sz="1700" dirty="0" smtClean="0"/>
              <a:t>-</a:t>
            </a:r>
            <a:r>
              <a:rPr lang="cs-CZ" sz="1700" dirty="0" err="1" smtClean="0"/>
              <a:t>cz</a:t>
            </a:r>
            <a:r>
              <a:rPr lang="cs-CZ" sz="1700" dirty="0" smtClean="0"/>
              <a:t>/</a:t>
            </a:r>
            <a:r>
              <a:rPr lang="cs-CZ" sz="1700" dirty="0" err="1" smtClean="0"/>
              <a:t>images</a:t>
            </a:r>
            <a:r>
              <a:rPr lang="cs-CZ" sz="1700" dirty="0" smtClean="0"/>
              <a:t>/</a:t>
            </a:r>
            <a:r>
              <a:rPr lang="cs-CZ" sz="1700" dirty="0" err="1" smtClean="0"/>
              <a:t>results.aspx</a:t>
            </a:r>
            <a:r>
              <a:rPr lang="cs-CZ" sz="1700" dirty="0" smtClean="0"/>
              <a:t>?</a:t>
            </a:r>
            <a:r>
              <a:rPr lang="cs-CZ" sz="1700" dirty="0" err="1" smtClean="0"/>
              <a:t>qu</a:t>
            </a:r>
            <a:r>
              <a:rPr lang="cs-CZ" sz="1700" dirty="0" smtClean="0"/>
              <a:t>=%C5%A1roubov%C3%A1ky&amp;ex=1#</a:t>
            </a:r>
            <a:r>
              <a:rPr lang="cs-CZ" sz="1700" dirty="0" err="1" smtClean="0"/>
              <a:t>ai</a:t>
            </a:r>
            <a:r>
              <a:rPr lang="cs-CZ" sz="1700" dirty="0" smtClean="0"/>
              <a:t>:MP900387116</a:t>
            </a:r>
            <a:r>
              <a:rPr lang="cs-CZ" sz="1700" dirty="0" smtClean="0"/>
              <a:t>|</a:t>
            </a:r>
          </a:p>
          <a:p>
            <a:r>
              <a:rPr lang="cs-CZ" sz="1700" dirty="0" smtClean="0"/>
              <a:t>MICROSOFT. </a:t>
            </a:r>
            <a:r>
              <a:rPr lang="cs-CZ" sz="1700" i="1" dirty="0" smtClean="0"/>
              <a:t>OFFICE</a:t>
            </a:r>
            <a:r>
              <a:rPr lang="cs-CZ" sz="1700" dirty="0" smtClean="0"/>
              <a:t> [online]. [cit. 20.09.2013]. Dostupný na WWW: http://office.</a:t>
            </a:r>
            <a:r>
              <a:rPr lang="cs-CZ" sz="1700" dirty="0" err="1" smtClean="0"/>
              <a:t>microsoft.com</a:t>
            </a:r>
            <a:r>
              <a:rPr lang="cs-CZ" sz="1700" dirty="0" smtClean="0"/>
              <a:t>/</a:t>
            </a:r>
            <a:r>
              <a:rPr lang="cs-CZ" sz="1700" dirty="0" err="1" smtClean="0"/>
              <a:t>cs</a:t>
            </a:r>
            <a:r>
              <a:rPr lang="cs-CZ" sz="1700" dirty="0" smtClean="0"/>
              <a:t>-</a:t>
            </a:r>
            <a:r>
              <a:rPr lang="cs-CZ" sz="1700" dirty="0" err="1" smtClean="0"/>
              <a:t>cz</a:t>
            </a:r>
            <a:r>
              <a:rPr lang="cs-CZ" sz="1700" dirty="0" smtClean="0"/>
              <a:t>/</a:t>
            </a:r>
            <a:r>
              <a:rPr lang="cs-CZ" sz="1700" dirty="0" err="1" smtClean="0"/>
              <a:t>images</a:t>
            </a:r>
            <a:r>
              <a:rPr lang="cs-CZ" sz="1700" dirty="0" smtClean="0"/>
              <a:t>/</a:t>
            </a:r>
            <a:r>
              <a:rPr lang="cs-CZ" sz="1700" dirty="0" err="1" smtClean="0"/>
              <a:t>results.aspx</a:t>
            </a:r>
            <a:r>
              <a:rPr lang="cs-CZ" sz="1700" dirty="0" smtClean="0"/>
              <a:t>?</a:t>
            </a:r>
            <a:r>
              <a:rPr lang="cs-CZ" sz="1700" dirty="0" err="1" smtClean="0"/>
              <a:t>qu</a:t>
            </a:r>
            <a:r>
              <a:rPr lang="cs-CZ" sz="1700" dirty="0" smtClean="0"/>
              <a:t>=krabice&amp;ex=1#</a:t>
            </a:r>
            <a:r>
              <a:rPr lang="cs-CZ" sz="1700" dirty="0" err="1" smtClean="0"/>
              <a:t>ai</a:t>
            </a:r>
            <a:r>
              <a:rPr lang="cs-CZ" sz="1700" dirty="0" smtClean="0"/>
              <a:t>:MP900448545|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sh dir="u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484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DUM - Digitální Učební Materiál </vt:lpstr>
      <vt:lpstr>DUM - Digitální Učební Materiál</vt:lpstr>
      <vt:lpstr>Zapište výrazem s proměnnou cenu jednotlivých nákupů: (podle vzoru)</vt:lpstr>
      <vt:lpstr>Zapište výrazem s proměnnou cenu jednotlivých nákupů:</vt:lpstr>
      <vt:lpstr>Zapište výrazem s proměnnou cenu jednotlivých nákupů:</vt:lpstr>
      <vt:lpstr>Zapište výrazem s proměnnou cenu jednotlivých nákupů:</vt:lpstr>
      <vt:lpstr>Zapište výrazem s proměnnou cenu jednotlivých nákupů:</vt:lpstr>
      <vt:lpstr>Zapište výrazem s proměnnou cenu jednotlivých nákupů:</vt:lpstr>
      <vt:lpstr>Zapište jako výraz</vt:lpstr>
      <vt:lpstr>Zapište číselným výrazem vyjadřující hmotnost auta s nákladem, víte-li, že hmotnost auta je x a náklad váží 3 700 kg. </vt:lpstr>
      <vt:lpstr>Do autodílny objednali x krabic se šroubováky. V každé krabici je 30 šroubováků. Kolik mají objednáno šroubováků? Sestavte výraz. </vt:lpstr>
      <vt:lpstr>Mechanici prováděli technické kontroly vozidel. V srpnu přijali x aut, v září jich přijali dvakrát více. Jedno auto jim trvalo 30 minut. Zapište jako výrazy množství zkontrolovaných aut a dobu kontrol za celý měsíc.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Maruška</cp:lastModifiedBy>
  <cp:revision>27</cp:revision>
  <dcterms:created xsi:type="dcterms:W3CDTF">2013-11-07T15:21:47Z</dcterms:created>
  <dcterms:modified xsi:type="dcterms:W3CDTF">2014-01-09T20:26:13Z</dcterms:modified>
</cp:coreProperties>
</file>