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9" r:id="rId3"/>
    <p:sldId id="263" r:id="rId4"/>
    <p:sldId id="264" r:id="rId5"/>
    <p:sldId id="268" r:id="rId6"/>
    <p:sldId id="265" r:id="rId7"/>
    <p:sldId id="266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D97B1F-2E93-4D4B-9ABB-D2CEF6608F8E}" type="datetimeFigureOut">
              <a:rPr lang="cs-CZ" smtClean="0"/>
              <a:pPr/>
              <a:t>7.1.2014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35E5AA-3B63-4FE5-B7E9-D32CC0F9FE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4725144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>
            <a:normAutofit/>
          </a:bodyPr>
          <a:lstStyle/>
          <a:p>
            <a:r>
              <a:rPr lang="cs-CZ" b="1" i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286256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r>
              <a:rPr lang="cs-CZ" sz="900" dirty="0" smtClean="0"/>
              <a:t>	Tento 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i="1" dirty="0" smtClean="0"/>
              <a:t>Registrační číslo: </a:t>
            </a:r>
            <a:r>
              <a:rPr lang="cs-CZ" sz="2000" i="1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Šablona:</a:t>
            </a:r>
            <a:r>
              <a:rPr lang="cs-CZ" i="1" dirty="0" smtClean="0"/>
              <a:t> III/2                                                         </a:t>
            </a:r>
            <a:r>
              <a:rPr lang="cs-CZ" b="1" i="1" smtClean="0"/>
              <a:t>Sada</a:t>
            </a:r>
            <a:r>
              <a:rPr lang="cs-CZ" b="1" i="1" smtClean="0"/>
              <a:t>:  </a:t>
            </a:r>
            <a:r>
              <a:rPr lang="cs-CZ" smtClean="0"/>
              <a:t>A1_42</a:t>
            </a:r>
            <a:endParaRPr lang="cs-CZ" b="1" i="1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i="1" dirty="0" smtClean="0"/>
              <a:t>Datum ověření ve výuce:  </a:t>
            </a:r>
            <a:r>
              <a:rPr lang="cs-CZ" i="1" dirty="0" smtClean="0"/>
              <a:t>12. 9. 2013                </a:t>
            </a:r>
            <a:r>
              <a:rPr lang="cs-CZ" b="1" i="1" dirty="0" smtClean="0"/>
              <a:t>Třída:  </a:t>
            </a:r>
            <a:r>
              <a:rPr lang="cs-CZ" i="1" dirty="0" smtClean="0"/>
              <a:t>1. KA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/>
              <a:t>DUM - Digitální Učební Materiál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i="1" dirty="0" smtClean="0"/>
              <a:t>Tematická oblast: </a:t>
            </a:r>
            <a:r>
              <a:rPr lang="cs-CZ" i="1" dirty="0" smtClean="0"/>
              <a:t>Stravovací a ubytovací služby</a:t>
            </a:r>
          </a:p>
          <a:p>
            <a:pPr>
              <a:buNone/>
            </a:pPr>
            <a:r>
              <a:rPr lang="cs-CZ" b="1" i="1" dirty="0" smtClean="0"/>
              <a:t>Předmět: </a:t>
            </a:r>
            <a:r>
              <a:rPr lang="cs-CZ" i="1" dirty="0" smtClean="0"/>
              <a:t>Odborný výcvik</a:t>
            </a:r>
          </a:p>
          <a:p>
            <a:pPr>
              <a:buNone/>
            </a:pPr>
            <a:r>
              <a:rPr lang="cs-CZ" b="1" i="1" dirty="0" smtClean="0"/>
              <a:t>Ročník: </a:t>
            </a:r>
            <a:r>
              <a:rPr lang="cs-CZ" i="1" dirty="0" smtClean="0"/>
              <a:t>1. KA</a:t>
            </a:r>
          </a:p>
          <a:p>
            <a:pPr>
              <a:buNone/>
            </a:pPr>
            <a:r>
              <a:rPr lang="cs-CZ" b="1" i="1" dirty="0" smtClean="0"/>
              <a:t>Klíčová slova: </a:t>
            </a:r>
            <a:r>
              <a:rPr lang="cs-CZ" i="1" dirty="0" smtClean="0"/>
              <a:t>Speciální teflonová pánev</a:t>
            </a:r>
          </a:p>
          <a:p>
            <a:pPr>
              <a:buNone/>
            </a:pPr>
            <a:r>
              <a:rPr lang="cs-CZ" b="1" i="1" dirty="0" smtClean="0"/>
              <a:t>Jméno autora (vč. titulu): </a:t>
            </a:r>
            <a:r>
              <a:rPr lang="cs-CZ" i="1" dirty="0" smtClean="0"/>
              <a:t>Bc. Romana </a:t>
            </a:r>
            <a:r>
              <a:rPr lang="cs-CZ" i="1" dirty="0" err="1" smtClean="0"/>
              <a:t>Pašková</a:t>
            </a:r>
            <a:endParaRPr lang="cs-CZ" i="1" dirty="0" smtClean="0"/>
          </a:p>
          <a:p>
            <a:pPr>
              <a:buNone/>
            </a:pPr>
            <a:r>
              <a:rPr lang="cs-CZ" b="1" i="1" dirty="0" smtClean="0"/>
              <a:t>Škola:</a:t>
            </a:r>
            <a:r>
              <a:rPr lang="cs-CZ" i="1" dirty="0" smtClean="0"/>
              <a:t> 	</a:t>
            </a:r>
            <a:r>
              <a:rPr lang="cs-CZ" sz="2400" b="1" i="1" dirty="0" smtClean="0">
                <a:solidFill>
                  <a:schemeClr val="tx2"/>
                </a:solidFill>
              </a:rPr>
              <a:t>Střední </a:t>
            </a:r>
            <a:r>
              <a:rPr lang="cs-CZ" sz="2400" b="1" i="1" dirty="0">
                <a:solidFill>
                  <a:schemeClr val="tx2"/>
                </a:solidFill>
              </a:rPr>
              <a:t>odborné učiliště,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r>
              <a:rPr lang="cs-CZ" sz="2400" b="1" i="1" dirty="0">
                <a:solidFill>
                  <a:schemeClr val="tx2"/>
                </a:solidFill>
              </a:rPr>
              <a:t/>
            </a:r>
            <a:br>
              <a:rPr lang="cs-CZ" sz="2400" b="1" i="1" dirty="0">
                <a:solidFill>
                  <a:schemeClr val="tx2"/>
                </a:solidFill>
              </a:rPr>
            </a:br>
            <a:r>
              <a:rPr lang="cs-CZ" sz="2400" b="1" i="1" dirty="0">
                <a:solidFill>
                  <a:schemeClr val="tx2"/>
                </a:solidFill>
              </a:rPr>
              <a:t>	</a:t>
            </a:r>
            <a:r>
              <a:rPr lang="cs-CZ" sz="2400" b="1" i="1" dirty="0" smtClean="0">
                <a:solidFill>
                  <a:schemeClr val="tx2"/>
                </a:solidFill>
              </a:rPr>
              <a:t>	tř</a:t>
            </a:r>
            <a:r>
              <a:rPr lang="cs-CZ" sz="2400" b="1" i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373 </a:t>
            </a:r>
            <a:r>
              <a:rPr lang="cs-CZ" sz="2400" b="1" i="1" dirty="0">
                <a:solidFill>
                  <a:schemeClr val="tx2"/>
                </a:solidFill>
              </a:rPr>
              <a:t>72 </a:t>
            </a:r>
            <a:r>
              <a:rPr lang="cs-CZ" sz="2400" b="1" i="1" dirty="0" err="1">
                <a:solidFill>
                  <a:schemeClr val="tx2"/>
                </a:solidFill>
              </a:rPr>
              <a:t>Lišov</a:t>
            </a:r>
            <a:endParaRPr lang="cs-CZ" sz="2400" b="1" i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i="1" dirty="0">
                <a:solidFill>
                  <a:schemeClr val="tx2"/>
                </a:solidFill>
              </a:rPr>
              <a:t>		</a:t>
            </a:r>
            <a:r>
              <a:rPr lang="cs-CZ" sz="2400" b="1" i="1" dirty="0" smtClean="0">
                <a:solidFill>
                  <a:schemeClr val="tx2"/>
                </a:solidFill>
              </a:rPr>
              <a:t>	IČO</a:t>
            </a:r>
            <a:r>
              <a:rPr lang="cs-CZ" sz="2400" b="1" i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900" b="1" i="1" dirty="0" smtClean="0"/>
              <a:t>„Zdravější palačinky"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3600" i="1" dirty="0" smtClean="0"/>
              <a:t>Jste-li opravdu milovníky palačinek hebkých jako mušelín, potom si pořiďte </a:t>
            </a:r>
            <a:r>
              <a:rPr lang="cs-CZ" sz="3600" b="1" i="1" dirty="0" smtClean="0"/>
              <a:t>speciální pánev. </a:t>
            </a:r>
          </a:p>
          <a:p>
            <a:r>
              <a:rPr lang="cs-CZ" sz="3600" i="1" dirty="0" smtClean="0"/>
              <a:t>Navíc již nové povrchové úpravy nevyžadují pečení těsta na tuku, takže se rázem vyhnete občasnému potření dna olejem či tukem. </a:t>
            </a:r>
          </a:p>
          <a:p>
            <a:r>
              <a:rPr lang="cs-CZ" sz="3600" i="1" dirty="0" smtClean="0"/>
              <a:t>A výsledek bude samozřejmě </a:t>
            </a:r>
            <a:r>
              <a:rPr lang="cs-CZ" sz="3600" b="1" i="1" dirty="0" smtClean="0"/>
              <a:t>zdravější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„</a:t>
            </a:r>
            <a:r>
              <a:rPr lang="cs-CZ" sz="4900" b="1" i="1" dirty="0" smtClean="0"/>
              <a:t>Zdravější palačinky"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/>
          <a:lstStyle/>
          <a:p>
            <a:r>
              <a:rPr lang="cs-CZ" sz="4000" b="1" i="1" dirty="0" smtClean="0"/>
              <a:t>Teflonová pánev</a:t>
            </a:r>
          </a:p>
          <a:p>
            <a:pPr>
              <a:buNone/>
            </a:pPr>
            <a:r>
              <a:rPr lang="cs-CZ" sz="4000" i="1" dirty="0" smtClean="0"/>
              <a:t>   Na smažení palačinek používáme teflonovou pánev, která je určena přímo pro tento účel – </a:t>
            </a:r>
            <a:r>
              <a:rPr lang="cs-CZ" sz="4000" b="1" i="1" dirty="0" smtClean="0"/>
              <a:t>to je pánev s nízkými okraji. </a:t>
            </a:r>
            <a:r>
              <a:rPr lang="cs-CZ" sz="4000" i="1" dirty="0" smtClean="0"/>
              <a:t>(pro lepší obracení palačinek)</a:t>
            </a:r>
            <a:endParaRPr lang="cs-CZ" sz="4000" b="1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4000504"/>
            <a:ext cx="4429156" cy="2357454"/>
          </a:xfrm>
        </p:spPr>
        <p:txBody>
          <a:bodyPr>
            <a:noAutofit/>
          </a:bodyPr>
          <a:lstStyle/>
          <a:p>
            <a:pPr algn="ctr"/>
            <a:r>
              <a:rPr lang="cs-CZ" sz="4000" b="1" i="1" dirty="0" smtClean="0"/>
              <a:t>ukázka výroby tenké palačinky na speciální elektrické pánvi</a:t>
            </a:r>
            <a:endParaRPr lang="cs-CZ" sz="4000" b="1" i="1" dirty="0"/>
          </a:p>
        </p:txBody>
      </p:sp>
      <p:pic>
        <p:nvPicPr>
          <p:cNvPr id="3075" name="Picture 3" descr="S:\FOTOGALERIE\FOTOGALERIE-ODBORNÝ VÝCVIK\AKCE ODBORNÉHO VÝCVIKU\PREZENTACE - kuchařské práce\Palačinkové proměny-2012\14 - děvčata představuj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091113" y="-7321550"/>
            <a:ext cx="2779776" cy="3706368"/>
          </a:xfrm>
          <a:prstGeom prst="rect">
            <a:avLst/>
          </a:prstGeom>
          <a:noFill/>
        </p:spPr>
      </p:pic>
      <p:pic>
        <p:nvPicPr>
          <p:cNvPr id="7170" name="Picture 2" descr="S:\FOTOGALERIE\FOTOGALERIE-ODBORNÝ VÝCVIK\AKCE ODBORNÉHO VÝCVIKU\PREZENTACE - kuchařské práce\Palačinkové proměny-2012\34-nabírán těst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32656"/>
            <a:ext cx="3214710" cy="32147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172" name="Picture 4" descr="S:\FOTOGALERIE\FOTOGALERIE-ODBORNÝ VÝCVIK\AKCE ODBORNÉHO VÝCVIKU\PREZENTACE - kuchařské práce\Palačinkové proměny-2012\36-dokončení tenké palačin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924944"/>
            <a:ext cx="2838271" cy="34290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171" name="Picture 3" descr="S:\FOTOGALERIE\FOTOGALERIE-ODBORNÝ VÝCVIK\AKCE ODBORNÉHO VÝCVIKU\PREZENTACE - kuchařské práce\Palačinkové proměny-2012\35-roztírání těs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620688"/>
            <a:ext cx="2750364" cy="31432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„Zdravější palačinky"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t">
            <a:normAutofit/>
          </a:bodyPr>
          <a:lstStyle/>
          <a:p>
            <a:r>
              <a:rPr lang="cs-CZ" sz="4000" i="1" dirty="0" smtClean="0"/>
              <a:t>Na středním ohni pánev zahřejeme, naběračkou nalijeme přiměřené množství těsta.</a:t>
            </a:r>
          </a:p>
          <a:p>
            <a:r>
              <a:rPr lang="cs-CZ" sz="4000" i="1" dirty="0" smtClean="0"/>
              <a:t>Krouživými pohyby pánví, případně stěrkou, těsto rovnoměrně rozprostřeme v tenké vrstvě po celé ploše pánve.</a:t>
            </a:r>
          </a:p>
          <a:p>
            <a:endParaRPr lang="cs-CZ" sz="3600" i="1" dirty="0" smtClean="0"/>
          </a:p>
          <a:p>
            <a:endParaRPr lang="cs-CZ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„Zdravější palačinky"</a:t>
            </a:r>
            <a:endParaRPr lang="cs-CZ" sz="49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r>
              <a:rPr lang="cs-CZ" sz="4000" i="1" dirty="0" smtClean="0"/>
              <a:t>Pečeme přibližně dvě až tři minuty,    pak palačinku obrátíme a dopečeme </a:t>
            </a:r>
          </a:p>
          <a:p>
            <a:pPr>
              <a:buNone/>
            </a:pPr>
            <a:r>
              <a:rPr lang="cs-CZ" sz="4000" i="1" dirty="0" smtClean="0"/>
              <a:t>   i z druhé strany.</a:t>
            </a:r>
          </a:p>
          <a:p>
            <a:r>
              <a:rPr lang="cs-CZ" sz="4000" i="1" dirty="0" smtClean="0"/>
              <a:t>Když se na ní začnou tvořit hnědé skvrnky, je palačinka tak akorát upečená. </a:t>
            </a: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Bezva tip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Autofit/>
          </a:bodyPr>
          <a:lstStyle/>
          <a:p>
            <a:r>
              <a:rPr lang="cs-CZ" sz="4000" b="1" i="1" dirty="0" smtClean="0"/>
              <a:t>S první upečenou palačinkou zpravidla žádnou parádu na talíři nenaděláte. Často se potrhá a vůbec nestojí za moc.</a:t>
            </a:r>
          </a:p>
          <a:p>
            <a:r>
              <a:rPr lang="cs-CZ" sz="4000" b="1" i="1" dirty="0" smtClean="0"/>
              <a:t>Použijte ji tedy jako zkoušku: než začnete péct další, ochutnejte ji a hned zjistíte, je-li těsto dostatečně sladké či slané a nemá bezvýraznou chuť. </a:t>
            </a:r>
            <a:endParaRPr lang="cs-CZ" sz="4000" b="1" i="1" dirty="0"/>
          </a:p>
        </p:txBody>
      </p:sp>
    </p:spTree>
  </p:cSld>
  <p:clrMapOvr>
    <a:masterClrMapping/>
  </p:clrMapOvr>
  <p:transition advTm="11637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900" b="1" i="1" dirty="0" smtClean="0"/>
              <a:t>ZDROJE</a:t>
            </a:r>
            <a:endParaRPr lang="cs-CZ" sz="49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4525963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cs-CZ" sz="4000" b="1" i="1" dirty="0" smtClean="0"/>
              <a:t>Obrázky:</a:t>
            </a:r>
          </a:p>
          <a:p>
            <a:r>
              <a:rPr lang="cs-CZ" sz="4000" i="1" dirty="0" smtClean="0"/>
              <a:t>použity vlastní zdroje</a:t>
            </a:r>
          </a:p>
          <a:p>
            <a:pPr>
              <a:buNone/>
            </a:pPr>
            <a:r>
              <a:rPr lang="cs-CZ" sz="4000" b="1" i="1" dirty="0" smtClean="0"/>
              <a:t>Externí zdroje:</a:t>
            </a:r>
          </a:p>
          <a:p>
            <a:r>
              <a:rPr lang="cs-CZ" sz="4000" i="1" dirty="0" err="1" smtClean="0"/>
              <a:t>Sůvová</a:t>
            </a:r>
            <a:r>
              <a:rPr lang="cs-CZ" sz="4000" i="1" dirty="0" smtClean="0"/>
              <a:t>, H. Knihovnička recepty. Něco ze sladké Francie: Extra palačinky, 2007, č. 1, s. </a:t>
            </a:r>
            <a:r>
              <a:rPr lang="cs-CZ" sz="4000" i="1" smtClean="0"/>
              <a:t>16-19. </a:t>
            </a:r>
            <a:endParaRPr lang="cs-CZ" sz="4000" i="1" dirty="0" smtClean="0"/>
          </a:p>
          <a:p>
            <a:pPr>
              <a:buNone/>
            </a:pPr>
            <a:endParaRPr lang="cs-CZ" sz="40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90</TotalTime>
  <Words>314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DUM - Digitální Učební Materiál </vt:lpstr>
      <vt:lpstr>DUM - Digitální Učební Materiál</vt:lpstr>
      <vt:lpstr>„Zdravější palačinky"</vt:lpstr>
      <vt:lpstr>„Zdravější palačinky"</vt:lpstr>
      <vt:lpstr>ukázka výroby tenké palačinky na speciální elektrické pánvi</vt:lpstr>
      <vt:lpstr>„Zdravější palačinky"</vt:lpstr>
      <vt:lpstr>„Zdravější palačinky"</vt:lpstr>
      <vt:lpstr>Bezva tip</vt:lpstr>
      <vt:lpstr>ZDROJE</vt:lpstr>
    </vt:vector>
  </TitlesOfParts>
  <Company>szif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 </dc:title>
  <dc:creator>Petr Pašek</dc:creator>
  <cp:lastModifiedBy>Petr Pašek</cp:lastModifiedBy>
  <cp:revision>27</cp:revision>
  <dcterms:created xsi:type="dcterms:W3CDTF">2013-08-26T18:47:51Z</dcterms:created>
  <dcterms:modified xsi:type="dcterms:W3CDTF">2014-01-07T16:17:22Z</dcterms:modified>
</cp:coreProperties>
</file>