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8B94A4-E637-455B-8CC4-BF6649B20A05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9330CEB-2FCA-4B92-B888-A40ED95B35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725144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i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r>
              <a:rPr lang="cs-CZ" sz="900" dirty="0" smtClean="0"/>
              <a:t>	Tento 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i="1" dirty="0" smtClean="0"/>
              <a:t>Registrační číslo: </a:t>
            </a:r>
            <a:r>
              <a:rPr lang="cs-CZ" sz="2000" i="1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Šablona:</a:t>
            </a:r>
            <a:r>
              <a:rPr lang="cs-CZ" i="1" dirty="0" smtClean="0"/>
              <a:t> III/2                                                         </a:t>
            </a:r>
            <a:r>
              <a:rPr lang="cs-CZ" b="1" i="1" smtClean="0"/>
              <a:t>Sada</a:t>
            </a:r>
            <a:r>
              <a:rPr lang="cs-CZ" b="1" i="1" smtClean="0"/>
              <a:t>:  </a:t>
            </a:r>
            <a:r>
              <a:rPr lang="cs-CZ" i="1" smtClean="0"/>
              <a:t>A1_46</a:t>
            </a:r>
            <a:endParaRPr lang="cs-CZ" b="1" i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Datum ověření ve výuce:  </a:t>
            </a:r>
            <a:r>
              <a:rPr lang="cs-CZ" i="1" dirty="0" smtClean="0"/>
              <a:t>31. 10. 2013              </a:t>
            </a:r>
            <a:r>
              <a:rPr lang="cs-CZ" b="1" i="1" dirty="0" smtClean="0"/>
              <a:t>Třída:  </a:t>
            </a:r>
            <a:r>
              <a:rPr lang="cs-CZ" i="1" dirty="0" smtClean="0"/>
              <a:t>1. KA</a:t>
            </a:r>
            <a:r>
              <a:rPr lang="cs-CZ" b="1" i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i="1" dirty="0" smtClean="0"/>
              <a:t>DUM - Digitální Učební Materiál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i="1" dirty="0" smtClean="0"/>
              <a:t>Tematická oblast: </a:t>
            </a:r>
            <a:r>
              <a:rPr lang="cs-CZ" i="1" dirty="0" smtClean="0"/>
              <a:t>Stravovací a ubytovací služby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Předmět: </a:t>
            </a:r>
            <a:r>
              <a:rPr lang="cs-CZ" i="1" dirty="0" smtClean="0"/>
              <a:t>Odborný výcvik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Ročník: </a:t>
            </a:r>
            <a:r>
              <a:rPr lang="cs-CZ" i="1" dirty="0" smtClean="0"/>
              <a:t>1. KA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Klíčová slova: </a:t>
            </a:r>
            <a:r>
              <a:rPr lang="cs-CZ" i="1" dirty="0" smtClean="0"/>
              <a:t>Jablečné a tvarohové lívanečky 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Jméno autora (vč. titulu): </a:t>
            </a:r>
            <a:r>
              <a:rPr lang="cs-CZ" i="1" dirty="0" smtClean="0"/>
              <a:t>Bc. Romana </a:t>
            </a:r>
            <a:r>
              <a:rPr lang="cs-CZ" i="1" dirty="0" err="1" smtClean="0"/>
              <a:t>Pašková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Škola:</a:t>
            </a:r>
            <a:r>
              <a:rPr lang="cs-CZ" i="1" dirty="0" smtClean="0"/>
              <a:t> 	</a:t>
            </a:r>
            <a:r>
              <a:rPr lang="cs-CZ" sz="2400" b="1" i="1" dirty="0" smtClean="0">
                <a:solidFill>
                  <a:schemeClr val="tx2"/>
                </a:solidFill>
              </a:rPr>
              <a:t>Střední </a:t>
            </a:r>
            <a:r>
              <a:rPr lang="cs-CZ" sz="2400" b="1" i="1" dirty="0">
                <a:solidFill>
                  <a:schemeClr val="tx2"/>
                </a:solidFill>
              </a:rPr>
              <a:t>odborné učiliště,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r>
              <a:rPr lang="cs-CZ" sz="2400" b="1" i="1" dirty="0">
                <a:solidFill>
                  <a:schemeClr val="tx2"/>
                </a:solidFill>
              </a:rPr>
              <a:t/>
            </a:r>
            <a:br>
              <a:rPr lang="cs-CZ" sz="2400" b="1" i="1" dirty="0">
                <a:solidFill>
                  <a:schemeClr val="tx2"/>
                </a:solidFill>
              </a:rPr>
            </a:br>
            <a:r>
              <a:rPr lang="cs-CZ" sz="2400" b="1" i="1" dirty="0">
                <a:solidFill>
                  <a:schemeClr val="tx2"/>
                </a:solidFill>
              </a:rPr>
              <a:t>	</a:t>
            </a:r>
            <a:r>
              <a:rPr lang="cs-CZ" sz="2400" b="1" i="1" dirty="0" smtClean="0">
                <a:solidFill>
                  <a:schemeClr val="tx2"/>
                </a:solidFill>
              </a:rPr>
              <a:t>	tř</a:t>
            </a:r>
            <a:r>
              <a:rPr lang="cs-CZ" sz="2400" b="1" i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373 </a:t>
            </a:r>
            <a:r>
              <a:rPr lang="cs-CZ" sz="2400" b="1" i="1" dirty="0">
                <a:solidFill>
                  <a:schemeClr val="tx2"/>
                </a:solidFill>
              </a:rPr>
              <a:t>72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endParaRPr lang="cs-CZ" sz="2400" b="1" i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IČO</a:t>
            </a:r>
            <a:r>
              <a:rPr lang="cs-CZ" sz="2400" b="1" i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Jablečné lívanečky</a:t>
            </a:r>
            <a:endParaRPr lang="cs-CZ" sz="4900" b="1" i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smtClean="0"/>
              <a:t>Suroviny:</a:t>
            </a:r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smtClean="0"/>
              <a:t>Suroviny: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 anchor="ctr">
            <a:noAutofit/>
          </a:bodyPr>
          <a:lstStyle/>
          <a:p>
            <a:r>
              <a:rPr lang="cs-CZ" sz="2600" dirty="0" smtClean="0"/>
              <a:t>mléko 400 ml</a:t>
            </a:r>
          </a:p>
          <a:p>
            <a:r>
              <a:rPr lang="cs-CZ" sz="2600" dirty="0" smtClean="0"/>
              <a:t>vejce 4 ks   </a:t>
            </a:r>
          </a:p>
          <a:p>
            <a:r>
              <a:rPr lang="cs-CZ" sz="2600" dirty="0" smtClean="0"/>
              <a:t>polohrubá mouka 300 g</a:t>
            </a:r>
          </a:p>
          <a:p>
            <a:r>
              <a:rPr lang="cs-CZ" sz="2600" dirty="0" smtClean="0"/>
              <a:t>prášek do pečiva 1 lžička</a:t>
            </a:r>
          </a:p>
          <a:p>
            <a:r>
              <a:rPr lang="cs-CZ" sz="2600" dirty="0" smtClean="0"/>
              <a:t>moučkový cukr 150 g</a:t>
            </a:r>
          </a:p>
          <a:p>
            <a:r>
              <a:rPr lang="cs-CZ" sz="2600" dirty="0" smtClean="0"/>
              <a:t>vanilkový cukr 1 ks</a:t>
            </a:r>
          </a:p>
          <a:p>
            <a:r>
              <a:rPr lang="cs-CZ" sz="2600" dirty="0" smtClean="0"/>
              <a:t>skořice mletá 1 lžička</a:t>
            </a:r>
          </a:p>
          <a:p>
            <a:r>
              <a:rPr lang="cs-CZ" sz="2600" dirty="0" smtClean="0"/>
              <a:t>jablka nastrouhaná 500 g</a:t>
            </a:r>
            <a:endParaRPr lang="cs-CZ" sz="26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 anchor="ctr"/>
          <a:lstStyle/>
          <a:p>
            <a:r>
              <a:rPr lang="cs-CZ" dirty="0" smtClean="0"/>
              <a:t>olej (smažení)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/>
              <a:t>Náplň:</a:t>
            </a:r>
          </a:p>
          <a:p>
            <a:r>
              <a:rPr lang="cs-CZ" dirty="0" smtClean="0"/>
              <a:t>zavařenina</a:t>
            </a:r>
          </a:p>
          <a:p>
            <a:r>
              <a:rPr lang="cs-CZ" dirty="0" smtClean="0"/>
              <a:t>bílý jogurt  </a:t>
            </a:r>
          </a:p>
          <a:p>
            <a:r>
              <a:rPr lang="cs-CZ" dirty="0" smtClean="0"/>
              <a:t>smetana (šlehaná, zakysaná)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Jablečné lívanečky</a:t>
            </a:r>
            <a:endParaRPr lang="cs-CZ" sz="49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ctr">
            <a:noAutofit/>
          </a:bodyPr>
          <a:lstStyle/>
          <a:p>
            <a:r>
              <a:rPr lang="cs-CZ" sz="4000" i="1" dirty="0" smtClean="0"/>
              <a:t>do mléka nasypeme oloupaná, nahrubo nastrouhaná jablka a promícháme, </a:t>
            </a:r>
          </a:p>
          <a:p>
            <a:r>
              <a:rPr lang="cs-CZ" sz="4000" i="1" dirty="0" smtClean="0"/>
              <a:t>přidáme rozšlehaná vejce,</a:t>
            </a:r>
          </a:p>
          <a:p>
            <a:r>
              <a:rPr lang="cs-CZ" sz="4000" i="1" dirty="0" smtClean="0"/>
              <a:t>dochutíme moučkovým cukrem, vanilkovým cukrem, mletou skořicí,</a:t>
            </a:r>
          </a:p>
          <a:p>
            <a:r>
              <a:rPr lang="cs-CZ" sz="4000" i="1" dirty="0" smtClean="0"/>
              <a:t>postupně přidáváme polohrubou mouku smíchanou s práškem do pečiva 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Jablečné lívanečky</a:t>
            </a:r>
            <a:endParaRPr lang="cs-CZ" sz="49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t">
            <a:normAutofit fontScale="92500" lnSpcReduction="20000"/>
          </a:bodyPr>
          <a:lstStyle/>
          <a:p>
            <a:r>
              <a:rPr lang="cs-CZ" sz="4300" i="1" dirty="0" smtClean="0"/>
              <a:t>důkladně rozmícháme tak, aby vzniklo hustší těsto,</a:t>
            </a:r>
          </a:p>
          <a:p>
            <a:r>
              <a:rPr lang="cs-CZ" sz="4300" i="1" dirty="0" smtClean="0"/>
              <a:t>necháme je odležet,</a:t>
            </a:r>
          </a:p>
          <a:p>
            <a:r>
              <a:rPr lang="cs-CZ" sz="4300" i="1" dirty="0" smtClean="0"/>
              <a:t>pak smažíme na oleji malé lívanečky ,</a:t>
            </a:r>
          </a:p>
          <a:p>
            <a:r>
              <a:rPr lang="cs-CZ" sz="4300" i="1" dirty="0" smtClean="0"/>
              <a:t>usmažené potřeme zavařeninou nebo povidly,</a:t>
            </a:r>
          </a:p>
          <a:p>
            <a:r>
              <a:rPr lang="cs-CZ" sz="4300" i="1" dirty="0" smtClean="0"/>
              <a:t>zdobíme jogurtem, smetanou (šlehanou, zakysanou)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Tvarohové lívanečky </a:t>
            </a:r>
            <a:endParaRPr lang="cs-CZ" sz="4900" b="1" i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 anchor="t">
            <a:normAutofit lnSpcReduction="10000"/>
          </a:bodyPr>
          <a:lstStyle/>
          <a:p>
            <a:r>
              <a:rPr lang="cs-CZ" sz="3600" b="1" dirty="0" smtClean="0"/>
              <a:t>Suroviny: </a:t>
            </a:r>
            <a:r>
              <a:rPr lang="cs-CZ" sz="2000" b="1" dirty="0" smtClean="0"/>
              <a:t>1 porce</a:t>
            </a:r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 anchor="t">
            <a:normAutofit lnSpcReduction="10000"/>
          </a:bodyPr>
          <a:lstStyle/>
          <a:p>
            <a:r>
              <a:rPr lang="cs-CZ" sz="3600" b="1" dirty="0" smtClean="0"/>
              <a:t>Suroviny: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 anchor="ctr">
            <a:normAutofit/>
          </a:bodyPr>
          <a:lstStyle/>
          <a:p>
            <a:r>
              <a:rPr lang="cs-CZ" sz="2600" dirty="0" smtClean="0"/>
              <a:t>podmáslí 6O ml</a:t>
            </a:r>
          </a:p>
          <a:p>
            <a:r>
              <a:rPr lang="cs-CZ" sz="2600" dirty="0" smtClean="0"/>
              <a:t>vejce 1 ks</a:t>
            </a:r>
          </a:p>
          <a:p>
            <a:r>
              <a:rPr lang="cs-CZ" sz="2600" dirty="0" smtClean="0"/>
              <a:t>krupice 30 g</a:t>
            </a:r>
          </a:p>
          <a:p>
            <a:r>
              <a:rPr lang="cs-CZ" sz="2600" dirty="0" smtClean="0"/>
              <a:t>sůl špetka</a:t>
            </a:r>
          </a:p>
          <a:p>
            <a:r>
              <a:rPr lang="cs-CZ" sz="2600" dirty="0" smtClean="0"/>
              <a:t>krystalový cukr půl lžičky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 anchor="t"/>
          <a:lstStyle/>
          <a:p>
            <a:r>
              <a:rPr lang="cs-CZ" sz="2600" dirty="0" smtClean="0"/>
              <a:t>olej (smažení)</a:t>
            </a:r>
          </a:p>
          <a:p>
            <a:pPr>
              <a:buNone/>
            </a:pPr>
            <a:endParaRPr lang="cs-CZ" sz="2600" dirty="0" smtClean="0"/>
          </a:p>
          <a:p>
            <a:pPr>
              <a:buNone/>
            </a:pPr>
            <a:r>
              <a:rPr lang="cs-CZ" sz="2600" dirty="0" smtClean="0"/>
              <a:t>    </a:t>
            </a:r>
            <a:r>
              <a:rPr lang="cs-CZ" sz="2600" b="1" dirty="0" smtClean="0"/>
              <a:t>Náplň:</a:t>
            </a:r>
          </a:p>
          <a:p>
            <a:r>
              <a:rPr lang="cs-CZ" sz="2600" dirty="0" smtClean="0"/>
              <a:t>tvaroh netučný 2 lžíce</a:t>
            </a:r>
          </a:p>
          <a:p>
            <a:r>
              <a:rPr lang="cs-CZ" sz="2600" dirty="0" smtClean="0"/>
              <a:t>citrónová šťáva</a:t>
            </a:r>
          </a:p>
          <a:p>
            <a:r>
              <a:rPr lang="cs-CZ" sz="2600" dirty="0" smtClean="0"/>
              <a:t>moučkový cukr  1 lžička</a:t>
            </a:r>
          </a:p>
          <a:p>
            <a:endParaRPr lang="cs-CZ" sz="2600" dirty="0" smtClean="0"/>
          </a:p>
          <a:p>
            <a:r>
              <a:rPr lang="cs-CZ" sz="2600" dirty="0" smtClean="0"/>
              <a:t>jahody 100 g</a:t>
            </a:r>
          </a:p>
          <a:p>
            <a:pPr>
              <a:buNone/>
            </a:pPr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900" b="1" i="1" dirty="0" smtClean="0"/>
              <a:t>Tvarohové lívanečky </a:t>
            </a:r>
            <a:endParaRPr lang="cs-CZ" sz="4900" b="1" i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t">
            <a:normAutofit fontScale="25000" lnSpcReduction="20000"/>
          </a:bodyPr>
          <a:lstStyle/>
          <a:p>
            <a:r>
              <a:rPr lang="cs-CZ" sz="16000" i="1" dirty="0" smtClean="0"/>
              <a:t>žloutek vyšleháme s podmáslím, krupicí, solí,</a:t>
            </a:r>
          </a:p>
          <a:p>
            <a:r>
              <a:rPr lang="cs-CZ" sz="16000" i="1" dirty="0" smtClean="0"/>
              <a:t>sníh z bílku a krystalového cukru vmícháme do krupicové směsi,</a:t>
            </a:r>
          </a:p>
          <a:p>
            <a:r>
              <a:rPr lang="cs-CZ" sz="16000" i="1" dirty="0" smtClean="0"/>
              <a:t>smažíme na oleji malé lívanečky, </a:t>
            </a:r>
          </a:p>
          <a:p>
            <a:r>
              <a:rPr lang="cs-CZ" sz="16000" i="1" dirty="0" smtClean="0"/>
              <a:t>tvaroh dochutíme citrónovou šťávou, moučkovým cukrem</a:t>
            </a:r>
          </a:p>
          <a:p>
            <a:r>
              <a:rPr lang="cs-CZ" sz="16000" i="1" dirty="0" smtClean="0"/>
              <a:t>lívanečky servírujeme s tvarohem, jahodami</a:t>
            </a:r>
          </a:p>
          <a:p>
            <a:endParaRPr lang="cs-CZ" sz="8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ZDROJE</a:t>
            </a:r>
            <a:endParaRPr lang="cs-CZ" sz="49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t">
            <a:normAutofit fontScale="77500" lnSpcReduction="20000"/>
          </a:bodyPr>
          <a:lstStyle/>
          <a:p>
            <a:pPr>
              <a:buNone/>
            </a:pPr>
            <a:r>
              <a:rPr lang="cs-CZ" sz="4800" b="1" i="1" dirty="0" smtClean="0"/>
              <a:t>Obrázky:</a:t>
            </a:r>
            <a:r>
              <a:rPr lang="cs-CZ" sz="4800" i="1" dirty="0" smtClean="0"/>
              <a:t> </a:t>
            </a:r>
          </a:p>
          <a:p>
            <a:r>
              <a:rPr lang="cs-CZ" sz="4800" i="1" dirty="0" smtClean="0"/>
              <a:t>použity vlastní zdroje</a:t>
            </a:r>
          </a:p>
          <a:p>
            <a:pPr>
              <a:buNone/>
            </a:pPr>
            <a:r>
              <a:rPr lang="cs-CZ" sz="4800" b="1" i="1" dirty="0" smtClean="0"/>
              <a:t>Externí zdroje:</a:t>
            </a:r>
          </a:p>
          <a:p>
            <a:r>
              <a:rPr lang="cs-CZ" sz="4800" i="1" dirty="0" err="1" smtClean="0"/>
              <a:t>Trešlová</a:t>
            </a:r>
            <a:r>
              <a:rPr lang="cs-CZ" sz="4800" i="1" dirty="0" smtClean="0"/>
              <a:t>,O. Blesk Vaše recepty.</a:t>
            </a:r>
          </a:p>
          <a:p>
            <a:pPr>
              <a:buNone/>
            </a:pPr>
            <a:r>
              <a:rPr lang="cs-CZ" sz="4800" i="1" dirty="0" smtClean="0"/>
              <a:t>   Palačinky, lívance, 2012, </a:t>
            </a:r>
            <a:r>
              <a:rPr lang="cs-CZ" sz="4800" i="1" dirty="0" err="1" smtClean="0"/>
              <a:t>roč</a:t>
            </a:r>
            <a:r>
              <a:rPr lang="cs-CZ" sz="4800" i="1" dirty="0" smtClean="0"/>
              <a:t>. 2, č. 6,</a:t>
            </a:r>
          </a:p>
          <a:p>
            <a:pPr>
              <a:buNone/>
            </a:pPr>
            <a:r>
              <a:rPr lang="cs-CZ" sz="4800" i="1" dirty="0" smtClean="0"/>
              <a:t>   s. 20, ISSN 1804-6738.</a:t>
            </a:r>
          </a:p>
          <a:p>
            <a:r>
              <a:rPr lang="cs-CZ" sz="4800" i="1" dirty="0" smtClean="0"/>
              <a:t>Fialová, R. Tina. Tvarohové lívanečky, 2012, č. 23, s. 36, ISSN 1802-1816. </a:t>
            </a:r>
          </a:p>
          <a:p>
            <a:pPr>
              <a:buNone/>
            </a:pPr>
            <a:endParaRPr lang="cs-CZ" i="1" dirty="0" smtClean="0"/>
          </a:p>
          <a:p>
            <a:endParaRPr lang="cs-CZ" i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123</TotalTime>
  <Words>284</Words>
  <Application>Microsoft Office PowerPoint</Application>
  <PresentationFormat>Předvádění na obrazovce (4:3)</PresentationFormat>
  <Paragraphs>105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DUM - Digitální Učební Materiál </vt:lpstr>
      <vt:lpstr>DUM - Digitální Učební Materiál</vt:lpstr>
      <vt:lpstr>Jablečné lívanečky</vt:lpstr>
      <vt:lpstr>Jablečné lívanečky</vt:lpstr>
      <vt:lpstr>Jablečné lívanečky</vt:lpstr>
      <vt:lpstr>Tvarohové lívanečky </vt:lpstr>
      <vt:lpstr>Tvarohové lívanečky </vt:lpstr>
      <vt:lpstr>ZDROJE</vt:lpstr>
    </vt:vector>
  </TitlesOfParts>
  <Company>szif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 </dc:title>
  <dc:creator>Petr Pašek</dc:creator>
  <cp:lastModifiedBy>Petr Pašek</cp:lastModifiedBy>
  <cp:revision>23</cp:revision>
  <dcterms:created xsi:type="dcterms:W3CDTF">2013-08-28T17:38:01Z</dcterms:created>
  <dcterms:modified xsi:type="dcterms:W3CDTF">2014-01-07T16:19:13Z</dcterms:modified>
</cp:coreProperties>
</file>