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2"/>
  </p:notesMasterIdLst>
  <p:sldIdLst>
    <p:sldId id="267" r:id="rId2"/>
    <p:sldId id="269" r:id="rId3"/>
    <p:sldId id="260" r:id="rId4"/>
    <p:sldId id="261" r:id="rId5"/>
    <p:sldId id="262" r:id="rId6"/>
    <p:sldId id="266" r:id="rId7"/>
    <p:sldId id="263" r:id="rId8"/>
    <p:sldId id="264" r:id="rId9"/>
    <p:sldId id="265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78" d="100"/>
          <a:sy n="78" d="100"/>
        </p:scale>
        <p:origin x="-978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17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52AA74-8AE4-446E-8A4C-0E359100A85B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B5985F-75F4-4A83-96BD-586217027F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51114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B5985F-75F4-4A83-96BD-586217027FBB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02251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7986FEC4-1D2C-4ECD-9089-F20BD4019B9A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0CD7A6B9-8CB2-48D1-851B-340AA8C015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7986FEC4-1D2C-4ECD-9089-F20BD4019B9A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7A6B9-8CB2-48D1-851B-340AA8C015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7986FEC4-1D2C-4ECD-9089-F20BD4019B9A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0CD7A6B9-8CB2-48D1-851B-340AA8C015BB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7986FEC4-1D2C-4ECD-9089-F20BD4019B9A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CD7A6B9-8CB2-48D1-851B-340AA8C015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7986FEC4-1D2C-4ECD-9089-F20BD4019B9A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0CD7A6B9-8CB2-48D1-851B-340AA8C015B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6FEC4-1D2C-4ECD-9089-F20BD4019B9A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7A6B9-8CB2-48D1-851B-340AA8C015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7986FEC4-1D2C-4ECD-9089-F20BD4019B9A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CD7A6B9-8CB2-48D1-851B-340AA8C015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7986FEC4-1D2C-4ECD-9089-F20BD4019B9A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0CD7A6B9-8CB2-48D1-851B-340AA8C015B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7986FEC4-1D2C-4ECD-9089-F20BD4019B9A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0CD7A6B9-8CB2-48D1-851B-340AA8C015B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6FEC4-1D2C-4ECD-9089-F20BD4019B9A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7A6B9-8CB2-48D1-851B-340AA8C015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6FEC4-1D2C-4ECD-9089-F20BD4019B9A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7A6B9-8CB2-48D1-851B-340AA8C015B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7986FEC4-1D2C-4ECD-9089-F20BD4019B9A}" type="datetimeFigureOut">
              <a:rPr lang="cs-CZ" smtClean="0"/>
              <a:t>31.8.2011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0CD7A6B9-8CB2-48D1-851B-340AA8C015BB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84784"/>
            <a:ext cx="4129841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6705109"/>
              </p:ext>
            </p:extLst>
          </p:nvPr>
        </p:nvGraphicFramePr>
        <p:xfrm>
          <a:off x="179512" y="5085184"/>
          <a:ext cx="8784976" cy="1656184"/>
        </p:xfrm>
        <a:graphic>
          <a:graphicData uri="http://schemas.openxmlformats.org/drawingml/2006/table">
            <a:tbl>
              <a:tblPr/>
              <a:tblGrid>
                <a:gridCol w="2761431"/>
                <a:gridCol w="6023545"/>
              </a:tblGrid>
              <a:tr h="4140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40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Fyzika 6.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40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VY_32_INOVACE_15_Fyzikální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veličina objem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40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Jitka </a:t>
                      </a: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Tulachová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26371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2480320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Fyzikální veličina</a:t>
            </a: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5400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objem</a:t>
            </a:r>
            <a:endParaRPr lang="cs-CZ" sz="5400" b="1" u="sng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752" y="3140968"/>
            <a:ext cx="8503920" cy="3168352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endParaRPr lang="cs-CZ" sz="36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značka- </a:t>
            </a:r>
            <a:r>
              <a:rPr lang="cs-CZ" sz="36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</a:t>
            </a:r>
          </a:p>
          <a:p>
            <a:r>
              <a:rPr lang="cs-CZ" sz="3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jednotka- metr krychlový ( značka </a:t>
            </a:r>
            <a:r>
              <a:rPr lang="cs-CZ" sz="36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m³</a:t>
            </a:r>
            <a:r>
              <a:rPr lang="cs-CZ" sz="3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)</a:t>
            </a:r>
          </a:p>
          <a:p>
            <a:r>
              <a:rPr lang="cs-CZ" sz="36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</a:t>
            </a:r>
            <a:r>
              <a:rPr lang="cs-CZ" sz="3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ěřidlo- odměrný válec</a:t>
            </a:r>
            <a:endParaRPr lang="cs-CZ" sz="36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839352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b="1" u="sng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než začneme měřit</a:t>
            </a:r>
            <a:r>
              <a:rPr lang="cs-CZ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zjistíme:</a:t>
            </a:r>
            <a:r>
              <a:rPr lang="cs-CZ" u="sng" dirty="0" smtClean="0"/>
              <a:t/>
            </a:r>
            <a:br>
              <a:rPr lang="cs-CZ" u="sng" dirty="0" smtClean="0"/>
            </a:b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jakých jednotkách je stupnice odměrného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válce</a:t>
            </a:r>
          </a:p>
          <a:p>
            <a:pPr marL="64008" indent="0"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olik jednotek odpovídá jednomu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dílku</a:t>
            </a:r>
          </a:p>
          <a:p>
            <a:pPr marL="64008" indent="0"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aký je měřící rozsah stupnice ( jaký nejmenší a největší objem můžeme změřit)</a:t>
            </a:r>
          </a:p>
          <a:p>
            <a:pPr marL="0" indent="0">
              <a:buNone/>
            </a:pPr>
            <a:endParaRPr lang="cs-CZ" dirty="0" smtClean="0"/>
          </a:p>
          <a:p>
            <a:pPr marL="6400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391456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ostup měření :</a:t>
            </a:r>
            <a:endParaRPr lang="cs-CZ" b="1" u="sng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1) </a:t>
            </a: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ybereme vhodný odměrný válec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2) </a:t>
            </a: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álec postavíme na vodorovnou podložku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3) </a:t>
            </a: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apalinu nalijeme do odměrného válce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4) </a:t>
            </a: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 stupnice odečteme objem kapaliny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! Měření provádíme ve výši očí !</a:t>
            </a: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715890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solidFill>
                  <a:schemeClr val="tx1"/>
                </a:solidFill>
              </a:rPr>
              <a:t>j</a:t>
            </a:r>
            <a:r>
              <a:rPr lang="cs-CZ" b="1" u="sng" dirty="0" smtClean="0">
                <a:solidFill>
                  <a:schemeClr val="tx1"/>
                </a:solidFill>
              </a:rPr>
              <a:t>ednotky objemu:</a:t>
            </a:r>
            <a:endParaRPr lang="cs-CZ" b="1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002060"/>
          </a:solidFill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základní jednotka-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metr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krychlový</a:t>
            </a:r>
          </a:p>
          <a:p>
            <a:pPr marL="64008" indent="0">
              <a:buNone/>
            </a:pP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pPr algn="just"/>
            <a:r>
              <a:rPr lang="cs-CZ" dirty="0">
                <a:latin typeface="Arial" pitchFamily="34" charset="0"/>
                <a:cs typeface="Arial" pitchFamily="34" charset="0"/>
              </a:rPr>
              <a:t>d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íly a násobky: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milimetr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krychlový ( mm³) </a:t>
            </a:r>
          </a:p>
          <a:p>
            <a:pPr marL="0" indent="0" algn="just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                       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centimetr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krychlový ( cm³)</a:t>
            </a:r>
          </a:p>
          <a:p>
            <a:pPr marL="0" indent="0" algn="just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               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 decimetr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krychlový ( dm³)</a:t>
            </a:r>
          </a:p>
          <a:p>
            <a:pPr marL="3657600" lvl="8" indent="0" algn="just">
              <a:buNone/>
            </a:pPr>
            <a:r>
              <a:rPr lang="cs-CZ" sz="3200" dirty="0" smtClean="0">
                <a:latin typeface="+mj-lt"/>
                <a:cs typeface="Times New Roman" pitchFamily="18" charset="0"/>
              </a:rPr>
              <a:t> </a:t>
            </a:r>
            <a:endParaRPr lang="cs-CZ" sz="3200" dirty="0">
              <a:latin typeface="+mj-lt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005315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</a:t>
            </a:r>
            <a:r>
              <a:rPr lang="cs-CZ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alší jednotky objemu:</a:t>
            </a:r>
            <a:endParaRPr lang="cs-CZ" b="1" u="sng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používáme je v běžném životě: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 mililitr ( ml )</a:t>
            </a: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- centilitr ( cl )</a:t>
            </a: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- decilitr ( dl )</a:t>
            </a: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- litr ( l )</a:t>
            </a: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 - hektolitr ( hl )</a:t>
            </a: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53398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</a:t>
            </a:r>
            <a:r>
              <a:rPr lang="cs-CZ" b="1" u="sng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ákladní převodní vztahy:</a:t>
            </a:r>
            <a:endParaRPr lang="cs-CZ" b="1" u="sng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tx1">
              <a:lumMod val="95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 hl </a:t>
            </a:r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= 1 000 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 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 </a:t>
            </a:r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 dl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 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 </a:t>
            </a:r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100 cl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 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 </a:t>
            </a:r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= 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1 000ml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 m³ = 1 000 dm³</a:t>
            </a:r>
          </a:p>
          <a:p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 dm³ = 1 000 cm³</a:t>
            </a:r>
          </a:p>
          <a:p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 cm³ = 1 000 mm³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1 l = 0,001 hl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1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dl = 0,1 l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1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cl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=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0,01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l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1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ml= 0,001 l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1 dm³ = 0,001 m³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1 cm³ = 0,001 dm³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1 mm³ = 0,001 cm³</a:t>
            </a:r>
          </a:p>
        </p:txBody>
      </p:sp>
    </p:spTree>
    <p:extLst>
      <p:ext uri="{BB962C8B-B14F-4D97-AF65-F5344CB8AC3E}">
        <p14:creationId xmlns:p14="http://schemas.microsoft.com/office/powerpoint/2010/main" val="9213235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92925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?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6048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Jak se nazývá základní jednotka objemu?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 metr krychlový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Jakou značkou označujeme fyzikální veličinu objem?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</a:t>
            </a:r>
            <a:endParaRPr lang="cs-CZ" sz="24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Čím měříme objem?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odměrným válcem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Jaké znáš další jednotky objemu?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</a:t>
            </a:r>
            <a:r>
              <a:rPr lang="cs-CZ" sz="2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mm³</a:t>
            </a:r>
            <a:r>
              <a:rPr lang="cs-CZ" sz="24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cm³, dm³, ml, cl, dl, l, hl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11553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Pamatuj</a:t>
            </a:r>
            <a:r>
              <a:rPr lang="cs-CZ" sz="4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!</a:t>
            </a:r>
            <a:endParaRPr lang="cs-CZ" sz="4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algn="ctr"/>
            <a:r>
              <a:rPr lang="cs-CZ" sz="4800" dirty="0" smtClean="0">
                <a:latin typeface="Arial" pitchFamily="34" charset="0"/>
                <a:cs typeface="Arial" pitchFamily="34" charset="0"/>
              </a:rPr>
              <a:t>1 dm³ = 1 l</a:t>
            </a:r>
          </a:p>
          <a:p>
            <a:endParaRPr lang="cs-CZ" sz="4000" dirty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4800" dirty="0" smtClean="0">
                <a:latin typeface="Arial" pitchFamily="34" charset="0"/>
                <a:cs typeface="Arial" pitchFamily="34" charset="0"/>
              </a:rPr>
              <a:t>1 cm³ = 1 ml</a:t>
            </a:r>
          </a:p>
          <a:p>
            <a:endParaRPr lang="cs-CZ" dirty="0">
              <a:latin typeface="Calibri"/>
              <a:cs typeface="Calibri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786563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Zdroje: vlastní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3664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226</TotalTime>
  <Words>310</Words>
  <Application>Microsoft Office PowerPoint</Application>
  <PresentationFormat>Předvádění na obrazovce (4:3)</PresentationFormat>
  <Paragraphs>78</Paragraphs>
  <Slides>10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Talent</vt:lpstr>
      <vt:lpstr>Prezentace aplikace PowerPoint</vt:lpstr>
      <vt:lpstr>Fyzikální veličina objem</vt:lpstr>
      <vt:lpstr> než začneme měřit zjistíme: </vt:lpstr>
      <vt:lpstr>postup měření :</vt:lpstr>
      <vt:lpstr>jednotky objemu:</vt:lpstr>
      <vt:lpstr>další jednotky objemu:</vt:lpstr>
      <vt:lpstr>základní převodní vztahy:</vt:lpstr>
      <vt:lpstr>?</vt:lpstr>
      <vt:lpstr>Pamatuj!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 Tulachová</dc:creator>
  <cp:lastModifiedBy>OEM</cp:lastModifiedBy>
  <cp:revision>27</cp:revision>
  <dcterms:created xsi:type="dcterms:W3CDTF">2011-07-11T16:40:17Z</dcterms:created>
  <dcterms:modified xsi:type="dcterms:W3CDTF">2011-08-31T10:32:06Z</dcterms:modified>
</cp:coreProperties>
</file>