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5" r:id="rId1"/>
    <p:sldMasterId id="2147483703" r:id="rId2"/>
  </p:sldMasterIdLst>
  <p:notesMasterIdLst>
    <p:notesMasterId r:id="rId11"/>
  </p:notesMasterIdLst>
  <p:sldIdLst>
    <p:sldId id="278" r:id="rId3"/>
    <p:sldId id="257" r:id="rId4"/>
    <p:sldId id="262" r:id="rId5"/>
    <p:sldId id="274" r:id="rId6"/>
    <p:sldId id="275" r:id="rId7"/>
    <p:sldId id="276" r:id="rId8"/>
    <p:sldId id="279" r:id="rId9"/>
    <p:sldId id="271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808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7" autoAdjust="0"/>
    <p:restoredTop sz="94653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07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DCA5745-2B1C-44DE-BFCB-F2B19493045C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0BC116F-3654-4840-89BD-6D023ABE9A8F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50000"/>
                </a:schemeClr>
              </a:solidFill>
            </a:rPr>
            <a:t>  píď                0,1992 m</a:t>
          </a:r>
          <a:endParaRPr lang="cs-CZ" dirty="0">
            <a:solidFill>
              <a:schemeClr val="tx1">
                <a:lumMod val="50000"/>
              </a:schemeClr>
            </a:solidFill>
          </a:endParaRPr>
        </a:p>
      </dgm:t>
    </dgm:pt>
    <dgm:pt modelId="{0C2F5AAA-F84B-436E-8822-C20D69012E6A}" type="parTrans" cxnId="{3E0BF3CD-FC8E-4A44-BB60-9AA2E9C0A0F5}">
      <dgm:prSet/>
      <dgm:spPr/>
      <dgm:t>
        <a:bodyPr/>
        <a:lstStyle/>
        <a:p>
          <a:endParaRPr lang="cs-CZ"/>
        </a:p>
      </dgm:t>
    </dgm:pt>
    <dgm:pt modelId="{FD96E576-96C2-4D14-B627-EF55734E8E02}" type="sibTrans" cxnId="{3E0BF3CD-FC8E-4A44-BB60-9AA2E9C0A0F5}">
      <dgm:prSet/>
      <dgm:spPr/>
      <dgm:t>
        <a:bodyPr/>
        <a:lstStyle/>
        <a:p>
          <a:endParaRPr lang="cs-CZ"/>
        </a:p>
      </dgm:t>
    </dgm:pt>
    <dgm:pt modelId="{5899931F-1083-4D50-9A42-9CC8AA113A98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50000"/>
                </a:schemeClr>
              </a:solidFill>
            </a:rPr>
            <a:t>  česká stopa  0,2964 m</a:t>
          </a:r>
          <a:endParaRPr lang="cs-CZ" dirty="0"/>
        </a:p>
      </dgm:t>
    </dgm:pt>
    <dgm:pt modelId="{0A49028B-8BFB-4EAC-84E3-AE0715E14448}" type="parTrans" cxnId="{40D9281C-5E43-4C4E-BA1E-F3CC6B39676C}">
      <dgm:prSet/>
      <dgm:spPr/>
      <dgm:t>
        <a:bodyPr/>
        <a:lstStyle/>
        <a:p>
          <a:endParaRPr lang="cs-CZ"/>
        </a:p>
      </dgm:t>
    </dgm:pt>
    <dgm:pt modelId="{68DE83E9-96F0-438B-B452-E4EF85B0EB2F}" type="sibTrans" cxnId="{40D9281C-5E43-4C4E-BA1E-F3CC6B39676C}">
      <dgm:prSet/>
      <dgm:spPr/>
      <dgm:t>
        <a:bodyPr/>
        <a:lstStyle/>
        <a:p>
          <a:endParaRPr lang="cs-CZ"/>
        </a:p>
      </dgm:t>
    </dgm:pt>
    <dgm:pt modelId="{52032C60-80D7-4379-93E2-F9FA77CF3391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50000"/>
                </a:schemeClr>
              </a:solidFill>
            </a:rPr>
            <a:t>  český loket   0,5914 m</a:t>
          </a:r>
          <a:endParaRPr lang="cs-CZ" dirty="0">
            <a:solidFill>
              <a:schemeClr val="tx1">
                <a:lumMod val="50000"/>
              </a:schemeClr>
            </a:solidFill>
          </a:endParaRPr>
        </a:p>
      </dgm:t>
    </dgm:pt>
    <dgm:pt modelId="{7A3A99F0-5A25-47FA-A813-B081D64055D7}" type="parTrans" cxnId="{8B793A8C-8375-48B8-BF2E-18D146A414EF}">
      <dgm:prSet/>
      <dgm:spPr/>
      <dgm:t>
        <a:bodyPr/>
        <a:lstStyle/>
        <a:p>
          <a:endParaRPr lang="cs-CZ"/>
        </a:p>
      </dgm:t>
    </dgm:pt>
    <dgm:pt modelId="{DD1906F2-C334-4D22-99F4-3D697C2822D4}" type="sibTrans" cxnId="{8B793A8C-8375-48B8-BF2E-18D146A414EF}">
      <dgm:prSet/>
      <dgm:spPr/>
      <dgm:t>
        <a:bodyPr/>
        <a:lstStyle/>
        <a:p>
          <a:endParaRPr lang="cs-CZ"/>
        </a:p>
      </dgm:t>
    </dgm:pt>
    <dgm:pt modelId="{D66C3A4F-E909-4D16-A620-0AC8AD253225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50000"/>
                </a:schemeClr>
              </a:solidFill>
            </a:rPr>
            <a:t>  yard              0,9144 m</a:t>
          </a:r>
          <a:endParaRPr lang="cs-CZ" dirty="0">
            <a:solidFill>
              <a:schemeClr val="tx1">
                <a:lumMod val="50000"/>
              </a:schemeClr>
            </a:solidFill>
          </a:endParaRPr>
        </a:p>
      </dgm:t>
    </dgm:pt>
    <dgm:pt modelId="{F6FEC13C-2EB8-4645-9AF1-BF5ADD5CA987}" type="parTrans" cxnId="{4582C75A-BC52-4FCD-A028-50412E20B6AC}">
      <dgm:prSet/>
      <dgm:spPr/>
      <dgm:t>
        <a:bodyPr/>
        <a:lstStyle/>
        <a:p>
          <a:endParaRPr lang="cs-CZ"/>
        </a:p>
      </dgm:t>
    </dgm:pt>
    <dgm:pt modelId="{9B017614-4969-4590-93F5-08483061D355}" type="sibTrans" cxnId="{4582C75A-BC52-4FCD-A028-50412E20B6AC}">
      <dgm:prSet/>
      <dgm:spPr/>
      <dgm:t>
        <a:bodyPr/>
        <a:lstStyle/>
        <a:p>
          <a:endParaRPr lang="cs-CZ"/>
        </a:p>
      </dgm:t>
    </dgm:pt>
    <dgm:pt modelId="{965906C8-E00B-49A8-9754-E283CA6F6B5B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50000"/>
                </a:schemeClr>
              </a:solidFill>
            </a:rPr>
            <a:t>  sáh               1,7928 m</a:t>
          </a:r>
          <a:endParaRPr lang="cs-CZ" dirty="0">
            <a:solidFill>
              <a:schemeClr val="tx1">
                <a:lumMod val="50000"/>
              </a:schemeClr>
            </a:solidFill>
          </a:endParaRPr>
        </a:p>
      </dgm:t>
    </dgm:pt>
    <dgm:pt modelId="{4BD0BBB0-D3AE-4641-A1BF-B26E8BAD91DC}" type="parTrans" cxnId="{BB17D6B8-AA80-40E6-892E-85E2ED14B62C}">
      <dgm:prSet/>
      <dgm:spPr/>
      <dgm:t>
        <a:bodyPr/>
        <a:lstStyle/>
        <a:p>
          <a:endParaRPr lang="cs-CZ"/>
        </a:p>
      </dgm:t>
    </dgm:pt>
    <dgm:pt modelId="{D38DDFF9-7882-4D8F-B464-40ABE125925D}" type="sibTrans" cxnId="{BB17D6B8-AA80-40E6-892E-85E2ED14B62C}">
      <dgm:prSet/>
      <dgm:spPr/>
      <dgm:t>
        <a:bodyPr/>
        <a:lstStyle/>
        <a:p>
          <a:endParaRPr lang="cs-CZ"/>
        </a:p>
      </dgm:t>
    </dgm:pt>
    <dgm:pt modelId="{E1D3EEEB-5B08-4991-9761-F563A1CCE401}">
      <dgm:prSet phldrT="[Text]"/>
      <dgm:spPr/>
      <dgm:t>
        <a:bodyPr/>
        <a:lstStyle/>
        <a:p>
          <a:r>
            <a:rPr lang="cs-CZ" dirty="0" smtClean="0">
              <a:solidFill>
                <a:schemeClr val="tx1">
                  <a:lumMod val="50000"/>
                </a:schemeClr>
              </a:solidFill>
            </a:rPr>
            <a:t>  míle              1 609,344 m</a:t>
          </a:r>
          <a:endParaRPr lang="cs-CZ" dirty="0">
            <a:solidFill>
              <a:schemeClr val="tx1">
                <a:lumMod val="50000"/>
              </a:schemeClr>
            </a:solidFill>
          </a:endParaRPr>
        </a:p>
      </dgm:t>
    </dgm:pt>
    <dgm:pt modelId="{718A508A-3872-405B-85D1-E04E8070E423}" type="parTrans" cxnId="{11D07B7C-B7C4-4BB1-8622-8C689E52B828}">
      <dgm:prSet/>
      <dgm:spPr/>
      <dgm:t>
        <a:bodyPr/>
        <a:lstStyle/>
        <a:p>
          <a:endParaRPr lang="cs-CZ"/>
        </a:p>
      </dgm:t>
    </dgm:pt>
    <dgm:pt modelId="{38DB067D-C3A5-4A9A-A8F0-A8B806A2C84F}" type="sibTrans" cxnId="{11D07B7C-B7C4-4BB1-8622-8C689E52B828}">
      <dgm:prSet/>
      <dgm:spPr/>
      <dgm:t>
        <a:bodyPr/>
        <a:lstStyle/>
        <a:p>
          <a:endParaRPr lang="cs-CZ"/>
        </a:p>
      </dgm:t>
    </dgm:pt>
    <dgm:pt modelId="{2A97D6CD-F408-4E63-9178-C8E8C9C2DDD0}" type="pres">
      <dgm:prSet presAssocID="{9DCA5745-2B1C-44DE-BFCB-F2B19493045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E0D6695-3992-4A22-ADA8-82D33077E203}" type="pres">
      <dgm:prSet presAssocID="{70BC116F-3654-4840-89BD-6D023ABE9A8F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3A55CB-6DFC-49C3-96FD-A2B3DD74A5FA}" type="pres">
      <dgm:prSet presAssocID="{FD96E576-96C2-4D14-B627-EF55734E8E02}" presName="spacer" presStyleCnt="0"/>
      <dgm:spPr/>
    </dgm:pt>
    <dgm:pt modelId="{8D8413C1-21E5-4019-8BB3-A170BD060595}" type="pres">
      <dgm:prSet presAssocID="{5899931F-1083-4D50-9A42-9CC8AA113A98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CCA184-24F1-451E-87CA-5BB3ABE92EF5}" type="pres">
      <dgm:prSet presAssocID="{68DE83E9-96F0-438B-B452-E4EF85B0EB2F}" presName="spacer" presStyleCnt="0"/>
      <dgm:spPr/>
    </dgm:pt>
    <dgm:pt modelId="{AD968399-8703-44BE-B132-60B624E5D775}" type="pres">
      <dgm:prSet presAssocID="{52032C60-80D7-4379-93E2-F9FA77CF3391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08CE78-6DD0-4734-BE84-D66F8C7B5912}" type="pres">
      <dgm:prSet presAssocID="{DD1906F2-C334-4D22-99F4-3D697C2822D4}" presName="spacer" presStyleCnt="0"/>
      <dgm:spPr/>
    </dgm:pt>
    <dgm:pt modelId="{7F81729B-D217-481B-98BE-7135138945AF}" type="pres">
      <dgm:prSet presAssocID="{D66C3A4F-E909-4D16-A620-0AC8AD253225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B0C0E10-54F4-45DC-ACBD-1AD9CB94CB45}" type="pres">
      <dgm:prSet presAssocID="{9B017614-4969-4590-93F5-08483061D355}" presName="spacer" presStyleCnt="0"/>
      <dgm:spPr/>
    </dgm:pt>
    <dgm:pt modelId="{263DB5C3-3572-4FB1-9BCB-F411E8F3B96A}" type="pres">
      <dgm:prSet presAssocID="{965906C8-E00B-49A8-9754-E283CA6F6B5B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5470A7C-CD17-4C0A-8DB4-9A3D6B5133B2}" type="pres">
      <dgm:prSet presAssocID="{D38DDFF9-7882-4D8F-B464-40ABE125925D}" presName="spacer" presStyleCnt="0"/>
      <dgm:spPr/>
    </dgm:pt>
    <dgm:pt modelId="{B3A065C0-0C25-4F27-829F-5E78A1547A1F}" type="pres">
      <dgm:prSet presAssocID="{E1D3EEEB-5B08-4991-9761-F563A1CCE401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5CFB72-1C14-4885-9742-23AE6048962D}" type="presOf" srcId="{70BC116F-3654-4840-89BD-6D023ABE9A8F}" destId="{7E0D6695-3992-4A22-ADA8-82D33077E203}" srcOrd="0" destOrd="0" presId="urn:microsoft.com/office/officeart/2005/8/layout/vList2"/>
    <dgm:cxn modelId="{8B793A8C-8375-48B8-BF2E-18D146A414EF}" srcId="{9DCA5745-2B1C-44DE-BFCB-F2B19493045C}" destId="{52032C60-80D7-4379-93E2-F9FA77CF3391}" srcOrd="2" destOrd="0" parTransId="{7A3A99F0-5A25-47FA-A813-B081D64055D7}" sibTransId="{DD1906F2-C334-4D22-99F4-3D697C2822D4}"/>
    <dgm:cxn modelId="{353130C8-DAD4-4305-AE66-8F6AE5410503}" type="presOf" srcId="{965906C8-E00B-49A8-9754-E283CA6F6B5B}" destId="{263DB5C3-3572-4FB1-9BCB-F411E8F3B96A}" srcOrd="0" destOrd="0" presId="urn:microsoft.com/office/officeart/2005/8/layout/vList2"/>
    <dgm:cxn modelId="{7392655D-6345-45FF-8CC7-F4A965AFD8ED}" type="presOf" srcId="{52032C60-80D7-4379-93E2-F9FA77CF3391}" destId="{AD968399-8703-44BE-B132-60B624E5D775}" srcOrd="0" destOrd="0" presId="urn:microsoft.com/office/officeart/2005/8/layout/vList2"/>
    <dgm:cxn modelId="{BB17D6B8-AA80-40E6-892E-85E2ED14B62C}" srcId="{9DCA5745-2B1C-44DE-BFCB-F2B19493045C}" destId="{965906C8-E00B-49A8-9754-E283CA6F6B5B}" srcOrd="4" destOrd="0" parTransId="{4BD0BBB0-D3AE-4641-A1BF-B26E8BAD91DC}" sibTransId="{D38DDFF9-7882-4D8F-B464-40ABE125925D}"/>
    <dgm:cxn modelId="{40D9281C-5E43-4C4E-BA1E-F3CC6B39676C}" srcId="{9DCA5745-2B1C-44DE-BFCB-F2B19493045C}" destId="{5899931F-1083-4D50-9A42-9CC8AA113A98}" srcOrd="1" destOrd="0" parTransId="{0A49028B-8BFB-4EAC-84E3-AE0715E14448}" sibTransId="{68DE83E9-96F0-438B-B452-E4EF85B0EB2F}"/>
    <dgm:cxn modelId="{3BB08ECB-7298-401A-A36F-84D1951E8F5B}" type="presOf" srcId="{5899931F-1083-4D50-9A42-9CC8AA113A98}" destId="{8D8413C1-21E5-4019-8BB3-A170BD060595}" srcOrd="0" destOrd="0" presId="urn:microsoft.com/office/officeart/2005/8/layout/vList2"/>
    <dgm:cxn modelId="{866F09B0-28EF-4B5A-AE83-E5B2D736ADCE}" type="presOf" srcId="{E1D3EEEB-5B08-4991-9761-F563A1CCE401}" destId="{B3A065C0-0C25-4F27-829F-5E78A1547A1F}" srcOrd="0" destOrd="0" presId="urn:microsoft.com/office/officeart/2005/8/layout/vList2"/>
    <dgm:cxn modelId="{856BCDB5-6A6B-4941-B01A-3C1B429BFAA9}" type="presOf" srcId="{9DCA5745-2B1C-44DE-BFCB-F2B19493045C}" destId="{2A97D6CD-F408-4E63-9178-C8E8C9C2DDD0}" srcOrd="0" destOrd="0" presId="urn:microsoft.com/office/officeart/2005/8/layout/vList2"/>
    <dgm:cxn modelId="{B43CC532-6544-4288-8F50-69D867FEFFAE}" type="presOf" srcId="{D66C3A4F-E909-4D16-A620-0AC8AD253225}" destId="{7F81729B-D217-481B-98BE-7135138945AF}" srcOrd="0" destOrd="0" presId="urn:microsoft.com/office/officeart/2005/8/layout/vList2"/>
    <dgm:cxn modelId="{3E0BF3CD-FC8E-4A44-BB60-9AA2E9C0A0F5}" srcId="{9DCA5745-2B1C-44DE-BFCB-F2B19493045C}" destId="{70BC116F-3654-4840-89BD-6D023ABE9A8F}" srcOrd="0" destOrd="0" parTransId="{0C2F5AAA-F84B-436E-8822-C20D69012E6A}" sibTransId="{FD96E576-96C2-4D14-B627-EF55734E8E02}"/>
    <dgm:cxn modelId="{4582C75A-BC52-4FCD-A028-50412E20B6AC}" srcId="{9DCA5745-2B1C-44DE-BFCB-F2B19493045C}" destId="{D66C3A4F-E909-4D16-A620-0AC8AD253225}" srcOrd="3" destOrd="0" parTransId="{F6FEC13C-2EB8-4645-9AF1-BF5ADD5CA987}" sibTransId="{9B017614-4969-4590-93F5-08483061D355}"/>
    <dgm:cxn modelId="{11D07B7C-B7C4-4BB1-8622-8C689E52B828}" srcId="{9DCA5745-2B1C-44DE-BFCB-F2B19493045C}" destId="{E1D3EEEB-5B08-4991-9761-F563A1CCE401}" srcOrd="5" destOrd="0" parTransId="{718A508A-3872-405B-85D1-E04E8070E423}" sibTransId="{38DB067D-C3A5-4A9A-A8F0-A8B806A2C84F}"/>
    <dgm:cxn modelId="{3E720603-C9B7-4C05-BE15-C00B6A8C0079}" type="presParOf" srcId="{2A97D6CD-F408-4E63-9178-C8E8C9C2DDD0}" destId="{7E0D6695-3992-4A22-ADA8-82D33077E203}" srcOrd="0" destOrd="0" presId="urn:microsoft.com/office/officeart/2005/8/layout/vList2"/>
    <dgm:cxn modelId="{822E9A2A-1E04-406A-A392-DB65181618F5}" type="presParOf" srcId="{2A97D6CD-F408-4E63-9178-C8E8C9C2DDD0}" destId="{2E3A55CB-6DFC-49C3-96FD-A2B3DD74A5FA}" srcOrd="1" destOrd="0" presId="urn:microsoft.com/office/officeart/2005/8/layout/vList2"/>
    <dgm:cxn modelId="{0DA2303B-16AA-4F60-B222-0D3901A5F22B}" type="presParOf" srcId="{2A97D6CD-F408-4E63-9178-C8E8C9C2DDD0}" destId="{8D8413C1-21E5-4019-8BB3-A170BD060595}" srcOrd="2" destOrd="0" presId="urn:microsoft.com/office/officeart/2005/8/layout/vList2"/>
    <dgm:cxn modelId="{4340A117-2004-435B-9503-27EFB6C810F2}" type="presParOf" srcId="{2A97D6CD-F408-4E63-9178-C8E8C9C2DDD0}" destId="{04CCA184-24F1-451E-87CA-5BB3ABE92EF5}" srcOrd="3" destOrd="0" presId="urn:microsoft.com/office/officeart/2005/8/layout/vList2"/>
    <dgm:cxn modelId="{60EA9602-7F21-4B4C-B7A7-5F1303E21185}" type="presParOf" srcId="{2A97D6CD-F408-4E63-9178-C8E8C9C2DDD0}" destId="{AD968399-8703-44BE-B132-60B624E5D775}" srcOrd="4" destOrd="0" presId="urn:microsoft.com/office/officeart/2005/8/layout/vList2"/>
    <dgm:cxn modelId="{D922E463-B9B9-4B9D-9E6F-5A2797929697}" type="presParOf" srcId="{2A97D6CD-F408-4E63-9178-C8E8C9C2DDD0}" destId="{7008CE78-6DD0-4734-BE84-D66F8C7B5912}" srcOrd="5" destOrd="0" presId="urn:microsoft.com/office/officeart/2005/8/layout/vList2"/>
    <dgm:cxn modelId="{7ED62B76-58D7-4AAC-AD3F-AE4E8B6E88F7}" type="presParOf" srcId="{2A97D6CD-F408-4E63-9178-C8E8C9C2DDD0}" destId="{7F81729B-D217-481B-98BE-7135138945AF}" srcOrd="6" destOrd="0" presId="urn:microsoft.com/office/officeart/2005/8/layout/vList2"/>
    <dgm:cxn modelId="{42140751-3F9A-44D2-9FAF-7C2E6A6FEC5B}" type="presParOf" srcId="{2A97D6CD-F408-4E63-9178-C8E8C9C2DDD0}" destId="{EB0C0E10-54F4-45DC-ACBD-1AD9CB94CB45}" srcOrd="7" destOrd="0" presId="urn:microsoft.com/office/officeart/2005/8/layout/vList2"/>
    <dgm:cxn modelId="{9FD877A6-F010-41D4-A998-65ACE2403CF3}" type="presParOf" srcId="{2A97D6CD-F408-4E63-9178-C8E8C9C2DDD0}" destId="{263DB5C3-3572-4FB1-9BCB-F411E8F3B96A}" srcOrd="8" destOrd="0" presId="urn:microsoft.com/office/officeart/2005/8/layout/vList2"/>
    <dgm:cxn modelId="{7B54D8E6-23F8-4EE1-9EDF-61EF77D007A3}" type="presParOf" srcId="{2A97D6CD-F408-4E63-9178-C8E8C9C2DDD0}" destId="{85470A7C-CD17-4C0A-8DB4-9A3D6B5133B2}" srcOrd="9" destOrd="0" presId="urn:microsoft.com/office/officeart/2005/8/layout/vList2"/>
    <dgm:cxn modelId="{A538D359-2725-4167-A4F5-D6C284397A78}" type="presParOf" srcId="{2A97D6CD-F408-4E63-9178-C8E8C9C2DDD0}" destId="{B3A065C0-0C25-4F27-829F-5E78A1547A1F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E0D6695-3992-4A22-ADA8-82D33077E203}">
      <dsp:nvSpPr>
        <dsp:cNvPr id="0" name=""/>
        <dsp:cNvSpPr/>
      </dsp:nvSpPr>
      <dsp:spPr>
        <a:xfrm>
          <a:off x="0" y="70439"/>
          <a:ext cx="7560840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>
                  <a:lumMod val="50000"/>
                </a:schemeClr>
              </a:solidFill>
            </a:rPr>
            <a:t>  píď                0,1992 m</a:t>
          </a:r>
          <a:endParaRPr lang="cs-CZ" sz="2700" kern="1200" dirty="0">
            <a:solidFill>
              <a:schemeClr val="tx1">
                <a:lumMod val="50000"/>
              </a:schemeClr>
            </a:solidFill>
          </a:endParaRPr>
        </a:p>
      </dsp:txBody>
      <dsp:txXfrm>
        <a:off x="0" y="70439"/>
        <a:ext cx="7560840" cy="631800"/>
      </dsp:txXfrm>
    </dsp:sp>
    <dsp:sp modelId="{8D8413C1-21E5-4019-8BB3-A170BD060595}">
      <dsp:nvSpPr>
        <dsp:cNvPr id="0" name=""/>
        <dsp:cNvSpPr/>
      </dsp:nvSpPr>
      <dsp:spPr>
        <a:xfrm>
          <a:off x="0" y="779999"/>
          <a:ext cx="7560840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>
                  <a:lumMod val="50000"/>
                </a:schemeClr>
              </a:solidFill>
            </a:rPr>
            <a:t>  česká stopa  0,2964 m</a:t>
          </a:r>
          <a:endParaRPr lang="cs-CZ" sz="2700" kern="1200" dirty="0"/>
        </a:p>
      </dsp:txBody>
      <dsp:txXfrm>
        <a:off x="0" y="779999"/>
        <a:ext cx="7560840" cy="631800"/>
      </dsp:txXfrm>
    </dsp:sp>
    <dsp:sp modelId="{AD968399-8703-44BE-B132-60B624E5D775}">
      <dsp:nvSpPr>
        <dsp:cNvPr id="0" name=""/>
        <dsp:cNvSpPr/>
      </dsp:nvSpPr>
      <dsp:spPr>
        <a:xfrm>
          <a:off x="0" y="1489560"/>
          <a:ext cx="7560840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>
                  <a:lumMod val="50000"/>
                </a:schemeClr>
              </a:solidFill>
            </a:rPr>
            <a:t>  český loket   0,5914 m</a:t>
          </a:r>
          <a:endParaRPr lang="cs-CZ" sz="2700" kern="1200" dirty="0">
            <a:solidFill>
              <a:schemeClr val="tx1">
                <a:lumMod val="50000"/>
              </a:schemeClr>
            </a:solidFill>
          </a:endParaRPr>
        </a:p>
      </dsp:txBody>
      <dsp:txXfrm>
        <a:off x="0" y="1489560"/>
        <a:ext cx="7560840" cy="631800"/>
      </dsp:txXfrm>
    </dsp:sp>
    <dsp:sp modelId="{7F81729B-D217-481B-98BE-7135138945AF}">
      <dsp:nvSpPr>
        <dsp:cNvPr id="0" name=""/>
        <dsp:cNvSpPr/>
      </dsp:nvSpPr>
      <dsp:spPr>
        <a:xfrm>
          <a:off x="0" y="2199120"/>
          <a:ext cx="7560840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>
                  <a:lumMod val="50000"/>
                </a:schemeClr>
              </a:solidFill>
            </a:rPr>
            <a:t>  yard              0,9144 m</a:t>
          </a:r>
          <a:endParaRPr lang="cs-CZ" sz="2700" kern="1200" dirty="0">
            <a:solidFill>
              <a:schemeClr val="tx1">
                <a:lumMod val="50000"/>
              </a:schemeClr>
            </a:solidFill>
          </a:endParaRPr>
        </a:p>
      </dsp:txBody>
      <dsp:txXfrm>
        <a:off x="0" y="2199120"/>
        <a:ext cx="7560840" cy="631800"/>
      </dsp:txXfrm>
    </dsp:sp>
    <dsp:sp modelId="{263DB5C3-3572-4FB1-9BCB-F411E8F3B96A}">
      <dsp:nvSpPr>
        <dsp:cNvPr id="0" name=""/>
        <dsp:cNvSpPr/>
      </dsp:nvSpPr>
      <dsp:spPr>
        <a:xfrm>
          <a:off x="0" y="2908680"/>
          <a:ext cx="7560840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>
                  <a:lumMod val="50000"/>
                </a:schemeClr>
              </a:solidFill>
            </a:rPr>
            <a:t>  sáh               1,7928 m</a:t>
          </a:r>
          <a:endParaRPr lang="cs-CZ" sz="2700" kern="1200" dirty="0">
            <a:solidFill>
              <a:schemeClr val="tx1">
                <a:lumMod val="50000"/>
              </a:schemeClr>
            </a:solidFill>
          </a:endParaRPr>
        </a:p>
      </dsp:txBody>
      <dsp:txXfrm>
        <a:off x="0" y="2908680"/>
        <a:ext cx="7560840" cy="631800"/>
      </dsp:txXfrm>
    </dsp:sp>
    <dsp:sp modelId="{B3A065C0-0C25-4F27-829F-5E78A1547A1F}">
      <dsp:nvSpPr>
        <dsp:cNvPr id="0" name=""/>
        <dsp:cNvSpPr/>
      </dsp:nvSpPr>
      <dsp:spPr>
        <a:xfrm>
          <a:off x="0" y="3618240"/>
          <a:ext cx="7560840" cy="631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>
              <a:solidFill>
                <a:schemeClr val="tx1">
                  <a:lumMod val="50000"/>
                </a:schemeClr>
              </a:solidFill>
            </a:rPr>
            <a:t>  míle              1 609,344 m</a:t>
          </a:r>
          <a:endParaRPr lang="cs-CZ" sz="2700" kern="1200" dirty="0">
            <a:solidFill>
              <a:schemeClr val="tx1">
                <a:lumMod val="50000"/>
              </a:schemeClr>
            </a:solidFill>
          </a:endParaRPr>
        </a:p>
      </dsp:txBody>
      <dsp:txXfrm>
        <a:off x="0" y="3618240"/>
        <a:ext cx="7560840" cy="631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68A2219-732F-4C68-B9F2-311761CDCAD6}" type="datetimeFigureOut">
              <a:rPr lang="cs-CZ"/>
              <a:pPr>
                <a:defRPr/>
              </a:pPr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A4523D05-F760-4C04-BE36-75A5C19660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5867400" cy="6858000"/>
            <a:chOff x="0" y="0"/>
            <a:chExt cx="3696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2880" cy="4320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white">
            <a:xfrm>
              <a:off x="432" y="624"/>
              <a:ext cx="3264" cy="1200"/>
            </a:xfrm>
            <a:prstGeom prst="roundRect">
              <a:avLst>
                <a:gd name="adj" fmla="val 50000"/>
              </a:avLst>
            </a:prstGeom>
            <a:solidFill>
              <a:schemeClr val="bg1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endParaRPr kumimoji="1" lang="cs-CZ" sz="2400">
                <a:latin typeface="Times New Roman" pitchFamily="18" charset="0"/>
              </a:endParaRPr>
            </a:p>
          </p:txBody>
        </p:sp>
      </p:grpSp>
      <p:grpSp>
        <p:nvGrpSpPr>
          <p:cNvPr id="7" name="Group 5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" name="AutoShape 6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hlink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9" name="AutoShape 7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hlink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3320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40132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3324" name="AutoShape 12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990600"/>
            <a:ext cx="8229600" cy="1905000"/>
          </a:xfrm>
          <a:prstGeom prst="roundRect">
            <a:avLst>
              <a:gd name="adj" fmla="val 50000"/>
            </a:avLst>
          </a:prstGeo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10" name="Rectangle 9"/>
          <p:cNvSpPr>
            <a:spLocks noGrp="1" noChangeArrowheads="1"/>
          </p:cNvSpPr>
          <p:nvPr>
            <p:ph type="dt" sz="quarter" idx="10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Rectangle 10"/>
          <p:cNvSpPr>
            <a:spLocks noGrp="1" noChangeArrowheads="1"/>
          </p:cNvSpPr>
          <p:nvPr>
            <p:ph type="ftr" sz="quarter" idx="11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6200" y="6248400"/>
            <a:ext cx="587375" cy="4889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Ctr="0"/>
          <a:lstStyle>
            <a:lvl1pPr>
              <a:defRPr/>
            </a:lvl1pPr>
          </a:lstStyle>
          <a:p>
            <a:pPr>
              <a:defRPr/>
            </a:pPr>
            <a:fld id="{D18A7370-F106-43CA-AA02-9011344DB8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2C35E1-552B-479A-ACA1-7EADC01FD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3C37FD-8110-43D6-8B83-C0FF7F58B1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2362200"/>
            <a:ext cx="3770313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60913" y="2362200"/>
            <a:ext cx="3770312" cy="37242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81A2D6-69AB-4E16-884C-4A07689885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2678CD-57F0-4885-BC9E-0E595BAE7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0C5C4A1-8EC6-4E95-A114-7BE139A794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E395E9-461E-4499-8645-B89E087A97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FF52F7-CD35-40AC-941F-4808152F22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7C4C2E-3BAA-4DAD-B07C-15AEB5B5D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3935EFA-360F-439E-BCBD-DE75B715B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05600" y="762000"/>
            <a:ext cx="1981200" cy="5324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762000" y="762000"/>
            <a:ext cx="5791200" cy="5324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F113E1-6435-4E0F-862C-9DD6255340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ADC2EF-38A0-42AD-B82D-7607D5FBFA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566DC2-9EBA-4195-A098-E29141B622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7C4F75-3EE3-4A74-81F2-49B2100D37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6298BC-CD19-4557-8AF4-87085F0BA5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DA8F5-7BC5-4FAE-A397-FB1D39562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B19DC-5C4E-4FBC-92FC-4E4B091391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3FE4-2C93-4367-9ED5-F5BBF0482A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2889-8DD6-479A-9617-58AE5E49FC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4D9A4-6C76-4343-ABC8-10A1D5EEBF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1B3779-A9E6-45F9-937C-E9612F88C0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885895-2C1E-4055-B9FF-8825FDABD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1032" name="Group 3"/>
            <p:cNvGrpSpPr>
              <a:grpSpLocks/>
            </p:cNvGrpSpPr>
            <p:nvPr userDrawn="1"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1036" name="Rectangle 4"/>
              <p:cNvSpPr>
                <a:spLocks noChangeArrowheads="1"/>
              </p:cNvSpPr>
              <p:nvPr userDrawn="1"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7" name="Freeform 5"/>
              <p:cNvSpPr>
                <a:spLocks/>
              </p:cNvSpPr>
              <p:nvPr userDrawn="1"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 w="9525" cap="flat" cmpd="sng">
                <a:noFill/>
                <a:prstDash val="solid"/>
                <a:miter lim="800000"/>
                <a:headEnd type="none" w="med" len="med"/>
                <a:tailEnd type="none" w="med" len="med"/>
              </a:ln>
              <a:effectLst/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1033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1034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 w="9525">
                <a:noFill/>
                <a:round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  <p:sp>
            <p:nvSpPr>
              <p:cNvPr id="1035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 anchor="ctr"/>
              <a:lstStyle/>
              <a:p>
                <a:endParaRPr lang="cs-CZ"/>
              </a:p>
            </p:txBody>
          </p:sp>
        </p:grpSp>
      </p:grpSp>
      <p:sp>
        <p:nvSpPr>
          <p:cNvPr id="1027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8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42019273-129B-4BD5-8E16-2216612DFA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04" r:id="rId1"/>
    <p:sldLayoutId id="2147484383" r:id="rId2"/>
    <p:sldLayoutId id="2147484384" r:id="rId3"/>
    <p:sldLayoutId id="2147484385" r:id="rId4"/>
    <p:sldLayoutId id="2147484386" r:id="rId5"/>
    <p:sldLayoutId id="2147484387" r:id="rId6"/>
    <p:sldLayoutId id="2147484388" r:id="rId7"/>
    <p:sldLayoutId id="2147484389" r:id="rId8"/>
    <p:sldLayoutId id="2147484390" r:id="rId9"/>
    <p:sldLayoutId id="2147484391" r:id="rId10"/>
    <p:sldLayoutId id="2147484392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E002D53-D426-42D3-BACD-F39E54E44F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93" r:id="rId1"/>
    <p:sldLayoutId id="2147484394" r:id="rId2"/>
    <p:sldLayoutId id="2147484395" r:id="rId3"/>
    <p:sldLayoutId id="2147484396" r:id="rId4"/>
    <p:sldLayoutId id="2147484397" r:id="rId5"/>
    <p:sldLayoutId id="2147484398" r:id="rId6"/>
    <p:sldLayoutId id="2147484399" r:id="rId7"/>
    <p:sldLayoutId id="2147484400" r:id="rId8"/>
    <p:sldLayoutId id="2147484401" r:id="rId9"/>
    <p:sldLayoutId id="2147484402" r:id="rId10"/>
    <p:sldLayoutId id="214748440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33wuqLo5aWQ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2988" y="692150"/>
            <a:ext cx="7639050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099" name="Text Box 5"/>
          <p:cNvSpPr txBox="1">
            <a:spLocks noChangeArrowheads="1"/>
          </p:cNvSpPr>
          <p:nvPr/>
        </p:nvSpPr>
        <p:spPr bwMode="auto">
          <a:xfrm>
            <a:off x="468313" y="2532063"/>
            <a:ext cx="8207375" cy="3570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endParaRPr lang="cs-CZ" sz="1200"/>
          </a:p>
          <a:p>
            <a:pPr algn="ctr">
              <a:spcBef>
                <a:spcPct val="50000"/>
              </a:spcBef>
            </a:pPr>
            <a:r>
              <a:rPr lang="cs-CZ" sz="1200" b="1"/>
              <a:t>OZNAČENÍ MATERIÁLU</a:t>
            </a:r>
            <a:r>
              <a:rPr lang="cs-CZ" sz="1200"/>
              <a:t>:  </a:t>
            </a:r>
            <a:r>
              <a:rPr lang="cs-CZ" sz="1200">
                <a:solidFill>
                  <a:srgbClr val="002060"/>
                </a:solidFill>
              </a:rPr>
              <a:t>VY_32_INOVACE_43_F6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NÁZEV VZDĚLÁVACÍHO MATERIÁLU</a:t>
            </a:r>
            <a:r>
              <a:rPr lang="cs-CZ" sz="1200"/>
              <a:t>: </a:t>
            </a:r>
            <a:r>
              <a:rPr lang="cs-CZ" sz="1200">
                <a:solidFill>
                  <a:srgbClr val="002060"/>
                </a:solidFill>
              </a:rPr>
              <a:t>Měření délky</a:t>
            </a:r>
          </a:p>
          <a:p>
            <a:pPr algn="ctr">
              <a:spcBef>
                <a:spcPct val="50000"/>
              </a:spcBef>
            </a:pPr>
            <a:endParaRPr lang="cs-CZ" sz="1200"/>
          </a:p>
          <a:p>
            <a:pPr algn="ctr">
              <a:spcBef>
                <a:spcPct val="50000"/>
              </a:spcBef>
            </a:pPr>
            <a:r>
              <a:rPr lang="cs-CZ" sz="1200"/>
              <a:t>NÁZEV ŠKOLY: Základní škola a Mateřská škola, Hevlín, příspěvková organizace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CÍSLO PROJEKTU</a:t>
            </a:r>
            <a:r>
              <a:rPr lang="cs-CZ" sz="1200"/>
              <a:t>: CZ.1.07/1.4.00/21.2193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KLÍČOVÁ AKTIVITA</a:t>
            </a:r>
            <a:r>
              <a:rPr lang="cs-CZ" sz="1200"/>
              <a:t>: III/2</a:t>
            </a:r>
          </a:p>
          <a:p>
            <a:pPr algn="ctr">
              <a:spcBef>
                <a:spcPct val="50000"/>
              </a:spcBef>
            </a:pPr>
            <a:endParaRPr lang="cs-CZ" sz="1200"/>
          </a:p>
          <a:p>
            <a:pPr algn="ctr">
              <a:spcBef>
                <a:spcPct val="50000"/>
              </a:spcBef>
            </a:pPr>
            <a:r>
              <a:rPr lang="cs-CZ" sz="1200" b="1"/>
              <a:t>TÉMA HODINY</a:t>
            </a:r>
            <a:r>
              <a:rPr lang="cs-CZ" sz="1200"/>
              <a:t>: Měříme různá tělesa</a:t>
            </a:r>
            <a:endParaRPr lang="cs-CZ" sz="1200">
              <a:solidFill>
                <a:srgbClr val="FF000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cs-CZ" sz="1200" b="1"/>
              <a:t>ROČNÍK</a:t>
            </a:r>
            <a:r>
              <a:rPr lang="cs-CZ" sz="1200">
                <a:solidFill>
                  <a:srgbClr val="002060"/>
                </a:solidFill>
              </a:rPr>
              <a:t>: 6.</a:t>
            </a:r>
          </a:p>
          <a:p>
            <a:pPr algn="ctr">
              <a:spcBef>
                <a:spcPct val="50000"/>
              </a:spcBef>
            </a:pPr>
            <a:r>
              <a:rPr lang="cs-CZ" sz="1200" b="1"/>
              <a:t>PŘEDMĚT</a:t>
            </a:r>
            <a:r>
              <a:rPr lang="cs-CZ" sz="1200"/>
              <a:t>: </a:t>
            </a:r>
            <a:r>
              <a:rPr lang="cs-CZ" sz="1200">
                <a:solidFill>
                  <a:srgbClr val="002060"/>
                </a:solidFill>
              </a:rPr>
              <a:t>Fyzika</a:t>
            </a:r>
          </a:p>
          <a:p>
            <a:pPr algn="ctr">
              <a:spcBef>
                <a:spcPct val="50000"/>
              </a:spcBef>
            </a:pPr>
            <a:endParaRPr lang="cs-CZ" sz="1200">
              <a:solidFill>
                <a:srgbClr val="FF0000"/>
              </a:solidFill>
            </a:endParaRPr>
          </a:p>
          <a:p>
            <a:pPr algn="ctr">
              <a:spcBef>
                <a:spcPct val="50000"/>
              </a:spcBef>
            </a:pPr>
            <a:r>
              <a:rPr lang="cs-CZ" sz="1200" b="1"/>
              <a:t>AUTOR  MATERIÁLU</a:t>
            </a:r>
            <a:r>
              <a:rPr lang="cs-CZ" sz="1200"/>
              <a:t>: </a:t>
            </a:r>
            <a:r>
              <a:rPr lang="cs-CZ" sz="1200">
                <a:solidFill>
                  <a:srgbClr val="002060"/>
                </a:solidFill>
              </a:rPr>
              <a:t>Miroslav Juračka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</p:spPr>
        <p:txBody>
          <a:bodyPr/>
          <a:lstStyle/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DRUH UČEBNÍHO MATERIÁLU</a:t>
            </a:r>
            <a:r>
              <a:rPr lang="cs-CZ" sz="1400" dirty="0" smtClean="0">
                <a:latin typeface="Arial" charset="0"/>
                <a:cs typeface="Arial" charset="0"/>
              </a:rPr>
              <a:t>: prezentace v PowerPointu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MEZIPŘEDMĚTOVÉ VZTAHY</a:t>
            </a:r>
            <a:r>
              <a:rPr lang="cs-CZ" sz="1400" dirty="0" smtClean="0">
                <a:latin typeface="Arial" charset="0"/>
                <a:cs typeface="Arial" charset="0"/>
              </a:rPr>
              <a:t>:  </a:t>
            </a:r>
            <a:r>
              <a:rPr lang="cs-CZ" sz="1400" dirty="0" err="1" smtClean="0">
                <a:latin typeface="Arial" charset="0"/>
                <a:cs typeface="Arial" charset="0"/>
              </a:rPr>
              <a:t>Př</a:t>
            </a:r>
            <a:r>
              <a:rPr lang="cs-CZ" sz="1400" dirty="0" smtClean="0">
                <a:latin typeface="Arial" charset="0"/>
                <a:cs typeface="Arial" charset="0"/>
              </a:rPr>
              <a:t>, M </a:t>
            </a:r>
          </a:p>
          <a:p>
            <a:pPr eaLnBrk="1" hangingPunct="1"/>
            <a:r>
              <a:rPr lang="cs-CZ" sz="1400" dirty="0" smtClean="0">
                <a:latin typeface="Arial" charset="0"/>
                <a:cs typeface="Arial" charset="0"/>
              </a:rPr>
              <a:t> </a:t>
            </a:r>
            <a:r>
              <a:rPr lang="cs-CZ" sz="1400" b="1" dirty="0" smtClean="0">
                <a:latin typeface="Arial" charset="0"/>
                <a:cs typeface="Arial" charset="0"/>
              </a:rPr>
              <a:t>POPIS PRÁCE S MATERIÁLEM</a:t>
            </a:r>
            <a:r>
              <a:rPr lang="cs-CZ" sz="1400" dirty="0" smtClean="0">
                <a:latin typeface="Arial" charset="0"/>
                <a:cs typeface="Arial" charset="0"/>
              </a:rPr>
              <a:t>:  Žáci sledují prezentaci s výkladem. Do sešitu si opíší zadání pracovního listu a převádí délkové jednotky. Pak postupně s  učitelem provádí kontrolu správnosti převodu délkových jednotek. </a:t>
            </a: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OČEKÁVANÝ VÝSTUP</a:t>
            </a:r>
            <a:r>
              <a:rPr lang="cs-CZ" sz="1400" dirty="0" smtClean="0">
                <a:latin typeface="Arial" charset="0"/>
                <a:cs typeface="Arial" charset="0"/>
              </a:rPr>
              <a:t>: Žáci pochopí, co je základní jednotkou délky, jak metr vznikl a jaká písmena se používají na označování délky.</a:t>
            </a:r>
            <a:endParaRPr lang="cs-CZ" sz="1200" dirty="0" smtClean="0">
              <a:latin typeface="Arial" charset="0"/>
              <a:cs typeface="Arial" charset="0"/>
            </a:endParaRPr>
          </a:p>
          <a:p>
            <a:pPr eaLnBrk="1" hangingPunct="1"/>
            <a:r>
              <a:rPr lang="cs-CZ" sz="1400" b="1" dirty="0" smtClean="0">
                <a:latin typeface="Arial" charset="0"/>
                <a:cs typeface="Arial" charset="0"/>
              </a:rPr>
              <a:t>ZKUŠENOST S PILOTÁŽÍ: </a:t>
            </a:r>
            <a:r>
              <a:rPr lang="cs-CZ" sz="1400" dirty="0" smtClean="0">
                <a:latin typeface="Arial" charset="0"/>
                <a:cs typeface="Arial" charset="0"/>
              </a:rPr>
              <a:t>Žáci danou problematiku pochopili. Bez problémů poznávali ukazovaná měřidla. U některých žáků se vyskytly potíže při převodu jednotek, přestože tato látka je současně vyučována v hodině matematiky. Se zájmem sledovali staré jednotky délky.</a:t>
            </a:r>
          </a:p>
          <a:p>
            <a:pPr eaLnBrk="1" hangingPunct="1"/>
            <a:r>
              <a:rPr lang="cs-CZ" sz="1400" b="1" i="1" dirty="0" smtClean="0">
                <a:latin typeface="Arial" charset="0"/>
                <a:cs typeface="Arial" charset="0"/>
              </a:rPr>
              <a:t>ZDROJ</a:t>
            </a:r>
            <a:r>
              <a:rPr lang="cs-CZ" sz="1400" dirty="0" smtClean="0">
                <a:latin typeface="Arial" charset="0"/>
                <a:cs typeface="Arial" charset="0"/>
              </a:rPr>
              <a:t>:  viz příloha</a:t>
            </a:r>
          </a:p>
          <a:p>
            <a:pPr eaLnBrk="1" hangingPunct="1">
              <a:buFont typeface="Wingdings" pitchFamily="2" charset="2"/>
              <a:buNone/>
            </a:pPr>
            <a:endParaRPr lang="cs-CZ" sz="1200" dirty="0" smtClean="0">
              <a:latin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cs-CZ" sz="1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850" y="274638"/>
            <a:ext cx="8362950" cy="850900"/>
          </a:xfrm>
        </p:spPr>
        <p:txBody>
          <a:bodyPr/>
          <a:lstStyle/>
          <a:p>
            <a:r>
              <a:rPr lang="cs-CZ" sz="4000" smtClean="0">
                <a:solidFill>
                  <a:srgbClr val="000808"/>
                </a:solidFill>
              </a:rPr>
              <a:t>  Staré délkové jednotky :</a:t>
            </a:r>
          </a:p>
        </p:txBody>
      </p:sp>
      <p:graphicFrame>
        <p:nvGraphicFramePr>
          <p:cNvPr id="9" name="Diagram 8"/>
          <p:cNvGraphicFramePr/>
          <p:nvPr/>
        </p:nvGraphicFramePr>
        <p:xfrm>
          <a:off x="611560" y="1268760"/>
          <a:ext cx="7560840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9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765175"/>
            <a:ext cx="8289925" cy="1354138"/>
          </a:xfrm>
        </p:spPr>
        <p:txBody>
          <a:bodyPr/>
          <a:lstStyle/>
          <a:p>
            <a:pPr>
              <a:defRPr/>
            </a:pPr>
            <a:r>
              <a:rPr lang="cs-CZ" sz="4400" dirty="0" smtClean="0"/>
              <a:t>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Základní jednotkou délky je     </a:t>
            </a:r>
            <a:b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</a:b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                 metr [m]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024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0825" y="2276475"/>
            <a:ext cx="8208963" cy="576263"/>
          </a:xfrm>
        </p:spPr>
        <p:txBody>
          <a:bodyPr/>
          <a:lstStyle/>
          <a:p>
            <a:pPr>
              <a:defRPr/>
            </a:pPr>
            <a:r>
              <a:rPr lang="cs-CZ" dirty="0" smtClean="0">
                <a:latin typeface="+mj-lt"/>
              </a:rPr>
              <a:t>1 metr je jedna </a:t>
            </a:r>
            <a:r>
              <a:rPr lang="cs-CZ" dirty="0" err="1" smtClean="0">
                <a:latin typeface="+mj-lt"/>
              </a:rPr>
              <a:t>desetimilióntina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zemského kvadrantu</a:t>
            </a:r>
          </a:p>
        </p:txBody>
      </p:sp>
      <p:sp>
        <p:nvSpPr>
          <p:cNvPr id="7172" name="Zástupný symbol pro text 4"/>
          <p:cNvSpPr txBox="1">
            <a:spLocks/>
          </p:cNvSpPr>
          <p:nvPr/>
        </p:nvSpPr>
        <p:spPr bwMode="auto">
          <a:xfrm>
            <a:off x="7380288" y="3194050"/>
            <a:ext cx="503237" cy="531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6" name="Zástupný symbol pro text 2"/>
          <p:cNvSpPr>
            <a:spLocks noGrp="1"/>
          </p:cNvSpPr>
          <p:nvPr>
            <p:ph type="body" idx="1"/>
          </p:nvPr>
        </p:nvSpPr>
        <p:spPr>
          <a:xfrm>
            <a:off x="4067175" y="5013325"/>
            <a:ext cx="4826000" cy="1079500"/>
          </a:xfrm>
        </p:spPr>
        <p:txBody>
          <a:bodyPr/>
          <a:lstStyle/>
          <a:p>
            <a:r>
              <a:rPr lang="cs-CZ" smtClean="0"/>
              <a:t>Délku značíme písmeny:    </a:t>
            </a:r>
          </a:p>
          <a:p>
            <a:r>
              <a:rPr lang="cs-CZ" smtClean="0"/>
              <a:t>              l,s,d,a</a:t>
            </a:r>
          </a:p>
        </p:txBody>
      </p:sp>
      <p:sp>
        <p:nvSpPr>
          <p:cNvPr id="7" name="Arc 15"/>
          <p:cNvSpPr>
            <a:spLocks/>
          </p:cNvSpPr>
          <p:nvPr/>
        </p:nvSpPr>
        <p:spPr bwMode="auto">
          <a:xfrm>
            <a:off x="979488" y="3511550"/>
            <a:ext cx="2395537" cy="2451100"/>
          </a:xfrm>
          <a:custGeom>
            <a:avLst/>
            <a:gdLst>
              <a:gd name="T0" fmla="*/ 2147483647 w 43200"/>
              <a:gd name="T1" fmla="*/ 0 h 43200"/>
              <a:gd name="T2" fmla="*/ 2147483647 w 43200"/>
              <a:gd name="T3" fmla="*/ 0 h 43200"/>
              <a:gd name="T4" fmla="*/ 2147483647 w 43200"/>
              <a:gd name="T5" fmla="*/ 2147483647 h 432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43200" h="43200" fill="none" extrusionOk="0">
                <a:moveTo>
                  <a:pt x="21599" y="0"/>
                </a:moveTo>
                <a:cubicBezTo>
                  <a:pt x="33529" y="0"/>
                  <a:pt x="43200" y="9670"/>
                  <a:pt x="43200" y="21600"/>
                </a:cubicBezTo>
                <a:cubicBezTo>
                  <a:pt x="43200" y="33529"/>
                  <a:pt x="33529" y="43200"/>
                  <a:pt x="21600" y="43200"/>
                </a:cubicBezTo>
                <a:cubicBezTo>
                  <a:pt x="9670" y="43200"/>
                  <a:pt x="0" y="33529"/>
                  <a:pt x="0" y="21600"/>
                </a:cubicBezTo>
                <a:cubicBezTo>
                  <a:pt x="-1" y="9711"/>
                  <a:pt x="9607" y="57"/>
                  <a:pt x="21496" y="0"/>
                </a:cubicBezTo>
              </a:path>
              <a:path w="43200" h="43200" stroke="0" extrusionOk="0">
                <a:moveTo>
                  <a:pt x="21599" y="0"/>
                </a:moveTo>
                <a:cubicBezTo>
                  <a:pt x="33529" y="0"/>
                  <a:pt x="43200" y="9670"/>
                  <a:pt x="43200" y="21600"/>
                </a:cubicBezTo>
                <a:cubicBezTo>
                  <a:pt x="43200" y="33529"/>
                  <a:pt x="33529" y="43200"/>
                  <a:pt x="21600" y="43200"/>
                </a:cubicBezTo>
                <a:cubicBezTo>
                  <a:pt x="9670" y="43200"/>
                  <a:pt x="0" y="33529"/>
                  <a:pt x="0" y="21600"/>
                </a:cubicBezTo>
                <a:cubicBezTo>
                  <a:pt x="-1" y="9711"/>
                  <a:pt x="9607" y="57"/>
                  <a:pt x="21496" y="0"/>
                </a:cubicBezTo>
                <a:lnTo>
                  <a:pt x="21600" y="21600"/>
                </a:lnTo>
                <a:lnTo>
                  <a:pt x="21599" y="0"/>
                </a:lnTo>
                <a:close/>
              </a:path>
            </a:pathLst>
          </a:custGeom>
          <a:noFill/>
          <a:ln w="38100">
            <a:solidFill>
              <a:srgbClr val="000808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cxnSp>
        <p:nvCxnSpPr>
          <p:cNvPr id="8" name="Line 20"/>
          <p:cNvCxnSpPr>
            <a:cxnSpLocks noChangeShapeType="1"/>
          </p:cNvCxnSpPr>
          <p:nvPr/>
        </p:nvCxnSpPr>
        <p:spPr bwMode="auto">
          <a:xfrm>
            <a:off x="917575" y="4741863"/>
            <a:ext cx="2519363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</p:cxnSp>
      <p:cxnSp>
        <p:nvCxnSpPr>
          <p:cNvPr id="9" name="Line 20"/>
          <p:cNvCxnSpPr>
            <a:cxnSpLocks noChangeShapeType="1"/>
          </p:cNvCxnSpPr>
          <p:nvPr/>
        </p:nvCxnSpPr>
        <p:spPr bwMode="auto">
          <a:xfrm flipH="1">
            <a:off x="2176463" y="3459163"/>
            <a:ext cx="0" cy="2563812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/>
          </a:ln>
          <a:effectLst/>
        </p:spPr>
      </p:cxn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2027238" y="2992438"/>
            <a:ext cx="369887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ts val="425"/>
              </a:spcBef>
            </a:pPr>
            <a:r>
              <a:rPr lang="cs-CZ" sz="2200" b="1">
                <a:solidFill>
                  <a:srgbClr val="000000"/>
                </a:solidFill>
                <a:cs typeface="Times New Roman" pitchFamily="18" charset="0"/>
              </a:rPr>
              <a:t>S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Rectangle 10"/>
          <p:cNvSpPr>
            <a:spLocks noChangeArrowheads="1"/>
          </p:cNvSpPr>
          <p:nvPr/>
        </p:nvSpPr>
        <p:spPr bwMode="auto">
          <a:xfrm>
            <a:off x="2006600" y="6075363"/>
            <a:ext cx="368300" cy="40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ts val="425"/>
              </a:spcBef>
            </a:pPr>
            <a:r>
              <a:rPr lang="cs-CZ" sz="2200" b="1">
                <a:solidFill>
                  <a:srgbClr val="000000"/>
                </a:solidFill>
                <a:cs typeface="Times New Roman" pitchFamily="18" charset="0"/>
              </a:rPr>
              <a:t>J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Rectangle 10"/>
          <p:cNvSpPr>
            <a:spLocks noChangeArrowheads="1"/>
          </p:cNvSpPr>
          <p:nvPr/>
        </p:nvSpPr>
        <p:spPr bwMode="auto">
          <a:xfrm>
            <a:off x="3517900" y="4652963"/>
            <a:ext cx="360363" cy="39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lnSpc>
                <a:spcPct val="80000"/>
              </a:lnSpc>
              <a:spcBef>
                <a:spcPts val="425"/>
              </a:spcBef>
            </a:pPr>
            <a:r>
              <a:rPr lang="cs-CZ" sz="2200" b="1">
                <a:solidFill>
                  <a:srgbClr val="000000"/>
                </a:solidFill>
                <a:cs typeface="Times New Roman" pitchFamily="18" charset="0"/>
              </a:rPr>
              <a:t>V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Rectangle 10"/>
          <p:cNvSpPr>
            <a:spLocks noChangeArrowheads="1"/>
          </p:cNvSpPr>
          <p:nvPr/>
        </p:nvSpPr>
        <p:spPr bwMode="auto">
          <a:xfrm>
            <a:off x="474663" y="4652963"/>
            <a:ext cx="400050" cy="34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lnSpc>
                <a:spcPct val="80000"/>
              </a:lnSpc>
              <a:spcBef>
                <a:spcPts val="425"/>
              </a:spcBef>
            </a:pPr>
            <a:r>
              <a:rPr lang="cs-CZ" sz="2200" b="1">
                <a:solidFill>
                  <a:srgbClr val="000000"/>
                </a:solidFill>
                <a:cs typeface="Times New Roman" pitchFamily="18" charset="0"/>
              </a:rPr>
              <a:t>Z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Arc 22"/>
          <p:cNvSpPr>
            <a:spLocks/>
          </p:cNvSpPr>
          <p:nvPr/>
        </p:nvSpPr>
        <p:spPr bwMode="auto">
          <a:xfrm rot="-9960670" flipH="1" flipV="1">
            <a:off x="2008188" y="3597275"/>
            <a:ext cx="1504950" cy="1016000"/>
          </a:xfrm>
          <a:custGeom>
            <a:avLst/>
            <a:gdLst>
              <a:gd name="T0" fmla="*/ 0 w 25929"/>
              <a:gd name="T1" fmla="*/ 2147483647 h 21600"/>
              <a:gd name="T2" fmla="*/ 2147483647 w 25929"/>
              <a:gd name="T3" fmla="*/ 2147483647 h 21600"/>
              <a:gd name="T4" fmla="*/ 2147483647 w 25929"/>
              <a:gd name="T5" fmla="*/ 2147483647 h 216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25929" h="21600" fill="none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</a:path>
              <a:path w="25929" h="21600" stroke="0" extrusionOk="0">
                <a:moveTo>
                  <a:pt x="-1" y="448"/>
                </a:moveTo>
                <a:cubicBezTo>
                  <a:pt x="1441" y="150"/>
                  <a:pt x="2909" y="-1"/>
                  <a:pt x="4381" y="0"/>
                </a:cubicBezTo>
                <a:cubicBezTo>
                  <a:pt x="15728" y="0"/>
                  <a:pt x="25141" y="8781"/>
                  <a:pt x="25928" y="20102"/>
                </a:cubicBezTo>
                <a:lnTo>
                  <a:pt x="4381" y="21600"/>
                </a:lnTo>
                <a:lnTo>
                  <a:pt x="-1" y="448"/>
                </a:lnTo>
                <a:close/>
              </a:path>
            </a:pathLst>
          </a:custGeom>
          <a:noFill/>
          <a:ln w="76200">
            <a:solidFill>
              <a:srgbClr val="FF00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 nodeType="clickPar">
                      <p:stCondLst>
                        <p:cond delay="indefinite"/>
                      </p:stCondLst>
                      <p:childTnLst>
                        <p:par>
                          <p:cTn id="6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243" grpId="0" build="p"/>
      <p:bldP spid="6" grpId="0" build="p"/>
      <p:bldP spid="7" grpId="0" animBg="1"/>
      <p:bldP spid="11" grpId="0"/>
      <p:bldP spid="12" grpId="0"/>
      <p:bldP spid="13" grpId="0"/>
      <p:bldP spid="14" grpId="0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    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Používaná měřidla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267" name="Zástupný symbol pro text 2"/>
          <p:cNvSpPr>
            <a:spLocks noGrp="1"/>
          </p:cNvSpPr>
          <p:nvPr>
            <p:ph type="body" idx="1"/>
          </p:nvPr>
        </p:nvSpPr>
        <p:spPr>
          <a:xfrm>
            <a:off x="184150" y="1557338"/>
            <a:ext cx="3138488" cy="598487"/>
          </a:xfrm>
        </p:spPr>
        <p:txBody>
          <a:bodyPr/>
          <a:lstStyle/>
          <a:p>
            <a:r>
              <a:rPr lang="cs-CZ" smtClean="0"/>
              <a:t>   pravítko</a:t>
            </a:r>
          </a:p>
        </p:txBody>
      </p:sp>
      <p:sp>
        <p:nvSpPr>
          <p:cNvPr id="8196" name="Zástupný symbol pro text 4"/>
          <p:cNvSpPr txBox="1">
            <a:spLocks/>
          </p:cNvSpPr>
          <p:nvPr/>
        </p:nvSpPr>
        <p:spPr bwMode="auto">
          <a:xfrm>
            <a:off x="179388" y="3505200"/>
            <a:ext cx="6448425" cy="201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1270" name="Zástupný symbol pro text 4"/>
          <p:cNvSpPr txBox="1">
            <a:spLocks/>
          </p:cNvSpPr>
          <p:nvPr/>
        </p:nvSpPr>
        <p:spPr bwMode="auto">
          <a:xfrm>
            <a:off x="147638" y="2276475"/>
            <a:ext cx="2663825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r>
              <a:rPr lang="cs-CZ" sz="2400" b="1"/>
              <a:t>   svinovací metr</a:t>
            </a:r>
          </a:p>
        </p:txBody>
      </p:sp>
      <p:sp>
        <p:nvSpPr>
          <p:cNvPr id="10" name="Zástupný symbol pro text 4"/>
          <p:cNvSpPr txBox="1">
            <a:spLocks/>
          </p:cNvSpPr>
          <p:nvPr/>
        </p:nvSpPr>
        <p:spPr bwMode="auto">
          <a:xfrm>
            <a:off x="468313" y="3933825"/>
            <a:ext cx="6767512" cy="1841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r>
              <a:rPr lang="cs-CZ" sz="2400" b="1"/>
              <a:t>laserový metr:</a:t>
            </a:r>
          </a:p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r>
              <a:rPr lang="cs-CZ" sz="2400">
                <a:hlinkClick r:id="rId3"/>
              </a:rPr>
              <a:t>http://www.youtube.com/watch?v=33wuqLo5aWQ</a:t>
            </a:r>
            <a:endParaRPr lang="cs-CZ" sz="2400"/>
          </a:p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2" name="Zástupný symbol pro text 4"/>
          <p:cNvSpPr txBox="1">
            <a:spLocks/>
          </p:cNvSpPr>
          <p:nvPr/>
        </p:nvSpPr>
        <p:spPr bwMode="auto">
          <a:xfrm>
            <a:off x="361950" y="5661025"/>
            <a:ext cx="4425950" cy="504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r>
              <a:rPr lang="cs-CZ" sz="2400" b="1"/>
              <a:t> posuvné měřidlo</a:t>
            </a:r>
          </a:p>
        </p:txBody>
      </p:sp>
      <p:sp>
        <p:nvSpPr>
          <p:cNvPr id="1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263" y="1268413"/>
            <a:ext cx="3751262" cy="3587750"/>
          </a:xfrm>
        </p:spPr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/>
              <a:t> </a:t>
            </a: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endParaRPr lang="cs-CZ" dirty="0" smtClean="0"/>
          </a:p>
          <a:p>
            <a:pPr lvl="1">
              <a:defRPr/>
            </a:pPr>
            <a:endParaRPr lang="cs-CZ" dirty="0" smtClean="0"/>
          </a:p>
        </p:txBody>
      </p:sp>
      <p:pic>
        <p:nvPicPr>
          <p:cNvPr id="820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00338" y="1236663"/>
            <a:ext cx="1947862" cy="140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203" name="Picture 1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519738" y="2393950"/>
            <a:ext cx="1695450" cy="169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204" name="Picture 1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9739887">
            <a:off x="3409950" y="5307013"/>
            <a:ext cx="2182813" cy="155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Zástupný symbol pro text 4"/>
          <p:cNvSpPr txBox="1">
            <a:spLocks/>
          </p:cNvSpPr>
          <p:nvPr/>
        </p:nvSpPr>
        <p:spPr bwMode="auto">
          <a:xfrm>
            <a:off x="2811463" y="2941638"/>
            <a:ext cx="2663825" cy="504825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>
            <a:noFill/>
          </a:ln>
          <a:effectLst/>
        </p:spPr>
        <p:txBody>
          <a:bodyPr anchor="b"/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  <a:defRPr/>
            </a:pPr>
            <a:r>
              <a:rPr lang="cs-CZ" sz="2400" b="1" dirty="0" smtClean="0"/>
              <a:t> krejčovský metr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267" grpId="0" build="p"/>
      <p:bldP spid="11270" grpId="0"/>
      <p:bldP spid="10" grpId="0"/>
      <p:bldP spid="12" grpId="0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  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Pracovní list: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9219" name="Zástupný symbol pro text 4"/>
          <p:cNvSpPr txBox="1">
            <a:spLocks/>
          </p:cNvSpPr>
          <p:nvPr/>
        </p:nvSpPr>
        <p:spPr bwMode="auto">
          <a:xfrm>
            <a:off x="179388" y="3219450"/>
            <a:ext cx="2879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9220" name="Zástupný symbol pro text 4"/>
          <p:cNvSpPr txBox="1">
            <a:spLocks/>
          </p:cNvSpPr>
          <p:nvPr/>
        </p:nvSpPr>
        <p:spPr bwMode="auto">
          <a:xfrm>
            <a:off x="179388" y="2420938"/>
            <a:ext cx="2663825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9221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394075" cy="639762"/>
          </a:xfrm>
        </p:spPr>
        <p:txBody>
          <a:bodyPr/>
          <a:lstStyle/>
          <a:p>
            <a:pPr algn="just"/>
            <a:r>
              <a:rPr lang="cs-CZ" smtClean="0"/>
              <a:t>124cm  =                   m</a:t>
            </a:r>
          </a:p>
        </p:txBody>
      </p:sp>
      <p:pic>
        <p:nvPicPr>
          <p:cNvPr id="9222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1113" y="3022600"/>
            <a:ext cx="40417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223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3513" y="3175000"/>
            <a:ext cx="40417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224" name="Zástupný symbol pro text 2"/>
          <p:cNvSpPr>
            <a:spLocks noGrp="1"/>
          </p:cNvSpPr>
          <p:nvPr>
            <p:ph type="body" idx="1"/>
          </p:nvPr>
        </p:nvSpPr>
        <p:spPr>
          <a:xfrm>
            <a:off x="5103813" y="5013325"/>
            <a:ext cx="4040187" cy="639763"/>
          </a:xfrm>
        </p:spPr>
        <p:txBody>
          <a:bodyPr/>
          <a:lstStyle/>
          <a:p>
            <a:r>
              <a:rPr lang="cs-CZ" smtClean="0"/>
              <a:t>84mm    =                dm</a:t>
            </a:r>
          </a:p>
        </p:txBody>
      </p:sp>
      <p:sp>
        <p:nvSpPr>
          <p:cNvPr id="9225" name="Zástupný symbol pro text 2"/>
          <p:cNvSpPr>
            <a:spLocks noGrp="1"/>
          </p:cNvSpPr>
          <p:nvPr>
            <p:ph type="body" idx="1"/>
          </p:nvPr>
        </p:nvSpPr>
        <p:spPr>
          <a:xfrm>
            <a:off x="531813" y="2579688"/>
            <a:ext cx="4040187" cy="639762"/>
          </a:xfrm>
        </p:spPr>
        <p:txBody>
          <a:bodyPr/>
          <a:lstStyle/>
          <a:p>
            <a:r>
              <a:rPr lang="cs-CZ" smtClean="0"/>
              <a:t>6,2km   =                  m</a:t>
            </a:r>
          </a:p>
        </p:txBody>
      </p:sp>
      <p:sp>
        <p:nvSpPr>
          <p:cNvPr id="9226" name="Zástupný symbol pro text 2"/>
          <p:cNvSpPr>
            <a:spLocks noGrp="1"/>
          </p:cNvSpPr>
          <p:nvPr>
            <p:ph type="body" idx="1"/>
          </p:nvPr>
        </p:nvSpPr>
        <p:spPr>
          <a:xfrm>
            <a:off x="5056188" y="3875088"/>
            <a:ext cx="4040187" cy="639762"/>
          </a:xfrm>
        </p:spPr>
        <p:txBody>
          <a:bodyPr/>
          <a:lstStyle/>
          <a:p>
            <a:r>
              <a:rPr lang="cs-CZ" smtClean="0"/>
              <a:t>7,5m       =                dm</a:t>
            </a:r>
          </a:p>
        </p:txBody>
      </p:sp>
      <p:sp>
        <p:nvSpPr>
          <p:cNvPr id="9227" name="Zástupný symbol pro text 2"/>
          <p:cNvSpPr>
            <a:spLocks noGrp="1"/>
          </p:cNvSpPr>
          <p:nvPr>
            <p:ph type="body" idx="1"/>
          </p:nvPr>
        </p:nvSpPr>
        <p:spPr>
          <a:xfrm>
            <a:off x="5091113" y="2579688"/>
            <a:ext cx="4040187" cy="639762"/>
          </a:xfrm>
        </p:spPr>
        <p:txBody>
          <a:bodyPr/>
          <a:lstStyle/>
          <a:p>
            <a:r>
              <a:rPr lang="cs-CZ" smtClean="0"/>
              <a:t>0,32dm   =                cm</a:t>
            </a:r>
          </a:p>
        </p:txBody>
      </p:sp>
      <p:sp>
        <p:nvSpPr>
          <p:cNvPr id="9228" name="Zástupný symbol pro text 2"/>
          <p:cNvSpPr>
            <a:spLocks noGrp="1"/>
          </p:cNvSpPr>
          <p:nvPr>
            <p:ph type="body" idx="1"/>
          </p:nvPr>
        </p:nvSpPr>
        <p:spPr>
          <a:xfrm>
            <a:off x="561975" y="3900488"/>
            <a:ext cx="4040188" cy="639762"/>
          </a:xfrm>
        </p:spPr>
        <p:txBody>
          <a:bodyPr/>
          <a:lstStyle/>
          <a:p>
            <a:r>
              <a:rPr lang="cs-CZ" smtClean="0"/>
              <a:t>18dm   =                  m</a:t>
            </a:r>
          </a:p>
        </p:txBody>
      </p:sp>
      <p:sp>
        <p:nvSpPr>
          <p:cNvPr id="9229" name="Zástupný symbol pro text 2"/>
          <p:cNvSpPr>
            <a:spLocks noGrp="1"/>
          </p:cNvSpPr>
          <p:nvPr>
            <p:ph type="body" idx="1"/>
          </p:nvPr>
        </p:nvSpPr>
        <p:spPr>
          <a:xfrm>
            <a:off x="5103813" y="1484313"/>
            <a:ext cx="4040187" cy="639762"/>
          </a:xfrm>
        </p:spPr>
        <p:txBody>
          <a:bodyPr/>
          <a:lstStyle/>
          <a:p>
            <a:r>
              <a:rPr lang="cs-CZ" smtClean="0"/>
              <a:t>1472m     =               km</a:t>
            </a:r>
          </a:p>
        </p:txBody>
      </p:sp>
      <p:sp>
        <p:nvSpPr>
          <p:cNvPr id="9230" name="Zástupný symbol pro text 2"/>
          <p:cNvSpPr>
            <a:spLocks noGrp="1"/>
          </p:cNvSpPr>
          <p:nvPr>
            <p:ph type="body" idx="1"/>
          </p:nvPr>
        </p:nvSpPr>
        <p:spPr>
          <a:xfrm>
            <a:off x="531813" y="5013325"/>
            <a:ext cx="4040187" cy="639763"/>
          </a:xfrm>
        </p:spPr>
        <p:txBody>
          <a:bodyPr/>
          <a:lstStyle/>
          <a:p>
            <a:r>
              <a:rPr lang="cs-CZ" smtClean="0"/>
              <a:t>738mm =                 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2" cstate="print">
            <a:alphaModFix amt="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sz="4400" dirty="0" smtClean="0"/>
              <a:t>   </a:t>
            </a:r>
            <a:r>
              <a:rPr lang="cs-CZ" sz="4400" dirty="0" smtClean="0">
                <a:solidFill>
                  <a:schemeClr val="tx1">
                    <a:lumMod val="50000"/>
                  </a:schemeClr>
                </a:solidFill>
              </a:rPr>
              <a:t>Pracovní list -výsledky</a:t>
            </a:r>
            <a:endParaRPr lang="cs-CZ" sz="4400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0243" name="Zástupný symbol pro text 4"/>
          <p:cNvSpPr txBox="1">
            <a:spLocks/>
          </p:cNvSpPr>
          <p:nvPr/>
        </p:nvSpPr>
        <p:spPr bwMode="auto">
          <a:xfrm>
            <a:off x="179388" y="3219450"/>
            <a:ext cx="2879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10244" name="Zástupný symbol pro text 4"/>
          <p:cNvSpPr txBox="1">
            <a:spLocks/>
          </p:cNvSpPr>
          <p:nvPr/>
        </p:nvSpPr>
        <p:spPr bwMode="auto">
          <a:xfrm>
            <a:off x="179388" y="2420938"/>
            <a:ext cx="2663825" cy="65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b"/>
          <a:lstStyle/>
          <a:p>
            <a:pPr eaLnBrk="0" hangingPunct="0">
              <a:spcBef>
                <a:spcPct val="20000"/>
              </a:spcBef>
              <a:buClr>
                <a:schemeClr val="tx1"/>
              </a:buClr>
              <a:buSzPct val="75000"/>
              <a:buFont typeface="Wingdings" pitchFamily="2" charset="2"/>
              <a:buNone/>
            </a:pPr>
            <a:endParaRPr lang="cs-CZ" sz="2400" b="1"/>
          </a:p>
        </p:txBody>
      </p:sp>
      <p:sp>
        <p:nvSpPr>
          <p:cNvPr id="9222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827463" cy="639762"/>
          </a:xfrm>
        </p:spPr>
        <p:txBody>
          <a:bodyPr/>
          <a:lstStyle/>
          <a:p>
            <a:pPr algn="just"/>
            <a:r>
              <a:rPr lang="cs-CZ" smtClean="0"/>
              <a:t>124cm    =     </a:t>
            </a:r>
            <a:r>
              <a:rPr lang="cs-CZ" smtClean="0">
                <a:solidFill>
                  <a:srgbClr val="FF0000"/>
                </a:solidFill>
              </a:rPr>
              <a:t>1,24     m</a:t>
            </a:r>
          </a:p>
        </p:txBody>
      </p:sp>
      <p:pic>
        <p:nvPicPr>
          <p:cNvPr id="10246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1113" y="3022600"/>
            <a:ext cx="40417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47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3513" y="3175000"/>
            <a:ext cx="4041775" cy="63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" name="Zástupný symbol pro text 2"/>
          <p:cNvSpPr>
            <a:spLocks noGrp="1"/>
          </p:cNvSpPr>
          <p:nvPr>
            <p:ph type="body" idx="1"/>
          </p:nvPr>
        </p:nvSpPr>
        <p:spPr>
          <a:xfrm>
            <a:off x="5103813" y="5013325"/>
            <a:ext cx="4040187" cy="639763"/>
          </a:xfrm>
        </p:spPr>
        <p:txBody>
          <a:bodyPr/>
          <a:lstStyle/>
          <a:p>
            <a:r>
              <a:rPr lang="cs-CZ" smtClean="0"/>
              <a:t>84mm    =            </a:t>
            </a:r>
            <a:r>
              <a:rPr lang="cs-CZ" smtClean="0">
                <a:solidFill>
                  <a:srgbClr val="FF0000"/>
                </a:solidFill>
              </a:rPr>
              <a:t>0,84  dm</a:t>
            </a:r>
          </a:p>
        </p:txBody>
      </p:sp>
      <p:sp>
        <p:nvSpPr>
          <p:cNvPr id="11" name="Zástupný symbol pro text 2"/>
          <p:cNvSpPr>
            <a:spLocks noGrp="1"/>
          </p:cNvSpPr>
          <p:nvPr>
            <p:ph type="body" idx="1"/>
          </p:nvPr>
        </p:nvSpPr>
        <p:spPr>
          <a:xfrm>
            <a:off x="531813" y="2579688"/>
            <a:ext cx="4040187" cy="639762"/>
          </a:xfrm>
        </p:spPr>
        <p:txBody>
          <a:bodyPr/>
          <a:lstStyle/>
          <a:p>
            <a:r>
              <a:rPr lang="cs-CZ" smtClean="0"/>
              <a:t>6,2km   =       </a:t>
            </a:r>
            <a:r>
              <a:rPr lang="cs-CZ" smtClean="0">
                <a:solidFill>
                  <a:srgbClr val="FF0000"/>
                </a:solidFill>
              </a:rPr>
              <a:t>6200   m</a:t>
            </a:r>
          </a:p>
        </p:txBody>
      </p:sp>
      <p:sp>
        <p:nvSpPr>
          <p:cNvPr id="12" name="Zástupný symbol pro text 2"/>
          <p:cNvSpPr>
            <a:spLocks noGrp="1"/>
          </p:cNvSpPr>
          <p:nvPr>
            <p:ph type="body" idx="1"/>
          </p:nvPr>
        </p:nvSpPr>
        <p:spPr>
          <a:xfrm>
            <a:off x="5056188" y="3875088"/>
            <a:ext cx="4040187" cy="639762"/>
          </a:xfrm>
        </p:spPr>
        <p:txBody>
          <a:bodyPr/>
          <a:lstStyle/>
          <a:p>
            <a:r>
              <a:rPr lang="cs-CZ" smtClean="0"/>
              <a:t>7,5m       =            </a:t>
            </a:r>
            <a:r>
              <a:rPr lang="cs-CZ" smtClean="0">
                <a:solidFill>
                  <a:srgbClr val="FF0000"/>
                </a:solidFill>
              </a:rPr>
              <a:t>75     dm</a:t>
            </a:r>
          </a:p>
        </p:txBody>
      </p:sp>
      <p:sp>
        <p:nvSpPr>
          <p:cNvPr id="1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91113" y="2579688"/>
            <a:ext cx="4040187" cy="639762"/>
          </a:xfrm>
        </p:spPr>
        <p:txBody>
          <a:bodyPr/>
          <a:lstStyle/>
          <a:p>
            <a:r>
              <a:rPr lang="cs-CZ" smtClean="0"/>
              <a:t>0,32dm   =          </a:t>
            </a:r>
            <a:r>
              <a:rPr lang="cs-CZ" smtClean="0">
                <a:solidFill>
                  <a:srgbClr val="FF0000"/>
                </a:solidFill>
              </a:rPr>
              <a:t>3,2     cm</a:t>
            </a:r>
          </a:p>
        </p:txBody>
      </p:sp>
      <p:sp>
        <p:nvSpPr>
          <p:cNvPr id="14" name="Zástupný symbol pro text 2"/>
          <p:cNvSpPr>
            <a:spLocks noGrp="1"/>
          </p:cNvSpPr>
          <p:nvPr>
            <p:ph type="body" idx="1"/>
          </p:nvPr>
        </p:nvSpPr>
        <p:spPr>
          <a:xfrm>
            <a:off x="561975" y="3900488"/>
            <a:ext cx="4040188" cy="639762"/>
          </a:xfrm>
        </p:spPr>
        <p:txBody>
          <a:bodyPr/>
          <a:lstStyle/>
          <a:p>
            <a:r>
              <a:rPr lang="cs-CZ" smtClean="0"/>
              <a:t>18dm   =        </a:t>
            </a:r>
            <a:r>
              <a:rPr lang="cs-CZ" smtClean="0">
                <a:solidFill>
                  <a:srgbClr val="FF0000"/>
                </a:solidFill>
              </a:rPr>
              <a:t>1,8     m</a:t>
            </a:r>
          </a:p>
        </p:txBody>
      </p:sp>
      <p:sp>
        <p:nvSpPr>
          <p:cNvPr id="15" name="Zástupný symbol pro text 2"/>
          <p:cNvSpPr>
            <a:spLocks noGrp="1"/>
          </p:cNvSpPr>
          <p:nvPr>
            <p:ph type="body" idx="1"/>
          </p:nvPr>
        </p:nvSpPr>
        <p:spPr>
          <a:xfrm>
            <a:off x="5103813" y="1484313"/>
            <a:ext cx="4040187" cy="639762"/>
          </a:xfrm>
        </p:spPr>
        <p:txBody>
          <a:bodyPr/>
          <a:lstStyle/>
          <a:p>
            <a:r>
              <a:rPr lang="cs-CZ" smtClean="0"/>
              <a:t>1472m     =        </a:t>
            </a:r>
            <a:r>
              <a:rPr lang="cs-CZ" smtClean="0">
                <a:solidFill>
                  <a:srgbClr val="FF0000"/>
                </a:solidFill>
              </a:rPr>
              <a:t>1,472  km</a:t>
            </a:r>
          </a:p>
        </p:txBody>
      </p:sp>
      <p:sp>
        <p:nvSpPr>
          <p:cNvPr id="16" name="Zástupný symbol pro text 2"/>
          <p:cNvSpPr>
            <a:spLocks noGrp="1"/>
          </p:cNvSpPr>
          <p:nvPr>
            <p:ph type="body" idx="1"/>
          </p:nvPr>
        </p:nvSpPr>
        <p:spPr>
          <a:xfrm>
            <a:off x="531813" y="5013325"/>
            <a:ext cx="4040187" cy="639763"/>
          </a:xfrm>
        </p:spPr>
        <p:txBody>
          <a:bodyPr/>
          <a:lstStyle/>
          <a:p>
            <a:r>
              <a:rPr lang="cs-CZ" smtClean="0"/>
              <a:t>738mm =        </a:t>
            </a:r>
            <a:r>
              <a:rPr lang="cs-CZ" smtClean="0">
                <a:solidFill>
                  <a:srgbClr val="FF0000"/>
                </a:solidFill>
              </a:rPr>
              <a:t>0,738 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222" grpId="0" build="p"/>
      <p:bldP spid="10" grpId="0" build="p"/>
      <p:bldP spid="11" grpId="0" build="p"/>
      <p:bldP spid="12" grpId="0" build="p"/>
      <p:bldP spid="13" grpId="0" build="p"/>
      <p:bldP spid="14" grpId="0" build="p"/>
      <p:bldP spid="15" grpId="0" build="p"/>
      <p:bldP spid="1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alphaModFix amt="0"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052513"/>
            <a:ext cx="8002588" cy="1008062"/>
          </a:xfrm>
        </p:spPr>
        <p:txBody>
          <a:bodyPr/>
          <a:lstStyle/>
          <a:p>
            <a:r>
              <a:rPr lang="cs-CZ" smtClean="0"/>
              <a:t>ZDROJE: videa   -  odkazy www. youtube.com</a:t>
            </a:r>
          </a:p>
          <a:p>
            <a:r>
              <a:rPr lang="cs-CZ" smtClean="0"/>
              <a:t>                 obrázky – http: office microsoft.com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448</TotalTime>
  <Words>324</Words>
  <Application>Microsoft Office PowerPoint</Application>
  <PresentationFormat>Předvádění na obrazovce (4:3)</PresentationFormat>
  <Paragraphs>71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Wingdings</vt:lpstr>
      <vt:lpstr>Calibri</vt:lpstr>
      <vt:lpstr>Times New Roman</vt:lpstr>
      <vt:lpstr>Kapsle</vt:lpstr>
      <vt:lpstr>Motiv systému Office</vt:lpstr>
      <vt:lpstr>Snímek 1</vt:lpstr>
      <vt:lpstr>POPIS MATERIÁLU</vt:lpstr>
      <vt:lpstr>  Staré délkové jednotky :</vt:lpstr>
      <vt:lpstr> Základní jednotkou délky je                       metr [m]</vt:lpstr>
      <vt:lpstr>     Používaná měřidla</vt:lpstr>
      <vt:lpstr>   Pracovní list:</vt:lpstr>
      <vt:lpstr>   Pracovní list -výsledky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Juračka Miroslav</dc:creator>
  <cp:lastModifiedBy>Dum</cp:lastModifiedBy>
  <cp:revision>65</cp:revision>
  <dcterms:created xsi:type="dcterms:W3CDTF">2011-09-16T09:39:46Z</dcterms:created>
  <dcterms:modified xsi:type="dcterms:W3CDTF">2014-01-10T12:29:54Z</dcterms:modified>
</cp:coreProperties>
</file>