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notesMasterIdLst>
    <p:notesMasterId r:id="rId11"/>
  </p:notesMasterIdLst>
  <p:sldIdLst>
    <p:sldId id="278" r:id="rId3"/>
    <p:sldId id="257" r:id="rId4"/>
    <p:sldId id="274" r:id="rId5"/>
    <p:sldId id="275" r:id="rId6"/>
    <p:sldId id="276" r:id="rId7"/>
    <p:sldId id="280" r:id="rId8"/>
    <p:sldId id="281" r:id="rId9"/>
    <p:sldId id="27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808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4653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7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B4ADB50-6D10-4F1D-BC34-E3C15E3B26D0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D0D04C4-A788-445B-8B9C-C08A236FB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18C49A9-096F-4463-B236-F7C4BBC58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E70310-5A3A-4F30-80EE-EC395D162C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DED801-C269-4A03-92E9-EC75EED3CE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3099B9-988C-43A4-A1C5-E04DB4043A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FB0A82-7C35-4425-B13C-3C4D19604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1B9B62-0527-441D-962D-43E3177D2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48716C-0B34-445E-9E31-E4ACA8F1D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E80FFB-1BE7-4AC5-B668-9B705B506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018446-B949-419C-B3E8-AC0E2E5AA8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5B6CB3-2E1F-4932-A5D1-D8BFB8624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9428CE-28E0-4162-B707-56D15EAD9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95D23-15F9-40B7-8F27-969277BC06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4DED7-22AC-4B3C-86B3-7B4FF0DCD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A4978-98A4-4EE4-88F1-BC866DFA7F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46B4C-B9BC-4080-90D2-0238F4357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02EB7-1AF8-4EA0-BC2C-F2B122901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D68F4-01C0-4D02-ABB9-9E6CFD66F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3CA3C-179C-4416-B473-9E8F56D270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463B0-DDE3-44CF-8608-BD3969AA0E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D00D3-83A7-492B-A37F-D2FE3270AA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AE75A-F293-40E6-80AF-34215C6C2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8E8B1-2FE5-457A-BD83-C4489B6BD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C11137F-B0BB-4230-A846-BC4931A9A5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49" r:id="rId1"/>
    <p:sldLayoutId id="2147484728" r:id="rId2"/>
    <p:sldLayoutId id="2147484729" r:id="rId3"/>
    <p:sldLayoutId id="2147484730" r:id="rId4"/>
    <p:sldLayoutId id="2147484731" r:id="rId5"/>
    <p:sldLayoutId id="2147484732" r:id="rId6"/>
    <p:sldLayoutId id="2147484733" r:id="rId7"/>
    <p:sldLayoutId id="2147484734" r:id="rId8"/>
    <p:sldLayoutId id="2147484735" r:id="rId9"/>
    <p:sldLayoutId id="2147484736" r:id="rId10"/>
    <p:sldLayoutId id="2147484737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A79A2B9-85D7-4719-8183-359CA2575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38" r:id="rId1"/>
    <p:sldLayoutId id="2147484739" r:id="rId2"/>
    <p:sldLayoutId id="2147484740" r:id="rId3"/>
    <p:sldLayoutId id="2147484741" r:id="rId4"/>
    <p:sldLayoutId id="2147484742" r:id="rId5"/>
    <p:sldLayoutId id="2147484743" r:id="rId6"/>
    <p:sldLayoutId id="2147484744" r:id="rId7"/>
    <p:sldLayoutId id="2147484745" r:id="rId8"/>
    <p:sldLayoutId id="2147484746" r:id="rId9"/>
    <p:sldLayoutId id="2147484747" r:id="rId10"/>
    <p:sldLayoutId id="214748474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692150"/>
            <a:ext cx="7639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VY_32_INOVACE_45_F6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Měření objemu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Určování objemu různých těles 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: 6.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Fyzika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Miroslav Juračka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M 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 Žáci sledují prezentaci s výkladem. Do sešitu si opíší zadání pracovního listu a převádí objemové jednotky. V diskuzi lze hovořit o dalších používaných objemových jednotkách, a kde se s nimi mohou setkat. Objasní se postup měření objemu odměrným válcem. 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pochopí, co je hlavní jednotkou objemu, jaké další objemové jednotky se používají a jaký je vztah mezi nimi. Pochopí postup při měření objemu odměrným válcem.</a:t>
            </a:r>
            <a:endParaRPr lang="cs-CZ" sz="12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danou problematiku pochopili. Pochopili postup při měření objemu odměrným válcem. Správně dokázali doplnit pracovní list. Některým žáků dělal problém převod objemových jednotek.    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89925" cy="2990850"/>
          </a:xfrm>
        </p:spPr>
        <p:txBody>
          <a:bodyPr/>
          <a:lstStyle/>
          <a:p>
            <a:pPr>
              <a:defRPr/>
            </a:pPr>
            <a:r>
              <a:rPr lang="cs-CZ" sz="4400" dirty="0" smtClean="0"/>
              <a:t>        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u="sng" dirty="0" smtClean="0"/>
              <a:t>Měření </a:t>
            </a:r>
            <a:r>
              <a:rPr lang="cs-CZ" sz="4400" u="sng" dirty="0" smtClean="0"/>
              <a:t>objemu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Každé těleso zaujímá určitý prostor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; říkáme,že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má objem.</a:t>
            </a:r>
            <a:b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                  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024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750" y="3459163"/>
            <a:ext cx="8208963" cy="1338262"/>
          </a:xfrm>
        </p:spPr>
        <p:txBody>
          <a:bodyPr/>
          <a:lstStyle/>
          <a:p>
            <a:pPr>
              <a:defRPr/>
            </a:pPr>
            <a:r>
              <a:rPr lang="cs-CZ" sz="4800" dirty="0" smtClean="0">
                <a:latin typeface="+mj-lt"/>
              </a:rPr>
              <a:t>Hlavní jednotkou objemu je krychlový metr- píšeme:</a:t>
            </a:r>
          </a:p>
        </p:txBody>
      </p:sp>
      <p:sp>
        <p:nvSpPr>
          <p:cNvPr id="6148" name="Zástupný symbol pro text 4"/>
          <p:cNvSpPr txBox="1">
            <a:spLocks/>
          </p:cNvSpPr>
          <p:nvPr/>
        </p:nvSpPr>
        <p:spPr bwMode="auto">
          <a:xfrm>
            <a:off x="7380288" y="3194050"/>
            <a:ext cx="503237" cy="53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6" name="Zástupný symbol pro text 2"/>
          <p:cNvSpPr>
            <a:spLocks noGrp="1"/>
          </p:cNvSpPr>
          <p:nvPr>
            <p:ph type="body" idx="1"/>
          </p:nvPr>
        </p:nvSpPr>
        <p:spPr>
          <a:xfrm>
            <a:off x="7070725" y="4005263"/>
            <a:ext cx="2089150" cy="719137"/>
          </a:xfrm>
        </p:spPr>
        <p:txBody>
          <a:bodyPr/>
          <a:lstStyle/>
          <a:p>
            <a:pPr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    </a:t>
            </a:r>
            <a:r>
              <a:rPr lang="cs-CZ" sz="3600" dirty="0" smtClean="0">
                <a:solidFill>
                  <a:schemeClr val="tx1">
                    <a:lumMod val="50000"/>
                  </a:schemeClr>
                </a:solidFill>
              </a:rPr>
              <a:t>[ </a:t>
            </a:r>
            <a:r>
              <a:rPr lang="cs-CZ" sz="3600" dirty="0" smtClean="0">
                <a:solidFill>
                  <a:srgbClr val="FF0000"/>
                </a:solidFill>
              </a:rPr>
              <a:t>m</a:t>
            </a:r>
            <a:r>
              <a:rPr lang="cs-CZ" sz="3600" baseline="30000" dirty="0" smtClean="0">
                <a:solidFill>
                  <a:srgbClr val="FF0000"/>
                </a:solidFill>
              </a:rPr>
              <a:t>3</a:t>
            </a:r>
            <a:r>
              <a:rPr lang="cs-CZ" sz="3600" dirty="0" smtClean="0">
                <a:solidFill>
                  <a:schemeClr val="tx1">
                    <a:lumMod val="50000"/>
                  </a:schemeClr>
                </a:solidFill>
              </a:rPr>
              <a:t> ]</a:t>
            </a:r>
            <a:r>
              <a:rPr lang="cs-CZ" sz="3600" dirty="0" smtClean="0"/>
              <a:t>              </a:t>
            </a:r>
          </a:p>
        </p:txBody>
      </p:sp>
      <p:sp>
        <p:nvSpPr>
          <p:cNvPr id="7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188" y="5084763"/>
            <a:ext cx="8208962" cy="1338262"/>
          </a:xfrm>
        </p:spPr>
        <p:txBody>
          <a:bodyPr/>
          <a:lstStyle/>
          <a:p>
            <a:pPr>
              <a:defRPr/>
            </a:pP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Objem značíme písmenem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243" grpId="0" build="p"/>
      <p:bldP spid="6" grpId="0" build="p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/>
              <a:t>Převody objemových jednotek :</a:t>
            </a:r>
            <a:endParaRPr lang="cs-CZ" sz="4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7171" name="Zástupný symbol pro text 2"/>
          <p:cNvSpPr>
            <a:spLocks noGrp="1"/>
          </p:cNvSpPr>
          <p:nvPr>
            <p:ph type="body" idx="1"/>
          </p:nvPr>
        </p:nvSpPr>
        <p:spPr>
          <a:xfrm>
            <a:off x="184150" y="1557338"/>
            <a:ext cx="3138488" cy="598487"/>
          </a:xfrm>
        </p:spPr>
        <p:txBody>
          <a:bodyPr/>
          <a:lstStyle/>
          <a:p>
            <a:r>
              <a:rPr lang="cs-CZ" smtClean="0"/>
              <a:t>   </a:t>
            </a:r>
          </a:p>
        </p:txBody>
      </p:sp>
      <p:sp>
        <p:nvSpPr>
          <p:cNvPr id="7172" name="Zástupný symbol pro text 4"/>
          <p:cNvSpPr txBox="1">
            <a:spLocks/>
          </p:cNvSpPr>
          <p:nvPr/>
        </p:nvSpPr>
        <p:spPr bwMode="auto">
          <a:xfrm>
            <a:off x="179388" y="3505200"/>
            <a:ext cx="6448425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1270" name="Zástupný symbol pro text 4"/>
          <p:cNvSpPr txBox="1">
            <a:spLocks/>
          </p:cNvSpPr>
          <p:nvPr/>
        </p:nvSpPr>
        <p:spPr bwMode="auto">
          <a:xfrm>
            <a:off x="147638" y="1817688"/>
            <a:ext cx="4640262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</a:pPr>
            <a:r>
              <a:rPr lang="cs-CZ" sz="2400" b="1"/>
              <a:t>   1m</a:t>
            </a:r>
            <a:r>
              <a:rPr lang="cs-CZ" sz="2400" b="1" baseline="30000"/>
              <a:t>3</a:t>
            </a:r>
            <a:r>
              <a:rPr lang="cs-CZ" sz="2400" b="1"/>
              <a:t> = 1000dm</a:t>
            </a:r>
            <a:r>
              <a:rPr lang="cs-CZ" sz="2400" b="1" baseline="30000"/>
              <a:t>3</a:t>
            </a:r>
            <a:r>
              <a:rPr lang="cs-CZ" sz="2400" b="1"/>
              <a:t>= 1000l</a:t>
            </a:r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 bwMode="auto">
          <a:xfrm>
            <a:off x="468313" y="3067050"/>
            <a:ext cx="7343775" cy="108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  <a:r>
              <a:rPr lang="cs-CZ" sz="2800" b="1" i="1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Určování objemů různých těles</a:t>
            </a:r>
            <a:r>
              <a:rPr lang="cs-CZ" sz="2800" b="1" i="1" dirty="0" smtClean="0">
                <a:latin typeface="Arial Black" pitchFamily="34" charset="0"/>
              </a:rPr>
              <a:t>:</a:t>
            </a:r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 bwMode="auto">
          <a:xfrm>
            <a:off x="-49213" y="2536825"/>
            <a:ext cx="464026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</a:pPr>
            <a:r>
              <a:rPr lang="cs-CZ" sz="2400" b="1"/>
              <a:t>   1dm</a:t>
            </a:r>
            <a:r>
              <a:rPr lang="cs-CZ" sz="2400" b="1" baseline="30000"/>
              <a:t>3</a:t>
            </a:r>
            <a:r>
              <a:rPr lang="cs-CZ" sz="2400" b="1"/>
              <a:t> = 1000cm</a:t>
            </a:r>
            <a:r>
              <a:rPr lang="cs-CZ" sz="2400" b="1" baseline="30000"/>
              <a:t>3</a:t>
            </a:r>
            <a:r>
              <a:rPr lang="cs-CZ" sz="2400" b="1"/>
              <a:t>= 1000ml</a:t>
            </a:r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 bwMode="auto">
          <a:xfrm>
            <a:off x="4510088" y="1817688"/>
            <a:ext cx="463867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</a:pPr>
            <a:r>
              <a:rPr lang="cs-CZ" sz="2400" b="1"/>
              <a:t>     1l   =   1dm</a:t>
            </a:r>
            <a:r>
              <a:rPr lang="cs-CZ" sz="2400" b="1" baseline="30000"/>
              <a:t>3</a:t>
            </a:r>
            <a:r>
              <a:rPr lang="cs-CZ" sz="2400" b="1"/>
              <a:t>= 0,001m</a:t>
            </a:r>
            <a:r>
              <a:rPr lang="cs-CZ" sz="2400" b="1" baseline="30000"/>
              <a:t>3</a:t>
            </a:r>
            <a:endParaRPr lang="cs-CZ" sz="2400" b="1"/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 bwMode="auto">
          <a:xfrm>
            <a:off x="4510088" y="2536825"/>
            <a:ext cx="463867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</a:pPr>
            <a:r>
              <a:rPr lang="cs-CZ" sz="2400" b="1"/>
              <a:t>  1ml   =   1cm</a:t>
            </a:r>
            <a:r>
              <a:rPr lang="cs-CZ" sz="2400" b="1" baseline="30000"/>
              <a:t>3</a:t>
            </a:r>
            <a:r>
              <a:rPr lang="cs-CZ" sz="2400" b="1"/>
              <a:t>= 0,001dm</a:t>
            </a:r>
            <a:r>
              <a:rPr lang="cs-CZ" sz="2400" b="1" baseline="30000"/>
              <a:t>3</a:t>
            </a:r>
            <a:endParaRPr lang="cs-CZ" sz="2400" b="1"/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 bwMode="auto">
          <a:xfrm>
            <a:off x="411163" y="4903788"/>
            <a:ext cx="7345362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  <a:r>
              <a:rPr lang="cs-CZ" sz="3600" b="1" dirty="0" smtClean="0">
                <a:solidFill>
                  <a:srgbClr val="C00000"/>
                </a:solidFill>
              </a:rPr>
              <a:t>-objem pravidelných těles   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rgbClr val="C00000"/>
                </a:solidFill>
              </a:rPr>
              <a:t>    můžeme vypočítat: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270" grpId="0"/>
      <p:bldP spid="12" grpId="0"/>
      <p:bldP spid="18" grpId="0"/>
      <p:bldP spid="19" grpId="0"/>
      <p:bldP spid="21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Objem kvádru V=</a:t>
            </a:r>
            <a:r>
              <a:rPr lang="cs-CZ" sz="4400" dirty="0" err="1" smtClean="0">
                <a:solidFill>
                  <a:schemeClr val="tx1">
                    <a:lumMod val="50000"/>
                  </a:schemeClr>
                </a:solidFill>
              </a:rPr>
              <a:t>a.b.c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8195" name="Zástupný symbol pro text 4"/>
          <p:cNvSpPr txBox="1">
            <a:spLocks/>
          </p:cNvSpPr>
          <p:nvPr/>
        </p:nvSpPr>
        <p:spPr bwMode="auto">
          <a:xfrm>
            <a:off x="179388" y="3219450"/>
            <a:ext cx="2879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8196" name="Zástupný symbol pro text 4"/>
          <p:cNvSpPr txBox="1">
            <a:spLocks/>
          </p:cNvSpPr>
          <p:nvPr/>
        </p:nvSpPr>
        <p:spPr bwMode="auto">
          <a:xfrm>
            <a:off x="179388" y="2420938"/>
            <a:ext cx="2663825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pic>
        <p:nvPicPr>
          <p:cNvPr id="819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1113" y="30226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3513" y="31750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199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188" y="2784475"/>
            <a:ext cx="7205662" cy="1149350"/>
          </a:xfrm>
        </p:spPr>
        <p:txBody>
          <a:bodyPr/>
          <a:lstStyle/>
          <a:p>
            <a:r>
              <a:rPr lang="cs-CZ" sz="3200" smtClean="0"/>
              <a:t>Objem nepravidelných těles měříme odměrným válcem  - viz obrázek</a:t>
            </a:r>
          </a:p>
        </p:txBody>
      </p:sp>
      <p:sp>
        <p:nvSpPr>
          <p:cNvPr id="17" name="Nadpis 1"/>
          <p:cNvSpPr>
            <a:spLocks noGrp="1"/>
          </p:cNvSpPr>
          <p:nvPr>
            <p:ph type="body" idx="1"/>
          </p:nvPr>
        </p:nvSpPr>
        <p:spPr>
          <a:xfrm>
            <a:off x="457200" y="1844675"/>
            <a:ext cx="7210425" cy="792163"/>
          </a:xfrm>
        </p:spPr>
        <p:txBody>
          <a:bodyPr/>
          <a:lstStyle/>
          <a:p>
            <a:pPr>
              <a:defRPr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Objem krychle V=</a:t>
            </a:r>
            <a:r>
              <a:rPr lang="cs-CZ" sz="4400" dirty="0" err="1" smtClean="0">
                <a:solidFill>
                  <a:schemeClr val="tx1">
                    <a:lumMod val="50000"/>
                  </a:schemeClr>
                </a:solidFill>
              </a:rPr>
              <a:t>a.a.a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8201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275" y="4040188"/>
            <a:ext cx="3248025" cy="236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82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199" grpId="0" build="p"/>
      <p:bldP spid="1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Pracovní list: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219" name="Zástupný symbol pro text 4"/>
          <p:cNvSpPr txBox="1">
            <a:spLocks/>
          </p:cNvSpPr>
          <p:nvPr/>
        </p:nvSpPr>
        <p:spPr bwMode="auto">
          <a:xfrm>
            <a:off x="179388" y="3219450"/>
            <a:ext cx="2879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9220" name="Zástupný symbol pro text 4"/>
          <p:cNvSpPr txBox="1">
            <a:spLocks/>
          </p:cNvSpPr>
          <p:nvPr/>
        </p:nvSpPr>
        <p:spPr bwMode="auto">
          <a:xfrm>
            <a:off x="179388" y="2420938"/>
            <a:ext cx="2663825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pic>
        <p:nvPicPr>
          <p:cNvPr id="922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1113" y="30226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3513" y="31750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4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288" y="2079625"/>
            <a:ext cx="8321675" cy="773113"/>
          </a:xfrm>
        </p:spPr>
        <p:txBody>
          <a:bodyPr/>
          <a:lstStyle/>
          <a:p>
            <a:r>
              <a:rPr lang="cs-CZ" smtClean="0">
                <a:solidFill>
                  <a:srgbClr val="000808"/>
                </a:solidFill>
              </a:rPr>
              <a:t>Řidič osobního automobilu načerpal 36… benzínu.</a:t>
            </a:r>
          </a:p>
        </p:txBody>
      </p:sp>
      <p:sp>
        <p:nvSpPr>
          <p:cNvPr id="9229" name="Zástupný symbol pro text 2"/>
          <p:cNvSpPr>
            <a:spLocks noGrp="1"/>
          </p:cNvSpPr>
          <p:nvPr>
            <p:ph type="body" idx="1"/>
          </p:nvPr>
        </p:nvSpPr>
        <p:spPr>
          <a:xfrm>
            <a:off x="447675" y="2879725"/>
            <a:ext cx="8248650" cy="590550"/>
          </a:xfrm>
        </p:spPr>
        <p:txBody>
          <a:bodyPr/>
          <a:lstStyle/>
          <a:p>
            <a:r>
              <a:rPr lang="cs-CZ" smtClean="0">
                <a:solidFill>
                  <a:srgbClr val="000808"/>
                </a:solidFill>
              </a:rPr>
              <a:t>Pračka spotřebuje na jedno vyprání  85 … vody.</a:t>
            </a:r>
          </a:p>
        </p:txBody>
      </p:sp>
      <p:sp>
        <p:nvSpPr>
          <p:cNvPr id="9230" name="Zástupný symbol pro text 2"/>
          <p:cNvSpPr>
            <a:spLocks noGrp="1"/>
          </p:cNvSpPr>
          <p:nvPr>
            <p:ph type="body" idx="1"/>
          </p:nvPr>
        </p:nvSpPr>
        <p:spPr>
          <a:xfrm>
            <a:off x="411163" y="3494088"/>
            <a:ext cx="8321675" cy="642937"/>
          </a:xfrm>
        </p:spPr>
        <p:txBody>
          <a:bodyPr/>
          <a:lstStyle/>
          <a:p>
            <a:r>
              <a:rPr lang="cs-CZ" smtClean="0">
                <a:solidFill>
                  <a:srgbClr val="000808"/>
                </a:solidFill>
              </a:rPr>
              <a:t>Do základů domu bude potřeba          25 … betonu.</a:t>
            </a:r>
          </a:p>
        </p:txBody>
      </p:sp>
      <p:sp>
        <p:nvSpPr>
          <p:cNvPr id="9231" name="Zástupný symbol pro text 2"/>
          <p:cNvSpPr>
            <a:spLocks noGrp="1"/>
          </p:cNvSpPr>
          <p:nvPr>
            <p:ph type="body" idx="1"/>
          </p:nvPr>
        </p:nvSpPr>
        <p:spPr>
          <a:xfrm>
            <a:off x="411163" y="4149725"/>
            <a:ext cx="8321675" cy="647700"/>
          </a:xfrm>
        </p:spPr>
        <p:txBody>
          <a:bodyPr/>
          <a:lstStyle/>
          <a:p>
            <a:r>
              <a:rPr lang="cs-CZ" smtClean="0">
                <a:solidFill>
                  <a:srgbClr val="000808"/>
                </a:solidFill>
              </a:rPr>
              <a:t>Po obědě jsem vypil                               2  … džusu.</a:t>
            </a:r>
          </a:p>
        </p:txBody>
      </p:sp>
      <p:sp>
        <p:nvSpPr>
          <p:cNvPr id="9232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288" y="4797425"/>
            <a:ext cx="8874125" cy="647700"/>
          </a:xfrm>
        </p:spPr>
        <p:txBody>
          <a:bodyPr/>
          <a:lstStyle/>
          <a:p>
            <a:r>
              <a:rPr lang="cs-CZ" smtClean="0">
                <a:solidFill>
                  <a:srgbClr val="000808"/>
                </a:solidFill>
              </a:rPr>
              <a:t>Dostal jsem injekci s                           1,5 … očkovací látky.</a:t>
            </a:r>
          </a:p>
        </p:txBody>
      </p:sp>
      <p:sp>
        <p:nvSpPr>
          <p:cNvPr id="9233" name="Zástupný symbol pro text 2"/>
          <p:cNvSpPr>
            <a:spLocks noGrp="1"/>
          </p:cNvSpPr>
          <p:nvPr>
            <p:ph type="body" idx="1"/>
          </p:nvPr>
        </p:nvSpPr>
        <p:spPr>
          <a:xfrm>
            <a:off x="403225" y="5661025"/>
            <a:ext cx="8337550" cy="863600"/>
          </a:xfrm>
        </p:spPr>
        <p:txBody>
          <a:bodyPr/>
          <a:lstStyle/>
          <a:p>
            <a:r>
              <a:rPr lang="cs-CZ" smtClean="0">
                <a:solidFill>
                  <a:srgbClr val="000808"/>
                </a:solidFill>
              </a:rPr>
              <a:t>Cisterna hasičského auta má objem    8 … vody.</a:t>
            </a:r>
          </a:p>
          <a:p>
            <a:endParaRPr lang="cs-CZ" smtClean="0">
              <a:solidFill>
                <a:srgbClr val="000808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224" grpId="0" build="p"/>
      <p:bldP spid="9229" grpId="0" build="p"/>
      <p:bldP spid="9230" grpId="0" build="p"/>
      <p:bldP spid="9231" grpId="0" build="p"/>
      <p:bldP spid="9232" grpId="0" build="p"/>
      <p:bldP spid="923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Pracovní list: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0243" name="Zástupný symbol pro text 4"/>
          <p:cNvSpPr txBox="1">
            <a:spLocks/>
          </p:cNvSpPr>
          <p:nvPr/>
        </p:nvSpPr>
        <p:spPr bwMode="auto">
          <a:xfrm>
            <a:off x="179388" y="3219450"/>
            <a:ext cx="2879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0244" name="Zástupný symbol pro text 4"/>
          <p:cNvSpPr txBox="1">
            <a:spLocks/>
          </p:cNvSpPr>
          <p:nvPr/>
        </p:nvSpPr>
        <p:spPr bwMode="auto">
          <a:xfrm>
            <a:off x="179388" y="2420938"/>
            <a:ext cx="2663825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0245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288" y="1341438"/>
            <a:ext cx="7786687" cy="647700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FF0000"/>
                </a:solidFill>
              </a:rPr>
              <a:t>Úkol</a:t>
            </a:r>
            <a:r>
              <a:rPr lang="cs-CZ" dirty="0" smtClean="0">
                <a:solidFill>
                  <a:srgbClr val="FF0000"/>
                </a:solidFill>
              </a:rPr>
              <a:t>: do </a:t>
            </a:r>
            <a:r>
              <a:rPr lang="cs-CZ" dirty="0" smtClean="0">
                <a:solidFill>
                  <a:srgbClr val="FF0000"/>
                </a:solidFill>
              </a:rPr>
              <a:t>následujících vět doplňte jednotku objemu.</a:t>
            </a:r>
          </a:p>
        </p:txBody>
      </p:sp>
      <p:pic>
        <p:nvPicPr>
          <p:cNvPr id="10246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1113" y="30226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7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3513" y="31750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48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288" y="2079625"/>
            <a:ext cx="8321675" cy="773113"/>
          </a:xfrm>
        </p:spPr>
        <p:txBody>
          <a:bodyPr/>
          <a:lstStyle/>
          <a:p>
            <a:r>
              <a:rPr lang="cs-CZ" smtClean="0"/>
              <a:t>Řidič osobního automobilu načerpal 36 </a:t>
            </a:r>
            <a:r>
              <a:rPr lang="cs-CZ" smtClean="0">
                <a:solidFill>
                  <a:srgbClr val="FF0000"/>
                </a:solidFill>
              </a:rPr>
              <a:t>l</a:t>
            </a:r>
            <a:r>
              <a:rPr lang="cs-CZ" smtClean="0"/>
              <a:t> benzínu.</a:t>
            </a:r>
          </a:p>
        </p:txBody>
      </p:sp>
      <p:sp>
        <p:nvSpPr>
          <p:cNvPr id="10253" name="Zástupný symbol pro text 2"/>
          <p:cNvSpPr>
            <a:spLocks noGrp="1"/>
          </p:cNvSpPr>
          <p:nvPr>
            <p:ph type="body" idx="1"/>
          </p:nvPr>
        </p:nvSpPr>
        <p:spPr>
          <a:xfrm>
            <a:off x="447675" y="2879725"/>
            <a:ext cx="8248650" cy="590550"/>
          </a:xfrm>
        </p:spPr>
        <p:txBody>
          <a:bodyPr/>
          <a:lstStyle/>
          <a:p>
            <a:r>
              <a:rPr lang="cs-CZ" smtClean="0"/>
              <a:t>Pračka spotřebuje na jedno vyprání  85 </a:t>
            </a:r>
            <a:r>
              <a:rPr lang="cs-CZ" smtClean="0">
                <a:solidFill>
                  <a:srgbClr val="FF0000"/>
                </a:solidFill>
              </a:rPr>
              <a:t>l </a:t>
            </a:r>
            <a:r>
              <a:rPr lang="cs-CZ" smtClean="0"/>
              <a:t>vody.</a:t>
            </a:r>
          </a:p>
        </p:txBody>
      </p:sp>
      <p:sp>
        <p:nvSpPr>
          <p:cNvPr id="10254" name="Zástupný symbol pro text 2"/>
          <p:cNvSpPr>
            <a:spLocks noGrp="1"/>
          </p:cNvSpPr>
          <p:nvPr>
            <p:ph type="body" idx="1"/>
          </p:nvPr>
        </p:nvSpPr>
        <p:spPr>
          <a:xfrm>
            <a:off x="411163" y="3494088"/>
            <a:ext cx="8321675" cy="642937"/>
          </a:xfrm>
        </p:spPr>
        <p:txBody>
          <a:bodyPr/>
          <a:lstStyle/>
          <a:p>
            <a:r>
              <a:rPr lang="cs-CZ" smtClean="0"/>
              <a:t>Do základů domu bude potřeba          25 </a:t>
            </a:r>
            <a:r>
              <a:rPr lang="cs-CZ" smtClean="0">
                <a:solidFill>
                  <a:srgbClr val="FF0000"/>
                </a:solidFill>
              </a:rPr>
              <a:t>m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/>
              <a:t> betonu.</a:t>
            </a:r>
          </a:p>
        </p:txBody>
      </p:sp>
      <p:sp>
        <p:nvSpPr>
          <p:cNvPr id="10255" name="Zástupný symbol pro text 2"/>
          <p:cNvSpPr>
            <a:spLocks noGrp="1"/>
          </p:cNvSpPr>
          <p:nvPr>
            <p:ph type="body" idx="1"/>
          </p:nvPr>
        </p:nvSpPr>
        <p:spPr>
          <a:xfrm>
            <a:off x="411163" y="4149725"/>
            <a:ext cx="8321675" cy="647700"/>
          </a:xfrm>
        </p:spPr>
        <p:txBody>
          <a:bodyPr/>
          <a:lstStyle/>
          <a:p>
            <a:r>
              <a:rPr lang="cs-CZ" smtClean="0"/>
              <a:t>Po obědě jsem vypil                               2  </a:t>
            </a:r>
            <a:r>
              <a:rPr lang="cs-CZ" smtClean="0">
                <a:solidFill>
                  <a:srgbClr val="FF0000"/>
                </a:solidFill>
              </a:rPr>
              <a:t>dl</a:t>
            </a:r>
            <a:r>
              <a:rPr lang="cs-CZ" smtClean="0"/>
              <a:t> džusu.</a:t>
            </a:r>
          </a:p>
        </p:txBody>
      </p:sp>
      <p:sp>
        <p:nvSpPr>
          <p:cNvPr id="10256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13" y="4797425"/>
            <a:ext cx="8320087" cy="647700"/>
          </a:xfrm>
        </p:spPr>
        <p:txBody>
          <a:bodyPr/>
          <a:lstStyle/>
          <a:p>
            <a:r>
              <a:rPr lang="cs-CZ" smtClean="0"/>
              <a:t>Dostal jsem injekci s                       1,5  </a:t>
            </a:r>
            <a:r>
              <a:rPr lang="cs-CZ" smtClean="0">
                <a:solidFill>
                  <a:srgbClr val="FF0000"/>
                </a:solidFill>
              </a:rPr>
              <a:t>ml</a:t>
            </a:r>
            <a:r>
              <a:rPr lang="cs-CZ" smtClean="0"/>
              <a:t> očkovací látky.</a:t>
            </a:r>
          </a:p>
        </p:txBody>
      </p:sp>
      <p:sp>
        <p:nvSpPr>
          <p:cNvPr id="10257" name="Zástupný symbol pro text 2"/>
          <p:cNvSpPr>
            <a:spLocks noGrp="1"/>
          </p:cNvSpPr>
          <p:nvPr>
            <p:ph type="body" idx="1"/>
          </p:nvPr>
        </p:nvSpPr>
        <p:spPr>
          <a:xfrm>
            <a:off x="411163" y="5516563"/>
            <a:ext cx="8321675" cy="649287"/>
          </a:xfrm>
        </p:spPr>
        <p:txBody>
          <a:bodyPr/>
          <a:lstStyle/>
          <a:p>
            <a:r>
              <a:rPr lang="cs-CZ" smtClean="0"/>
              <a:t>Cisterna hasičského auta má objem    8 </a:t>
            </a:r>
            <a:r>
              <a:rPr lang="cs-CZ" smtClean="0">
                <a:solidFill>
                  <a:srgbClr val="FF0000"/>
                </a:solidFill>
              </a:rPr>
              <a:t>m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/>
              <a:t> vody.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245" grpId="0" build="p"/>
      <p:bldP spid="10248" grpId="0" build="p"/>
      <p:bldP spid="10253" grpId="0" build="p"/>
      <p:bldP spid="10254" grpId="0" build="p"/>
      <p:bldP spid="10255" grpId="0" build="p"/>
      <p:bldP spid="10256" grpId="0" build="p"/>
      <p:bldP spid="1025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002588" cy="1008062"/>
          </a:xfrm>
        </p:spPr>
        <p:txBody>
          <a:bodyPr/>
          <a:lstStyle/>
          <a:p>
            <a:r>
              <a:rPr lang="cs-CZ" smtClean="0"/>
              <a:t>ZDROJE: obrázky – http: office microsoft.com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538</TotalTime>
  <Words>388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Wingdings</vt:lpstr>
      <vt:lpstr>Calibri</vt:lpstr>
      <vt:lpstr>Times New Roman</vt:lpstr>
      <vt:lpstr>Arial Black</vt:lpstr>
      <vt:lpstr>Kapsle</vt:lpstr>
      <vt:lpstr>Motiv systému Office</vt:lpstr>
      <vt:lpstr>Snímek 1</vt:lpstr>
      <vt:lpstr>POPIS MATERIÁLU</vt:lpstr>
      <vt:lpstr>            Měření objemu  Každé těleso zaujímá určitý prostor; říkáme,že má objem.                   </vt:lpstr>
      <vt:lpstr>Převody objemových jednotek :</vt:lpstr>
      <vt:lpstr>   Objem kvádru V=a.b.c</vt:lpstr>
      <vt:lpstr>   Pracovní list:</vt:lpstr>
      <vt:lpstr>   Pracovní list: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Juračka Miroslav</dc:creator>
  <cp:lastModifiedBy>Dum</cp:lastModifiedBy>
  <cp:revision>82</cp:revision>
  <dcterms:created xsi:type="dcterms:W3CDTF">2011-09-16T09:39:46Z</dcterms:created>
  <dcterms:modified xsi:type="dcterms:W3CDTF">2014-01-10T12:26:26Z</dcterms:modified>
</cp:coreProperties>
</file>