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5" r:id="rId1"/>
    <p:sldMasterId id="2147483703" r:id="rId2"/>
  </p:sldMasterIdLst>
  <p:notesMasterIdLst>
    <p:notesMasterId r:id="rId11"/>
  </p:notesMasterIdLst>
  <p:sldIdLst>
    <p:sldId id="278" r:id="rId3"/>
    <p:sldId id="257" r:id="rId4"/>
    <p:sldId id="274" r:id="rId5"/>
    <p:sldId id="280" r:id="rId6"/>
    <p:sldId id="276" r:id="rId7"/>
    <p:sldId id="281" r:id="rId8"/>
    <p:sldId id="283" r:id="rId9"/>
    <p:sldId id="271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808"/>
    <a:srgbClr val="FF0000"/>
    <a:srgbClr val="9966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58" autoAdjust="0"/>
    <p:restoredTop sz="94653" autoAdjust="0"/>
  </p:normalViewPr>
  <p:slideViewPr>
    <p:cSldViewPr>
      <p:cViewPr>
        <p:scale>
          <a:sx n="100" d="100"/>
          <a:sy n="100" d="100"/>
        </p:scale>
        <p:origin x="-378" y="-1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07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5.wmf"/><Relationship Id="rId4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2.wmf"/><Relationship Id="rId1" Type="http://schemas.openxmlformats.org/officeDocument/2006/relationships/image" Target="../media/image5.wmf"/><Relationship Id="rId4" Type="http://schemas.openxmlformats.org/officeDocument/2006/relationships/image" Target="../media/image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1121D1D-7F3E-49AC-A7D6-C369F79F921B}" type="datetimeFigureOut">
              <a:rPr lang="cs-CZ"/>
              <a:pPr>
                <a:defRPr/>
              </a:pPr>
              <a:t>10.1.2014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6ED10E95-666D-468D-9F0B-AA987728DE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5867400" cy="6858000"/>
            <a:chOff x="0" y="0"/>
            <a:chExt cx="3696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2880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kumimoji="1" lang="cs-CZ" sz="2400">
                <a:latin typeface="Times New Roman" pitchFamily="18" charset="0"/>
              </a:endParaRPr>
            </a:p>
          </p:txBody>
        </p:sp>
        <p:sp>
          <p:nvSpPr>
            <p:cNvPr id="6" name="AutoShape 4"/>
            <p:cNvSpPr>
              <a:spLocks noChangeArrowheads="1"/>
            </p:cNvSpPr>
            <p:nvPr/>
          </p:nvSpPr>
          <p:spPr bwMode="white">
            <a:xfrm>
              <a:off x="432" y="624"/>
              <a:ext cx="3264" cy="12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kumimoji="1" lang="cs-CZ" sz="2400">
                <a:latin typeface="Times New Roman" pitchFamily="18" charset="0"/>
              </a:endParaRPr>
            </a:p>
          </p:txBody>
        </p:sp>
      </p:grpSp>
      <p:grpSp>
        <p:nvGrpSpPr>
          <p:cNvPr id="7" name="Group 5"/>
          <p:cNvGrpSpPr>
            <a:grpSpLocks/>
          </p:cNvGrpSpPr>
          <p:nvPr/>
        </p:nvGrpSpPr>
        <p:grpSpPr bwMode="auto">
          <a:xfrm>
            <a:off x="3632200" y="4889500"/>
            <a:ext cx="4876800" cy="319088"/>
            <a:chOff x="2288" y="3080"/>
            <a:chExt cx="3072" cy="201"/>
          </a:xfrm>
        </p:grpSpPr>
        <p:sp>
          <p:nvSpPr>
            <p:cNvPr id="8" name="AutoShape 6"/>
            <p:cNvSpPr>
              <a:spLocks noChangeArrowheads="1"/>
            </p:cNvSpPr>
            <p:nvPr/>
          </p:nvSpPr>
          <p:spPr bwMode="auto">
            <a:xfrm flipH="1">
              <a:off x="2288" y="3080"/>
              <a:ext cx="2914" cy="200"/>
            </a:xfrm>
            <a:prstGeom prst="roundRect">
              <a:avLst>
                <a:gd name="adj" fmla="val 0"/>
              </a:avLst>
            </a:pr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9" name="AutoShape 7"/>
            <p:cNvSpPr>
              <a:spLocks noChangeArrowheads="1"/>
            </p:cNvSpPr>
            <p:nvPr/>
          </p:nvSpPr>
          <p:spPr bwMode="auto">
            <a:xfrm>
              <a:off x="5196" y="3080"/>
              <a:ext cx="164" cy="201"/>
            </a:xfrm>
            <a:prstGeom prst="flowChartDelay">
              <a:avLst/>
            </a:prstGeom>
            <a:solidFill>
              <a:schemeClr val="hlink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</p:grpSp>
      <p:sp>
        <p:nvSpPr>
          <p:cNvPr id="13320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4673600" y="2927350"/>
            <a:ext cx="4013200" cy="1822450"/>
          </a:xfrm>
        </p:spPr>
        <p:txBody>
          <a:bodyPr anchor="b"/>
          <a:lstStyle>
            <a:lvl1pPr marL="0" indent="0">
              <a:buFont typeface="Wingdings" pitchFamily="2" charset="2"/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13324" name="AutoShape 1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990600"/>
            <a:ext cx="8229600" cy="1905000"/>
          </a:xfrm>
          <a:prstGeom prst="roundRect">
            <a:avLst>
              <a:gd name="adj" fmla="val 50000"/>
            </a:avLst>
          </a:prstGeo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10" name="Rectangle 9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" name="Rectangle 1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6200" y="6248400"/>
            <a:ext cx="587375" cy="488950"/>
          </a:xfrm>
        </p:spPr>
        <p:txBody>
          <a:bodyPr anchorCtr="0"/>
          <a:lstStyle>
            <a:lvl1pPr>
              <a:defRPr/>
            </a:lvl1pPr>
          </a:lstStyle>
          <a:p>
            <a:pPr>
              <a:defRPr/>
            </a:pPr>
            <a:fld id="{F203ABA7-1E2B-43AE-BEFB-E8C121F288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E2037A-BA13-4A49-A68C-589AAC829F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6C6EA0-BBB4-4998-BA2A-74FCF5540B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2362200"/>
            <a:ext cx="3770313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60913" y="2362200"/>
            <a:ext cx="3770312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FB28F0-EC04-4D96-AFCD-47257D40FA3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3F2CF3-92BC-410E-8A7C-322A62D1231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994B82-757E-4EAA-B6A9-3270F7EF2B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1D12F9-3DD8-4A5B-8A67-93FD738F4F2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BB2A39-D240-4647-937F-9588201292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2B41DC-AC62-4381-B521-F51BAC8C0DC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424972-9B80-465D-ADD2-15B7547A79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05600" y="762000"/>
            <a:ext cx="1981200" cy="532447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762000" y="762000"/>
            <a:ext cx="5791200" cy="532447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E6AA44-C774-45FD-9113-95844879421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A01EE8-2BAF-4C76-856F-AB84F5105E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825CC6-3753-4947-B13B-11D91D18BF2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22B7BD-CA68-42F2-9333-7F0AB5FC3B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E7758E-9E22-44AD-AECB-D406A27F9C0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C64362-1F88-42F8-9CB3-96310D0F33C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930FC5-87C7-43BD-BB54-4F961F1DA57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D70C77-07D9-4A7F-98AC-15E32D3527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14A00-1ABB-41E5-B0D0-F3AF043CE59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4E484C-056D-4184-B9AB-D0B3EE42A0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4C6E6B-C3F8-4397-9405-32FE33C9B6C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60969F-E2EA-427E-BFCE-4F93067E6DF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7620000" cy="6858000"/>
            <a:chOff x="0" y="0"/>
            <a:chExt cx="4800" cy="4320"/>
          </a:xfrm>
        </p:grpSpPr>
        <p:grpSp>
          <p:nvGrpSpPr>
            <p:cNvPr id="1032" name="Group 3"/>
            <p:cNvGrpSpPr>
              <a:grpSpLocks/>
            </p:cNvGrpSpPr>
            <p:nvPr userDrawn="1"/>
          </p:nvGrpSpPr>
          <p:grpSpPr bwMode="auto">
            <a:xfrm>
              <a:off x="0" y="0"/>
              <a:ext cx="2016" cy="4320"/>
              <a:chOff x="0" y="0"/>
              <a:chExt cx="2016" cy="4320"/>
            </a:xfrm>
          </p:grpSpPr>
          <p:sp>
            <p:nvSpPr>
              <p:cNvPr id="1036" name="Rectangle 4"/>
              <p:cNvSpPr>
                <a:spLocks noChangeArrowheads="1"/>
              </p:cNvSpPr>
              <p:nvPr userDrawn="1"/>
            </p:nvSpPr>
            <p:spPr bwMode="auto">
              <a:xfrm>
                <a:off x="0" y="0"/>
                <a:ext cx="480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037" name="Freeform 5"/>
              <p:cNvSpPr>
                <a:spLocks/>
              </p:cNvSpPr>
              <p:nvPr userDrawn="1"/>
            </p:nvSpPr>
            <p:spPr bwMode="auto">
              <a:xfrm>
                <a:off x="288" y="0"/>
                <a:ext cx="1728" cy="735"/>
              </a:xfrm>
              <a:custGeom>
                <a:avLst/>
                <a:gdLst>
                  <a:gd name="T0" fmla="*/ 1728 w 1728"/>
                  <a:gd name="T1" fmla="*/ 0 h 735"/>
                  <a:gd name="T2" fmla="*/ 1728 w 1728"/>
                  <a:gd name="T3" fmla="*/ 480 h 735"/>
                  <a:gd name="T4" fmla="*/ 380 w 1728"/>
                  <a:gd name="T5" fmla="*/ 482 h 735"/>
                  <a:gd name="T6" fmla="*/ 354 w 1728"/>
                  <a:gd name="T7" fmla="*/ 480 h 735"/>
                  <a:gd name="T8" fmla="*/ 308 w 1728"/>
                  <a:gd name="T9" fmla="*/ 489 h 735"/>
                  <a:gd name="T10" fmla="*/ 246 w 1728"/>
                  <a:gd name="T11" fmla="*/ 531 h 735"/>
                  <a:gd name="T12" fmla="*/ 206 w 1728"/>
                  <a:gd name="T13" fmla="*/ 597 h 735"/>
                  <a:gd name="T14" fmla="*/ 192 w 1728"/>
                  <a:gd name="T15" fmla="*/ 666 h 735"/>
                  <a:gd name="T16" fmla="*/ 192 w 1728"/>
                  <a:gd name="T17" fmla="*/ 735 h 735"/>
                  <a:gd name="T18" fmla="*/ 0 w 1728"/>
                  <a:gd name="T19" fmla="*/ 735 h 735"/>
                  <a:gd name="T20" fmla="*/ 0 w 1728"/>
                  <a:gd name="T21" fmla="*/ 480 h 735"/>
                  <a:gd name="T22" fmla="*/ 0 w 1728"/>
                  <a:gd name="T23" fmla="*/ 0 h 735"/>
                  <a:gd name="T24" fmla="*/ 1728 w 1728"/>
                  <a:gd name="T25" fmla="*/ 0 h 73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728" h="735">
                    <a:moveTo>
                      <a:pt x="1728" y="0"/>
                    </a:moveTo>
                    <a:lnTo>
                      <a:pt x="1728" y="480"/>
                    </a:lnTo>
                    <a:lnTo>
                      <a:pt x="380" y="482"/>
                    </a:lnTo>
                    <a:lnTo>
                      <a:pt x="354" y="480"/>
                    </a:lnTo>
                    <a:lnTo>
                      <a:pt x="308" y="489"/>
                    </a:lnTo>
                    <a:cubicBezTo>
                      <a:pt x="290" y="498"/>
                      <a:pt x="263" y="513"/>
                      <a:pt x="246" y="531"/>
                    </a:cubicBezTo>
                    <a:cubicBezTo>
                      <a:pt x="229" y="549"/>
                      <a:pt x="215" y="574"/>
                      <a:pt x="206" y="597"/>
                    </a:cubicBezTo>
                    <a:cubicBezTo>
                      <a:pt x="197" y="620"/>
                      <a:pt x="194" y="643"/>
                      <a:pt x="192" y="666"/>
                    </a:cubicBezTo>
                    <a:lnTo>
                      <a:pt x="192" y="735"/>
                    </a:lnTo>
                    <a:lnTo>
                      <a:pt x="0" y="735"/>
                    </a:lnTo>
                    <a:lnTo>
                      <a:pt x="0" y="480"/>
                    </a:lnTo>
                    <a:lnTo>
                      <a:pt x="0" y="0"/>
                    </a:lnTo>
                    <a:lnTo>
                      <a:pt x="1728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 cmpd="sng">
                <a:noFill/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wrap="none"/>
              <a:lstStyle/>
              <a:p>
                <a:endParaRPr lang="cs-CZ"/>
              </a:p>
            </p:txBody>
          </p:sp>
        </p:grpSp>
        <p:grpSp>
          <p:nvGrpSpPr>
            <p:cNvPr id="1033" name="Group 6"/>
            <p:cNvGrpSpPr>
              <a:grpSpLocks/>
            </p:cNvGrpSpPr>
            <p:nvPr/>
          </p:nvGrpSpPr>
          <p:grpSpPr bwMode="auto">
            <a:xfrm>
              <a:off x="144" y="1248"/>
              <a:ext cx="4656" cy="201"/>
              <a:chOff x="144" y="1248"/>
              <a:chExt cx="4656" cy="201"/>
            </a:xfrm>
          </p:grpSpPr>
          <p:sp>
            <p:nvSpPr>
              <p:cNvPr id="1034" name="AutoShape 7"/>
              <p:cNvSpPr>
                <a:spLocks noChangeArrowheads="1"/>
              </p:cNvSpPr>
              <p:nvPr/>
            </p:nvSpPr>
            <p:spPr bwMode="auto">
              <a:xfrm>
                <a:off x="384" y="1248"/>
                <a:ext cx="4416" cy="200"/>
              </a:xfrm>
              <a:prstGeom prst="roundRect">
                <a:avLst>
                  <a:gd name="adj" fmla="val 0"/>
                </a:avLst>
              </a:prstGeom>
              <a:solidFill>
                <a:schemeClr val="hlink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035" name="AutoShape 8"/>
              <p:cNvSpPr>
                <a:spLocks noChangeArrowheads="1"/>
              </p:cNvSpPr>
              <p:nvPr/>
            </p:nvSpPr>
            <p:spPr bwMode="auto">
              <a:xfrm flipH="1">
                <a:off x="144" y="1248"/>
                <a:ext cx="248" cy="201"/>
              </a:xfrm>
              <a:prstGeom prst="flowChartDelay">
                <a:avLst/>
              </a:prstGeom>
              <a:solidFill>
                <a:schemeClr val="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sp>
        <p:nvSpPr>
          <p:cNvPr id="1027" name="AutoShape 9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762000"/>
            <a:ext cx="7924800" cy="1143000"/>
          </a:xfrm>
          <a:prstGeom prst="roundRect">
            <a:avLst>
              <a:gd name="adj" fmla="val 21667"/>
            </a:avLst>
          </a:pr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2362200"/>
            <a:ext cx="7693025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229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38400" y="6248400"/>
            <a:ext cx="2130425" cy="4746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30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791200" y="6248400"/>
            <a:ext cx="2897188" cy="4746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30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</a:bodyPr>
          <a:lstStyle>
            <a:lvl1pPr>
              <a:defRPr sz="2600" b="1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092FC3DA-024F-45A4-8425-94475C9E13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71" r:id="rId1"/>
    <p:sldLayoutId id="2147485050" r:id="rId2"/>
    <p:sldLayoutId id="2147485051" r:id="rId3"/>
    <p:sldLayoutId id="2147485052" r:id="rId4"/>
    <p:sldLayoutId id="2147485053" r:id="rId5"/>
    <p:sldLayoutId id="2147485054" r:id="rId6"/>
    <p:sldLayoutId id="2147485055" r:id="rId7"/>
    <p:sldLayoutId id="2147485056" r:id="rId8"/>
    <p:sldLayoutId id="2147485057" r:id="rId9"/>
    <p:sldLayoutId id="2147485058" r:id="rId10"/>
    <p:sldLayoutId id="21474850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205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576A8C6-4D9D-45BB-AB5D-39B71446EF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60" r:id="rId1"/>
    <p:sldLayoutId id="2147485061" r:id="rId2"/>
    <p:sldLayoutId id="2147485062" r:id="rId3"/>
    <p:sldLayoutId id="2147485063" r:id="rId4"/>
    <p:sldLayoutId id="2147485064" r:id="rId5"/>
    <p:sldLayoutId id="2147485065" r:id="rId6"/>
    <p:sldLayoutId id="2147485066" r:id="rId7"/>
    <p:sldLayoutId id="2147485067" r:id="rId8"/>
    <p:sldLayoutId id="2147485068" r:id="rId9"/>
    <p:sldLayoutId id="2147485069" r:id="rId10"/>
    <p:sldLayoutId id="214748507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3" Type="http://schemas.openxmlformats.org/officeDocument/2006/relationships/image" Target="../media/image4.png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8.bin"/><Relationship Id="rId5" Type="http://schemas.openxmlformats.org/officeDocument/2006/relationships/oleObject" Target="../embeddings/oleObject7.bin"/><Relationship Id="rId4" Type="http://schemas.openxmlformats.org/officeDocument/2006/relationships/oleObject" Target="../embeddings/oleObject6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oleObject" Target="../embeddings/oleObject13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2.bin"/><Relationship Id="rId5" Type="http://schemas.openxmlformats.org/officeDocument/2006/relationships/oleObject" Target="../embeddings/oleObject11.bin"/><Relationship Id="rId4" Type="http://schemas.openxmlformats.org/officeDocument/2006/relationships/oleObject" Target="../embeddings/oleObject10.bin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2988" y="692150"/>
            <a:ext cx="763905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468313" y="2532063"/>
            <a:ext cx="8207375" cy="37401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endParaRPr lang="cs-CZ" sz="1200" dirty="0" smtClean="0"/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OZNAČENÍ MATERIÁLU</a:t>
            </a:r>
            <a:r>
              <a:rPr lang="cs-CZ" sz="1200" dirty="0" smtClean="0">
                <a:latin typeface="+mn-lt"/>
              </a:rPr>
              <a:t>:  </a:t>
            </a:r>
            <a:r>
              <a:rPr lang="cs-CZ" sz="1200" dirty="0" smtClean="0">
                <a:solidFill>
                  <a:srgbClr val="002060"/>
                </a:solidFill>
                <a:latin typeface="+mn-lt"/>
              </a:rPr>
              <a:t>VY_32_INOVACE_46_F6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NÁZEV VZDĚLÁVACÍHO MATERIÁLU</a:t>
            </a:r>
            <a:r>
              <a:rPr lang="cs-CZ" sz="1200" dirty="0" smtClean="0">
                <a:latin typeface="+mn-lt"/>
              </a:rPr>
              <a:t>: </a:t>
            </a:r>
            <a:r>
              <a:rPr lang="cs-CZ" sz="1200" dirty="0" smtClean="0">
                <a:solidFill>
                  <a:srgbClr val="002060"/>
                </a:solidFill>
                <a:latin typeface="+mn-lt"/>
              </a:rPr>
              <a:t>Měření hustoty látek</a:t>
            </a:r>
          </a:p>
          <a:p>
            <a:pPr algn="ctr" eaLnBrk="1" hangingPunct="1">
              <a:spcBef>
                <a:spcPct val="50000"/>
              </a:spcBef>
              <a:defRPr/>
            </a:pPr>
            <a:endParaRPr lang="cs-CZ" sz="1200" dirty="0" smtClean="0">
              <a:latin typeface="+mn-lt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dirty="0" smtClean="0">
                <a:latin typeface="+mn-lt"/>
              </a:rPr>
              <a:t>NÁZEV ŠKOLY: Základní škola a Mateřská škola, Hevlín, příspěvková organizace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CÍSLO PROJEKTU</a:t>
            </a:r>
            <a:r>
              <a:rPr lang="cs-CZ" sz="1200" dirty="0" smtClean="0">
                <a:latin typeface="+mn-lt"/>
              </a:rPr>
              <a:t>: CZ.1.07/1.4.00/21.2193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KLÍČOVÁ AKTIVITA</a:t>
            </a:r>
            <a:r>
              <a:rPr lang="cs-CZ" sz="1200" dirty="0" smtClean="0">
                <a:latin typeface="+mn-lt"/>
              </a:rPr>
              <a:t>: III/2</a:t>
            </a:r>
          </a:p>
          <a:p>
            <a:pPr algn="ctr" eaLnBrk="1" hangingPunct="1">
              <a:spcBef>
                <a:spcPct val="50000"/>
              </a:spcBef>
              <a:defRPr/>
            </a:pPr>
            <a:endParaRPr lang="cs-CZ" sz="1200" dirty="0" smtClean="0">
              <a:latin typeface="+mn-lt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TÉMA HODINY</a:t>
            </a:r>
            <a:r>
              <a:rPr lang="cs-CZ" sz="1200" dirty="0" smtClean="0">
                <a:latin typeface="+mn-lt"/>
              </a:rPr>
              <a:t>: Výpočet </a:t>
            </a:r>
            <a:r>
              <a:rPr lang="cs-CZ" sz="1200" smtClean="0">
                <a:latin typeface="+mn-lt"/>
              </a:rPr>
              <a:t>hustoty látek</a:t>
            </a:r>
            <a:endParaRPr lang="cs-CZ" sz="1200" dirty="0" smtClean="0">
              <a:solidFill>
                <a:srgbClr val="FF0000"/>
              </a:solidFill>
              <a:latin typeface="+mn-lt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ROČNÍK</a:t>
            </a:r>
            <a:r>
              <a:rPr lang="cs-CZ" sz="1200" dirty="0" smtClean="0">
                <a:solidFill>
                  <a:srgbClr val="002060"/>
                </a:solidFill>
                <a:latin typeface="+mn-lt"/>
              </a:rPr>
              <a:t>: 6.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PŘEDMĚT</a:t>
            </a:r>
            <a:r>
              <a:rPr lang="cs-CZ" sz="1200" dirty="0" smtClean="0">
                <a:latin typeface="+mn-lt"/>
              </a:rPr>
              <a:t>: </a:t>
            </a:r>
            <a:r>
              <a:rPr lang="cs-CZ" sz="1200" dirty="0" smtClean="0">
                <a:solidFill>
                  <a:srgbClr val="002060"/>
                </a:solidFill>
                <a:latin typeface="+mn-lt"/>
              </a:rPr>
              <a:t>Fyzika</a:t>
            </a:r>
          </a:p>
          <a:p>
            <a:pPr algn="ctr" eaLnBrk="1" hangingPunct="1">
              <a:spcBef>
                <a:spcPct val="50000"/>
              </a:spcBef>
              <a:defRPr/>
            </a:pPr>
            <a:endParaRPr lang="cs-CZ" sz="1200" dirty="0" smtClean="0">
              <a:solidFill>
                <a:srgbClr val="FF0000"/>
              </a:solidFill>
              <a:latin typeface="+mn-lt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AUTOR  MATERIÁLU</a:t>
            </a:r>
            <a:r>
              <a:rPr lang="cs-CZ" sz="1200" dirty="0" smtClean="0">
                <a:latin typeface="+mn-lt"/>
              </a:rPr>
              <a:t>: </a:t>
            </a:r>
            <a:r>
              <a:rPr lang="cs-CZ" sz="1200" dirty="0" smtClean="0">
                <a:solidFill>
                  <a:srgbClr val="002060"/>
                </a:solidFill>
                <a:latin typeface="+mn-lt"/>
              </a:rPr>
              <a:t>Miroslav Juračka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alphaModFix amt="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2"/>
          <p:cNvSpPr>
            <a:spLocks noGrp="1" noChangeArrowheads="1"/>
          </p:cNvSpPr>
          <p:nvPr>
            <p:ph type="title"/>
          </p:nvPr>
        </p:nvSpPr>
        <p:spPr>
          <a:xfrm>
            <a:off x="762000" y="762000"/>
            <a:ext cx="7924800" cy="866775"/>
          </a:xfrm>
        </p:spPr>
        <p:txBody>
          <a:bodyPr/>
          <a:lstStyle/>
          <a:p>
            <a:pPr eaLnBrk="1" hangingPunct="1"/>
            <a:r>
              <a:rPr lang="cs-CZ" sz="2800" smtClean="0">
                <a:latin typeface="Arial" charset="0"/>
                <a:cs typeface="Arial" charset="0"/>
              </a:rPr>
              <a:t>POPIS MATERIÁLU</a:t>
            </a:r>
            <a:endParaRPr lang="cs-CZ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00113" y="1628775"/>
            <a:ext cx="7693025" cy="3941763"/>
          </a:xfrm>
        </p:spPr>
        <p:txBody>
          <a:bodyPr/>
          <a:lstStyle/>
          <a:p>
            <a:pPr eaLnBrk="1" hangingPunct="1"/>
            <a:r>
              <a:rPr lang="cs-CZ" sz="1400" b="1" dirty="0" smtClean="0">
                <a:latin typeface="Arial" charset="0"/>
                <a:cs typeface="Arial" charset="0"/>
              </a:rPr>
              <a:t>DRUH UČEBNÍHO MATERIÁLU</a:t>
            </a:r>
            <a:r>
              <a:rPr lang="cs-CZ" sz="1400" dirty="0" smtClean="0">
                <a:latin typeface="Arial" charset="0"/>
                <a:cs typeface="Arial" charset="0"/>
              </a:rPr>
              <a:t>: prezentace v PowerPointu</a:t>
            </a:r>
          </a:p>
          <a:p>
            <a:pPr eaLnBrk="1" hangingPunct="1"/>
            <a:r>
              <a:rPr lang="cs-CZ" sz="1400" b="1" dirty="0" smtClean="0">
                <a:latin typeface="Arial" charset="0"/>
                <a:cs typeface="Arial" charset="0"/>
              </a:rPr>
              <a:t>MEZIPŘEDMĚTOVÉ VZTAHY</a:t>
            </a:r>
            <a:r>
              <a:rPr lang="cs-CZ" sz="1400" dirty="0" smtClean="0">
                <a:latin typeface="Arial" charset="0"/>
                <a:cs typeface="Arial" charset="0"/>
              </a:rPr>
              <a:t>:  </a:t>
            </a:r>
            <a:r>
              <a:rPr lang="cs-CZ" sz="1400" dirty="0" err="1" smtClean="0">
                <a:latin typeface="Arial" charset="0"/>
                <a:cs typeface="Arial" charset="0"/>
              </a:rPr>
              <a:t>Př</a:t>
            </a:r>
            <a:r>
              <a:rPr lang="cs-CZ" sz="1400" dirty="0" smtClean="0">
                <a:latin typeface="Arial" charset="0"/>
                <a:cs typeface="Arial" charset="0"/>
              </a:rPr>
              <a:t>, M </a:t>
            </a:r>
          </a:p>
          <a:p>
            <a:pPr eaLnBrk="1" hangingPunct="1"/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b="1" dirty="0" smtClean="0">
                <a:latin typeface="Arial" charset="0"/>
                <a:cs typeface="Arial" charset="0"/>
              </a:rPr>
              <a:t>POPIS PRÁCE S MATERIÁLEM</a:t>
            </a:r>
            <a:r>
              <a:rPr lang="cs-CZ" sz="1400" dirty="0" smtClean="0">
                <a:latin typeface="Arial" charset="0"/>
                <a:cs typeface="Arial" charset="0"/>
              </a:rPr>
              <a:t>:  Žáci sledují prezentaci s výkladem. Opíší si příklady na výpočet hustoty látek a pak postupně pod vedením učitele vypočítají vzorové příklady. Po výpočtu hustoty tuto porovnají podle fyzikálních tabulek. </a:t>
            </a:r>
          </a:p>
          <a:p>
            <a:pPr eaLnBrk="1" hangingPunct="1"/>
            <a:r>
              <a:rPr lang="cs-CZ" sz="1400" b="1" dirty="0" smtClean="0">
                <a:latin typeface="Arial" charset="0"/>
                <a:cs typeface="Arial" charset="0"/>
              </a:rPr>
              <a:t>OČEKÁVANÝ VÝSTUP</a:t>
            </a:r>
            <a:r>
              <a:rPr lang="cs-CZ" sz="1400" dirty="0" smtClean="0">
                <a:latin typeface="Arial" charset="0"/>
                <a:cs typeface="Arial" charset="0"/>
              </a:rPr>
              <a:t>: Žáci pochopí podstatu hustoty látek, </a:t>
            </a:r>
            <a:r>
              <a:rPr lang="cs-CZ" sz="1400" dirty="0" err="1" smtClean="0">
                <a:latin typeface="Arial" charset="0"/>
                <a:cs typeface="Arial" charset="0"/>
              </a:rPr>
              <a:t>dokáží</a:t>
            </a:r>
            <a:r>
              <a:rPr lang="cs-CZ" sz="1400" dirty="0" smtClean="0">
                <a:latin typeface="Arial" charset="0"/>
                <a:cs typeface="Arial" charset="0"/>
              </a:rPr>
              <a:t> ji porovnat s vodou a vypočítat hustotu dané látky.</a:t>
            </a:r>
            <a:endParaRPr lang="cs-CZ" sz="1200" dirty="0" smtClean="0">
              <a:latin typeface="Arial" charset="0"/>
              <a:cs typeface="Arial" charset="0"/>
            </a:endParaRPr>
          </a:p>
          <a:p>
            <a:pPr eaLnBrk="1" hangingPunct="1"/>
            <a:r>
              <a:rPr lang="cs-CZ" sz="1400" b="1" dirty="0" smtClean="0">
                <a:latin typeface="Arial" charset="0"/>
                <a:cs typeface="Arial" charset="0"/>
              </a:rPr>
              <a:t>ZKUŠENOST S PILOTÁŽÍ: </a:t>
            </a:r>
            <a:r>
              <a:rPr lang="cs-CZ" sz="1400" dirty="0" smtClean="0">
                <a:latin typeface="Arial" charset="0"/>
                <a:cs typeface="Arial" charset="0"/>
              </a:rPr>
              <a:t>Žáci danou problematiku pochopili. Pod vedením učitele dokázali vypočítat vzorové příklady. Vypočtenou hustotu dokázali porovnat s údajem v tabulkách.    </a:t>
            </a:r>
          </a:p>
          <a:p>
            <a:pPr eaLnBrk="1" hangingPunct="1"/>
            <a:r>
              <a:rPr lang="cs-CZ" sz="1400" b="1" i="1" dirty="0" smtClean="0">
                <a:latin typeface="Arial" charset="0"/>
                <a:cs typeface="Arial" charset="0"/>
              </a:rPr>
              <a:t>ZDROJ</a:t>
            </a:r>
            <a:r>
              <a:rPr lang="cs-CZ" sz="1400" dirty="0" smtClean="0">
                <a:latin typeface="Arial" charset="0"/>
                <a:cs typeface="Arial" charset="0"/>
              </a:rPr>
              <a:t>:  viz příloha</a:t>
            </a:r>
          </a:p>
          <a:p>
            <a:pPr eaLnBrk="1" hangingPunct="1">
              <a:buFont typeface="Wingdings" pitchFamily="2" charset="2"/>
              <a:buNone/>
            </a:pPr>
            <a:endParaRPr lang="cs-CZ" sz="1200" dirty="0" smtClean="0">
              <a:latin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</a:pPr>
            <a:endParaRPr lang="cs-CZ" sz="1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96633">
            <a:alpha val="39999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3338" y="188913"/>
            <a:ext cx="8758237" cy="5367337"/>
          </a:xfrm>
        </p:spPr>
        <p:txBody>
          <a:bodyPr/>
          <a:lstStyle/>
          <a:p>
            <a:pPr>
              <a:defRPr/>
            </a:pPr>
            <a:r>
              <a:rPr lang="cs-CZ" sz="4400" dirty="0" smtClean="0"/>
              <a:t>     </a:t>
            </a:r>
            <a:r>
              <a:rPr lang="cs-CZ" sz="4400" u="sng" dirty="0" smtClean="0"/>
              <a:t>Určování hustoty látek</a:t>
            </a:r>
            <a:r>
              <a:rPr lang="cs-CZ" sz="4400" dirty="0" smtClean="0"/>
              <a:t/>
            </a:r>
            <a:br>
              <a:rPr lang="cs-CZ" sz="4400" dirty="0" smtClean="0"/>
            </a:br>
            <a:r>
              <a:rPr lang="cs-CZ" sz="4400" dirty="0" smtClean="0"/>
              <a:t/>
            </a:r>
            <a:br>
              <a:rPr lang="cs-CZ" sz="4400" dirty="0" smtClean="0"/>
            </a:br>
            <a:r>
              <a:rPr lang="cs-CZ" sz="5400" dirty="0" smtClean="0">
                <a:solidFill>
                  <a:srgbClr val="FF0000"/>
                </a:solidFill>
              </a:rPr>
              <a:t>Hustota-</a:t>
            </a:r>
            <a:r>
              <a:rPr lang="cs-CZ" sz="5400" dirty="0" smtClean="0">
                <a:solidFill>
                  <a:schemeClr val="tx1">
                    <a:lumMod val="50000"/>
                  </a:schemeClr>
                </a:solidFill>
              </a:rPr>
              <a:t> </a:t>
            </a:r>
            <a:br>
              <a:rPr lang="cs-CZ" sz="5400" dirty="0" smtClean="0">
                <a:solidFill>
                  <a:schemeClr val="tx1">
                    <a:lumMod val="50000"/>
                  </a:schemeClr>
                </a:solidFill>
              </a:rPr>
            </a:br>
            <a:r>
              <a:rPr lang="cs-CZ" sz="4400" dirty="0" smtClean="0">
                <a:solidFill>
                  <a:schemeClr val="tx1">
                    <a:lumMod val="50000"/>
                  </a:schemeClr>
                </a:solidFill>
              </a:rPr>
              <a:t>vyjadřuje hmotnost látky připadající na jednotku </a:t>
            </a:r>
            <a:r>
              <a:rPr lang="cs-CZ" sz="4400" dirty="0" smtClean="0">
                <a:solidFill>
                  <a:schemeClr val="tx1">
                    <a:lumMod val="50000"/>
                  </a:schemeClr>
                </a:solidFill>
              </a:rPr>
              <a:t>objemu (</a:t>
            </a:r>
            <a:r>
              <a:rPr lang="cs-CZ" sz="4400" dirty="0" smtClean="0">
                <a:solidFill>
                  <a:schemeClr val="tx1">
                    <a:lumMod val="50000"/>
                  </a:schemeClr>
                </a:solidFill>
              </a:rPr>
              <a:t>např. </a:t>
            </a:r>
            <a:r>
              <a:rPr lang="cs-CZ" sz="4400" dirty="0" smtClean="0">
                <a:solidFill>
                  <a:schemeClr val="tx1">
                    <a:lumMod val="50000"/>
                  </a:schemeClr>
                </a:solidFill>
              </a:rPr>
              <a:t>na 1cm³,</a:t>
            </a:r>
            <a:r>
              <a:rPr lang="cs-CZ" sz="4400" dirty="0">
                <a:solidFill>
                  <a:schemeClr val="tx1">
                    <a:lumMod val="50000"/>
                  </a:schemeClr>
                </a:solidFill>
              </a:rPr>
              <a:t> na </a:t>
            </a:r>
            <a:r>
              <a:rPr lang="cs-CZ" sz="4400" dirty="0" smtClean="0">
                <a:solidFill>
                  <a:schemeClr val="tx1">
                    <a:lumMod val="50000"/>
                  </a:schemeClr>
                </a:solidFill>
              </a:rPr>
              <a:t>1m³ apod.)</a:t>
            </a:r>
            <a:br>
              <a:rPr lang="cs-CZ" sz="4400" dirty="0" smtClean="0">
                <a:solidFill>
                  <a:schemeClr val="tx1">
                    <a:lumMod val="50000"/>
                  </a:schemeClr>
                </a:solidFill>
              </a:rPr>
            </a:br>
            <a:r>
              <a:rPr lang="cs-CZ" sz="4400" dirty="0" smtClean="0">
                <a:solidFill>
                  <a:schemeClr val="tx1">
                    <a:lumMod val="50000"/>
                  </a:schemeClr>
                </a:solidFill>
              </a:rPr>
              <a:t>                  </a:t>
            </a:r>
            <a:endParaRPr lang="cs-CZ" sz="44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6147" name="Zástupný symbol pro text 4"/>
          <p:cNvSpPr txBox="1">
            <a:spLocks/>
          </p:cNvSpPr>
          <p:nvPr/>
        </p:nvSpPr>
        <p:spPr bwMode="auto">
          <a:xfrm>
            <a:off x="7380288" y="3194050"/>
            <a:ext cx="503237" cy="53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</a:pPr>
            <a:endParaRPr lang="cs-CZ" sz="2400" b="1"/>
          </a:p>
        </p:txBody>
      </p:sp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9338" y="4508500"/>
            <a:ext cx="1584325" cy="1960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96633">
            <a:alpha val="39999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4400" dirty="0" smtClean="0"/>
              <a:t>   </a:t>
            </a:r>
            <a:endParaRPr lang="cs-CZ" sz="44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7171" name="Zástupný symbol pro text 4"/>
          <p:cNvSpPr txBox="1">
            <a:spLocks/>
          </p:cNvSpPr>
          <p:nvPr/>
        </p:nvSpPr>
        <p:spPr bwMode="auto">
          <a:xfrm>
            <a:off x="179388" y="3219450"/>
            <a:ext cx="28797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</a:pPr>
            <a:endParaRPr lang="cs-CZ" sz="2400" b="1"/>
          </a:p>
        </p:txBody>
      </p:sp>
      <p:sp>
        <p:nvSpPr>
          <p:cNvPr id="7172" name="Zástupný symbol pro text 4"/>
          <p:cNvSpPr txBox="1">
            <a:spLocks/>
          </p:cNvSpPr>
          <p:nvPr/>
        </p:nvSpPr>
        <p:spPr bwMode="auto">
          <a:xfrm>
            <a:off x="179388" y="2420938"/>
            <a:ext cx="2663825" cy="65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</a:pPr>
            <a:endParaRPr lang="cs-CZ" sz="2400" b="1"/>
          </a:p>
        </p:txBody>
      </p:sp>
      <p:pic>
        <p:nvPicPr>
          <p:cNvPr id="7173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1113" y="3022600"/>
            <a:ext cx="4041775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2579688"/>
            <a:ext cx="4041775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4" name="Zástupný symbol pro text 2"/>
          <p:cNvSpPr>
            <a:spLocks noGrp="1"/>
          </p:cNvSpPr>
          <p:nvPr>
            <p:ph type="body" idx="1"/>
          </p:nvPr>
        </p:nvSpPr>
        <p:spPr>
          <a:xfrm>
            <a:off x="0" y="2168525"/>
            <a:ext cx="2551113" cy="504825"/>
          </a:xfrm>
        </p:spPr>
        <p:txBody>
          <a:bodyPr/>
          <a:lstStyle/>
          <a:p>
            <a:r>
              <a:rPr lang="cs-CZ" smtClean="0">
                <a:solidFill>
                  <a:srgbClr val="000808"/>
                </a:solidFill>
              </a:rPr>
              <a:t>     led</a:t>
            </a:r>
          </a:p>
        </p:txBody>
      </p:sp>
      <p:sp>
        <p:nvSpPr>
          <p:cNvPr id="23" name="Zástupný symbol pro text 2"/>
          <p:cNvSpPr>
            <a:spLocks noGrp="1"/>
          </p:cNvSpPr>
          <p:nvPr>
            <p:ph type="body" idx="1"/>
          </p:nvPr>
        </p:nvSpPr>
        <p:spPr>
          <a:xfrm>
            <a:off x="0" y="1412875"/>
            <a:ext cx="2519363" cy="504825"/>
          </a:xfrm>
        </p:spPr>
        <p:txBody>
          <a:bodyPr/>
          <a:lstStyle/>
          <a:p>
            <a:r>
              <a:rPr lang="cs-CZ" smtClean="0">
                <a:solidFill>
                  <a:srgbClr val="000808"/>
                </a:solidFill>
              </a:rPr>
              <a:t>     voda</a:t>
            </a:r>
          </a:p>
        </p:txBody>
      </p:sp>
      <p:sp>
        <p:nvSpPr>
          <p:cNvPr id="24" name="Zástupný symbol pro text 2"/>
          <p:cNvSpPr>
            <a:spLocks noGrp="1"/>
          </p:cNvSpPr>
          <p:nvPr>
            <p:ph type="body" idx="1"/>
          </p:nvPr>
        </p:nvSpPr>
        <p:spPr>
          <a:xfrm>
            <a:off x="0" y="2770188"/>
            <a:ext cx="2843213" cy="503237"/>
          </a:xfrm>
        </p:spPr>
        <p:txBody>
          <a:bodyPr/>
          <a:lstStyle/>
          <a:p>
            <a:r>
              <a:rPr lang="cs-CZ" smtClean="0">
                <a:solidFill>
                  <a:srgbClr val="000808"/>
                </a:solidFill>
              </a:rPr>
              <a:t>     mořská voda</a:t>
            </a:r>
          </a:p>
        </p:txBody>
      </p:sp>
      <p:sp>
        <p:nvSpPr>
          <p:cNvPr id="25" name="Zástupný symbol pro text 2"/>
          <p:cNvSpPr>
            <a:spLocks noGrp="1"/>
          </p:cNvSpPr>
          <p:nvPr>
            <p:ph type="body" idx="1"/>
          </p:nvPr>
        </p:nvSpPr>
        <p:spPr>
          <a:xfrm>
            <a:off x="0" y="3409950"/>
            <a:ext cx="2411413" cy="504825"/>
          </a:xfrm>
        </p:spPr>
        <p:txBody>
          <a:bodyPr/>
          <a:lstStyle/>
          <a:p>
            <a:r>
              <a:rPr lang="cs-CZ" smtClean="0">
                <a:solidFill>
                  <a:srgbClr val="000808"/>
                </a:solidFill>
              </a:rPr>
              <a:t>     benzín</a:t>
            </a:r>
          </a:p>
        </p:txBody>
      </p:sp>
      <p:sp>
        <p:nvSpPr>
          <p:cNvPr id="26" name="Zástupný symbol pro text 2"/>
          <p:cNvSpPr>
            <a:spLocks noGrp="1"/>
          </p:cNvSpPr>
          <p:nvPr>
            <p:ph type="body" idx="1"/>
          </p:nvPr>
        </p:nvSpPr>
        <p:spPr>
          <a:xfrm>
            <a:off x="7938" y="4005263"/>
            <a:ext cx="2411412" cy="503237"/>
          </a:xfrm>
        </p:spPr>
        <p:txBody>
          <a:bodyPr/>
          <a:lstStyle/>
          <a:p>
            <a:r>
              <a:rPr lang="cs-CZ" smtClean="0">
                <a:solidFill>
                  <a:srgbClr val="000808"/>
                </a:solidFill>
              </a:rPr>
              <a:t>     ocel</a:t>
            </a:r>
          </a:p>
        </p:txBody>
      </p:sp>
      <p:sp>
        <p:nvSpPr>
          <p:cNvPr id="27" name="Zástupný symbol pro text 2"/>
          <p:cNvSpPr>
            <a:spLocks noGrp="1"/>
          </p:cNvSpPr>
          <p:nvPr>
            <p:ph type="body" idx="1"/>
          </p:nvPr>
        </p:nvSpPr>
        <p:spPr>
          <a:xfrm>
            <a:off x="0" y="4581525"/>
            <a:ext cx="2411413" cy="503238"/>
          </a:xfrm>
        </p:spPr>
        <p:txBody>
          <a:bodyPr/>
          <a:lstStyle/>
          <a:p>
            <a:r>
              <a:rPr lang="cs-CZ" smtClean="0">
                <a:solidFill>
                  <a:srgbClr val="000808"/>
                </a:solidFill>
              </a:rPr>
              <a:t>     hliník</a:t>
            </a:r>
          </a:p>
        </p:txBody>
      </p:sp>
      <p:sp>
        <p:nvSpPr>
          <p:cNvPr id="28" name="Zástupný symbol pro text 2"/>
          <p:cNvSpPr>
            <a:spLocks noGrp="1"/>
          </p:cNvSpPr>
          <p:nvPr>
            <p:ph type="body" idx="1"/>
          </p:nvPr>
        </p:nvSpPr>
        <p:spPr>
          <a:xfrm>
            <a:off x="-26988" y="5229225"/>
            <a:ext cx="2411413" cy="503238"/>
          </a:xfrm>
        </p:spPr>
        <p:txBody>
          <a:bodyPr/>
          <a:lstStyle/>
          <a:p>
            <a:r>
              <a:rPr lang="cs-CZ" smtClean="0">
                <a:solidFill>
                  <a:srgbClr val="000808"/>
                </a:solidFill>
              </a:rPr>
              <a:t>     zlato</a:t>
            </a:r>
          </a:p>
        </p:txBody>
      </p:sp>
      <p:sp>
        <p:nvSpPr>
          <p:cNvPr id="29" name="Zástupný symbol pro text 2"/>
          <p:cNvSpPr>
            <a:spLocks noGrp="1"/>
          </p:cNvSpPr>
          <p:nvPr>
            <p:ph type="body" idx="1"/>
          </p:nvPr>
        </p:nvSpPr>
        <p:spPr>
          <a:xfrm>
            <a:off x="0" y="188913"/>
            <a:ext cx="2987675" cy="935037"/>
          </a:xfrm>
        </p:spPr>
        <p:txBody>
          <a:bodyPr/>
          <a:lstStyle/>
          <a:p>
            <a:pPr>
              <a:defRPr/>
            </a:pPr>
            <a:r>
              <a:rPr lang="cs-CZ" sz="3200" dirty="0" smtClean="0">
                <a:solidFill>
                  <a:srgbClr val="000808"/>
                </a:solidFill>
              </a:rPr>
              <a:t>    </a:t>
            </a:r>
            <a:r>
              <a:rPr lang="cs-CZ" sz="3200" u="sng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látka</a:t>
            </a:r>
          </a:p>
        </p:txBody>
      </p:sp>
      <p:sp>
        <p:nvSpPr>
          <p:cNvPr id="30" name="Zástupný symbol pro text 2"/>
          <p:cNvSpPr>
            <a:spLocks noGrp="1"/>
          </p:cNvSpPr>
          <p:nvPr>
            <p:ph type="body" idx="1"/>
          </p:nvPr>
        </p:nvSpPr>
        <p:spPr>
          <a:xfrm>
            <a:off x="3276600" y="115888"/>
            <a:ext cx="6624638" cy="1008062"/>
          </a:xfrm>
        </p:spPr>
        <p:txBody>
          <a:bodyPr/>
          <a:lstStyle/>
          <a:p>
            <a:pPr>
              <a:defRPr/>
            </a:pPr>
            <a:r>
              <a:rPr lang="cs-CZ" sz="3200" dirty="0" smtClean="0">
                <a:solidFill>
                  <a:srgbClr val="000808"/>
                </a:solidFill>
              </a:rPr>
              <a:t> </a:t>
            </a:r>
            <a:r>
              <a:rPr lang="cs-CZ" sz="3200" u="sng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hmotnost (1cm³)</a:t>
            </a:r>
          </a:p>
        </p:txBody>
      </p:sp>
      <p:sp>
        <p:nvSpPr>
          <p:cNvPr id="31" name="Zástupný symbol pro text 2"/>
          <p:cNvSpPr>
            <a:spLocks noGrp="1"/>
          </p:cNvSpPr>
          <p:nvPr>
            <p:ph type="body" idx="1"/>
          </p:nvPr>
        </p:nvSpPr>
        <p:spPr>
          <a:xfrm>
            <a:off x="4737100" y="4149725"/>
            <a:ext cx="4427538" cy="360363"/>
          </a:xfrm>
        </p:spPr>
        <p:txBody>
          <a:bodyPr/>
          <a:lstStyle/>
          <a:p>
            <a:r>
              <a:rPr lang="cs-CZ" smtClean="0">
                <a:solidFill>
                  <a:srgbClr val="000808"/>
                </a:solidFill>
              </a:rPr>
              <a:t> 7,8 g</a:t>
            </a:r>
          </a:p>
        </p:txBody>
      </p:sp>
      <p:sp>
        <p:nvSpPr>
          <p:cNvPr id="34" name="Zástupný symbol pro text 2"/>
          <p:cNvSpPr>
            <a:spLocks noGrp="1"/>
          </p:cNvSpPr>
          <p:nvPr>
            <p:ph type="body" idx="1"/>
          </p:nvPr>
        </p:nvSpPr>
        <p:spPr>
          <a:xfrm>
            <a:off x="4741863" y="2895600"/>
            <a:ext cx="4427537" cy="360363"/>
          </a:xfrm>
        </p:spPr>
        <p:txBody>
          <a:bodyPr/>
          <a:lstStyle/>
          <a:p>
            <a:r>
              <a:rPr lang="cs-CZ" smtClean="0">
                <a:solidFill>
                  <a:srgbClr val="000808"/>
                </a:solidFill>
              </a:rPr>
              <a:t> 1,025 g</a:t>
            </a:r>
          </a:p>
        </p:txBody>
      </p:sp>
      <p:sp>
        <p:nvSpPr>
          <p:cNvPr id="35" name="Zástupný symbol pro text 2"/>
          <p:cNvSpPr>
            <a:spLocks noGrp="1"/>
          </p:cNvSpPr>
          <p:nvPr>
            <p:ph type="body" idx="1"/>
          </p:nvPr>
        </p:nvSpPr>
        <p:spPr>
          <a:xfrm>
            <a:off x="4724400" y="3532188"/>
            <a:ext cx="4427538" cy="358775"/>
          </a:xfrm>
        </p:spPr>
        <p:txBody>
          <a:bodyPr/>
          <a:lstStyle/>
          <a:p>
            <a:r>
              <a:rPr lang="cs-CZ" smtClean="0">
                <a:solidFill>
                  <a:srgbClr val="000808"/>
                </a:solidFill>
              </a:rPr>
              <a:t> 0,7 g</a:t>
            </a:r>
          </a:p>
        </p:txBody>
      </p:sp>
      <p:sp>
        <p:nvSpPr>
          <p:cNvPr id="36" name="Zástupný symbol pro text 2"/>
          <p:cNvSpPr>
            <a:spLocks noGrp="1"/>
          </p:cNvSpPr>
          <p:nvPr>
            <p:ph type="body" idx="1"/>
          </p:nvPr>
        </p:nvSpPr>
        <p:spPr>
          <a:xfrm>
            <a:off x="4716463" y="4724400"/>
            <a:ext cx="4427537" cy="360363"/>
          </a:xfrm>
        </p:spPr>
        <p:txBody>
          <a:bodyPr/>
          <a:lstStyle/>
          <a:p>
            <a:r>
              <a:rPr lang="cs-CZ" smtClean="0">
                <a:solidFill>
                  <a:srgbClr val="000808"/>
                </a:solidFill>
              </a:rPr>
              <a:t> 2,7 g</a:t>
            </a:r>
          </a:p>
        </p:txBody>
      </p:sp>
      <p:sp>
        <p:nvSpPr>
          <p:cNvPr id="37" name="Zástupný symbol pro text 2"/>
          <p:cNvSpPr>
            <a:spLocks noGrp="1"/>
          </p:cNvSpPr>
          <p:nvPr>
            <p:ph type="body" idx="1"/>
          </p:nvPr>
        </p:nvSpPr>
        <p:spPr>
          <a:xfrm>
            <a:off x="4737100" y="5373688"/>
            <a:ext cx="4427538" cy="360362"/>
          </a:xfrm>
        </p:spPr>
        <p:txBody>
          <a:bodyPr/>
          <a:lstStyle/>
          <a:p>
            <a:r>
              <a:rPr lang="cs-CZ" smtClean="0">
                <a:solidFill>
                  <a:srgbClr val="000808"/>
                </a:solidFill>
              </a:rPr>
              <a:t> 19,3 g</a:t>
            </a:r>
          </a:p>
        </p:txBody>
      </p:sp>
      <p:sp>
        <p:nvSpPr>
          <p:cNvPr id="38" name="Zástupný symbol pro text 2"/>
          <p:cNvSpPr>
            <a:spLocks noGrp="1"/>
          </p:cNvSpPr>
          <p:nvPr>
            <p:ph type="body" idx="1"/>
          </p:nvPr>
        </p:nvSpPr>
        <p:spPr>
          <a:xfrm>
            <a:off x="4725988" y="2349500"/>
            <a:ext cx="4427537" cy="360363"/>
          </a:xfrm>
        </p:spPr>
        <p:txBody>
          <a:bodyPr/>
          <a:lstStyle/>
          <a:p>
            <a:r>
              <a:rPr lang="cs-CZ" smtClean="0">
                <a:solidFill>
                  <a:srgbClr val="000808"/>
                </a:solidFill>
              </a:rPr>
              <a:t> 0,92 g</a:t>
            </a:r>
          </a:p>
        </p:txBody>
      </p:sp>
      <p:sp>
        <p:nvSpPr>
          <p:cNvPr id="39" name="Zástupný symbol pro text 2"/>
          <p:cNvSpPr>
            <a:spLocks noGrp="1"/>
          </p:cNvSpPr>
          <p:nvPr>
            <p:ph type="body" idx="1"/>
          </p:nvPr>
        </p:nvSpPr>
        <p:spPr>
          <a:xfrm>
            <a:off x="4725988" y="1557338"/>
            <a:ext cx="4427537" cy="360362"/>
          </a:xfrm>
        </p:spPr>
        <p:txBody>
          <a:bodyPr/>
          <a:lstStyle/>
          <a:p>
            <a:r>
              <a:rPr lang="cs-CZ" smtClean="0">
                <a:solidFill>
                  <a:srgbClr val="000808"/>
                </a:solidFill>
              </a:rPr>
              <a:t> 1 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4" grpId="0" build="p"/>
      <p:bldP spid="23" grpId="0" build="p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96633">
            <a:alpha val="39999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2263" y="115888"/>
            <a:ext cx="5041900" cy="1655762"/>
          </a:xfrm>
        </p:spPr>
        <p:txBody>
          <a:bodyPr/>
          <a:lstStyle/>
          <a:p>
            <a:pPr>
              <a:defRPr/>
            </a:pPr>
            <a:r>
              <a:rPr lang="cs-CZ" sz="4400" dirty="0" smtClean="0">
                <a:solidFill>
                  <a:schemeClr val="tx1">
                    <a:lumMod val="50000"/>
                  </a:schemeClr>
                </a:solidFill>
              </a:rPr>
              <a:t>Výpočet hustoty:     </a:t>
            </a:r>
            <a:br>
              <a:rPr lang="cs-CZ" sz="4400" dirty="0" smtClean="0">
                <a:solidFill>
                  <a:schemeClr val="tx1">
                    <a:lumMod val="50000"/>
                  </a:schemeClr>
                </a:solidFill>
              </a:rPr>
            </a:br>
            <a:endParaRPr lang="cs-CZ" sz="44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8195" name="Zástupný symbol pro text 4"/>
          <p:cNvSpPr txBox="1">
            <a:spLocks/>
          </p:cNvSpPr>
          <p:nvPr/>
        </p:nvSpPr>
        <p:spPr bwMode="auto">
          <a:xfrm>
            <a:off x="179388" y="3219450"/>
            <a:ext cx="28797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</a:pPr>
            <a:endParaRPr lang="cs-CZ" sz="2400" b="1"/>
          </a:p>
        </p:txBody>
      </p:sp>
      <p:sp>
        <p:nvSpPr>
          <p:cNvPr id="8196" name="Zástupný symbol pro text 4"/>
          <p:cNvSpPr txBox="1">
            <a:spLocks/>
          </p:cNvSpPr>
          <p:nvPr/>
        </p:nvSpPr>
        <p:spPr bwMode="auto">
          <a:xfrm>
            <a:off x="179388" y="2420938"/>
            <a:ext cx="2663825" cy="65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</a:pPr>
            <a:endParaRPr lang="cs-CZ" sz="2400" b="1"/>
          </a:p>
        </p:txBody>
      </p:sp>
      <p:pic>
        <p:nvPicPr>
          <p:cNvPr id="8197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1113" y="3022600"/>
            <a:ext cx="4041775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03513" y="3175000"/>
            <a:ext cx="4041775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Nadpis 1"/>
          <p:cNvSpPr>
            <a:spLocks noGrp="1"/>
          </p:cNvSpPr>
          <p:nvPr>
            <p:ph type="body" idx="1"/>
          </p:nvPr>
        </p:nvSpPr>
        <p:spPr>
          <a:xfrm>
            <a:off x="898525" y="4437063"/>
            <a:ext cx="1441450" cy="863600"/>
          </a:xfrm>
        </p:spPr>
        <p:txBody>
          <a:bodyPr/>
          <a:lstStyle/>
          <a:p>
            <a:r>
              <a:rPr lang="cs-CZ" sz="4400" smtClean="0"/>
              <a:t> </a:t>
            </a:r>
            <a:r>
              <a:rPr lang="el-GR" sz="4800" smtClean="0">
                <a:solidFill>
                  <a:srgbClr val="000808"/>
                </a:solidFill>
              </a:rPr>
              <a:t>ρ</a:t>
            </a:r>
            <a:r>
              <a:rPr lang="cs-CZ" sz="4800" smtClean="0">
                <a:solidFill>
                  <a:srgbClr val="000808"/>
                </a:solidFill>
              </a:rPr>
              <a:t> = </a:t>
            </a:r>
          </a:p>
        </p:txBody>
      </p:sp>
      <p:sp>
        <p:nvSpPr>
          <p:cNvPr id="13" name="Nadpis 1"/>
          <p:cNvSpPr>
            <a:spLocks noGrp="1"/>
          </p:cNvSpPr>
          <p:nvPr>
            <p:ph type="body" idx="1"/>
          </p:nvPr>
        </p:nvSpPr>
        <p:spPr>
          <a:xfrm>
            <a:off x="6443663" y="836613"/>
            <a:ext cx="1584325" cy="1439862"/>
          </a:xfrm>
        </p:spPr>
        <p:txBody>
          <a:bodyPr/>
          <a:lstStyle/>
          <a:p>
            <a:pPr>
              <a:defRPr/>
            </a:pPr>
            <a:r>
              <a:rPr lang="cs-CZ" sz="4400" smtClean="0"/>
              <a:t> </a:t>
            </a:r>
            <a:r>
              <a:rPr lang="cs-CZ" sz="4400" smtClean="0">
                <a:solidFill>
                  <a:schemeClr val="tx1">
                    <a:lumMod val="50000"/>
                  </a:schemeClr>
                </a:solidFill>
              </a:rPr>
              <a:t> </a:t>
            </a:r>
            <a:endParaRPr lang="cs-CZ" sz="4400" dirty="0">
              <a:solidFill>
                <a:schemeClr val="tx1">
                  <a:lumMod val="50000"/>
                </a:schemeClr>
              </a:solidFill>
            </a:endParaRPr>
          </a:p>
        </p:txBody>
      </p:sp>
      <p:graphicFrame>
        <p:nvGraphicFramePr>
          <p:cNvPr id="8202" name="Object 10"/>
          <p:cNvGraphicFramePr>
            <a:graphicFrameLocks noChangeAspect="1"/>
          </p:cNvGraphicFramePr>
          <p:nvPr/>
        </p:nvGraphicFramePr>
        <p:xfrm>
          <a:off x="2241550" y="3813175"/>
          <a:ext cx="1203325" cy="2003425"/>
        </p:xfrm>
        <a:graphic>
          <a:graphicData uri="http://schemas.openxmlformats.org/presentationml/2006/ole">
            <p:oleObj spid="_x0000_s8201" name="Rovnice" r:id="rId4" imgW="190417" imgH="393529" progId="Equation.3">
              <p:embed/>
            </p:oleObj>
          </a:graphicData>
        </a:graphic>
      </p:graphicFrame>
      <p:graphicFrame>
        <p:nvGraphicFramePr>
          <p:cNvPr id="8203" name="Object 11"/>
          <p:cNvGraphicFramePr>
            <a:graphicFrameLocks noChangeAspect="1"/>
          </p:cNvGraphicFramePr>
          <p:nvPr/>
        </p:nvGraphicFramePr>
        <p:xfrm>
          <a:off x="3824288" y="3875088"/>
          <a:ext cx="1800225" cy="1930400"/>
        </p:xfrm>
        <a:graphic>
          <a:graphicData uri="http://schemas.openxmlformats.org/presentationml/2006/ole">
            <p:oleObj spid="_x0000_s8202" name="Rovnice" r:id="rId5" imgW="304536" imgH="393359" progId="Equation.3">
              <p:embed/>
            </p:oleObj>
          </a:graphicData>
        </a:graphic>
      </p:graphicFrame>
      <p:graphicFrame>
        <p:nvGraphicFramePr>
          <p:cNvPr id="8204" name="Object 12"/>
          <p:cNvGraphicFramePr>
            <a:graphicFrameLocks noChangeAspect="1"/>
          </p:cNvGraphicFramePr>
          <p:nvPr/>
        </p:nvGraphicFramePr>
        <p:xfrm>
          <a:off x="6875463" y="3933825"/>
          <a:ext cx="1425575" cy="1930400"/>
        </p:xfrm>
        <a:graphic>
          <a:graphicData uri="http://schemas.openxmlformats.org/presentationml/2006/ole">
            <p:oleObj spid="_x0000_s8203" name="Rovnice" r:id="rId6" imgW="241195" imgH="393529" progId="Equation.3">
              <p:embed/>
            </p:oleObj>
          </a:graphicData>
        </a:graphic>
      </p:graphicFrame>
      <p:graphicFrame>
        <p:nvGraphicFramePr>
          <p:cNvPr id="3" name="Objekt 2"/>
          <p:cNvGraphicFramePr>
            <a:graphicFrameLocks noChangeAspect="1"/>
          </p:cNvGraphicFramePr>
          <p:nvPr/>
        </p:nvGraphicFramePr>
        <p:xfrm>
          <a:off x="6156325" y="4005263"/>
          <a:ext cx="2665413" cy="1997075"/>
        </p:xfrm>
        <a:graphic>
          <a:graphicData uri="http://schemas.openxmlformats.org/presentationml/2006/ole">
            <p:oleObj spid="_x0000_s8204" name="Rovnice" r:id="rId7" imgW="190335" imgH="215713" progId="Equation.3">
              <p:embed/>
            </p:oleObj>
          </a:graphicData>
        </a:graphic>
      </p:graphicFrame>
      <p:graphicFrame>
        <p:nvGraphicFramePr>
          <p:cNvPr id="8205" name="Objekt 2"/>
          <p:cNvGraphicFramePr>
            <a:graphicFrameLocks noChangeAspect="1"/>
          </p:cNvGraphicFramePr>
          <p:nvPr/>
        </p:nvGraphicFramePr>
        <p:xfrm>
          <a:off x="3355975" y="4005263"/>
          <a:ext cx="2736850" cy="1997075"/>
        </p:xfrm>
        <a:graphic>
          <a:graphicData uri="http://schemas.openxmlformats.org/presentationml/2006/ole">
            <p:oleObj spid="_x0000_s8205" name="Rovnice" r:id="rId8" imgW="190335" imgH="215713" progId="Equation.3">
              <p:embed/>
            </p:oleObj>
          </a:graphicData>
        </a:graphic>
      </p:graphicFrame>
      <p:sp>
        <p:nvSpPr>
          <p:cNvPr id="8206" name="Zástupný symbol pro text 2"/>
          <p:cNvSpPr>
            <a:spLocks noGrp="1"/>
          </p:cNvSpPr>
          <p:nvPr>
            <p:ph type="body" idx="1"/>
          </p:nvPr>
        </p:nvSpPr>
        <p:spPr>
          <a:xfrm>
            <a:off x="287338" y="1341438"/>
            <a:ext cx="8569325" cy="1223962"/>
          </a:xfrm>
        </p:spPr>
        <p:txBody>
          <a:bodyPr/>
          <a:lstStyle/>
          <a:p>
            <a:r>
              <a:rPr lang="cs-CZ" sz="2800" b="0" smtClean="0">
                <a:solidFill>
                  <a:srgbClr val="0070C0"/>
                </a:solidFill>
              </a:rPr>
              <a:t>Hustotu značíme řeckým písmenkem </a:t>
            </a:r>
            <a:r>
              <a:rPr lang="el-GR" sz="2800" b="0" smtClean="0">
                <a:solidFill>
                  <a:srgbClr val="0070C0"/>
                </a:solidFill>
              </a:rPr>
              <a:t>ρ</a:t>
            </a:r>
            <a:r>
              <a:rPr lang="cs-CZ" sz="2800" b="0" smtClean="0">
                <a:solidFill>
                  <a:srgbClr val="0070C0"/>
                </a:solidFill>
              </a:rPr>
              <a:t> ( ró).Pokud budeme znát hustotu tělesa,můžeme určit, z jaké látky je těleso.</a:t>
            </a:r>
          </a:p>
        </p:txBody>
      </p:sp>
      <p:sp>
        <p:nvSpPr>
          <p:cNvPr id="18" name="Zástupný symbol pro text 2"/>
          <p:cNvSpPr>
            <a:spLocks noGrp="1"/>
          </p:cNvSpPr>
          <p:nvPr>
            <p:ph type="body" idx="1"/>
          </p:nvPr>
        </p:nvSpPr>
        <p:spPr>
          <a:xfrm>
            <a:off x="287338" y="2719388"/>
            <a:ext cx="8569325" cy="1225550"/>
          </a:xfrm>
        </p:spPr>
        <p:txBody>
          <a:bodyPr/>
          <a:lstStyle/>
          <a:p>
            <a:pPr>
              <a:defRPr/>
            </a:pPr>
            <a:r>
              <a:rPr lang="cs-CZ" sz="2800" dirty="0" smtClean="0">
                <a:solidFill>
                  <a:schemeClr val="tx1">
                    <a:lumMod val="75000"/>
                  </a:schemeClr>
                </a:solidFill>
              </a:rPr>
              <a:t>Hustotu látky vypočítáme tak</a:t>
            </a:r>
            <a:r>
              <a:rPr lang="cs-CZ" sz="2800" dirty="0" smtClean="0">
                <a:solidFill>
                  <a:schemeClr val="tx1">
                    <a:lumMod val="75000"/>
                  </a:schemeClr>
                </a:solidFill>
              </a:rPr>
              <a:t>, že </a:t>
            </a:r>
            <a:r>
              <a:rPr lang="cs-CZ" sz="2800" dirty="0" smtClean="0">
                <a:solidFill>
                  <a:schemeClr val="tx1">
                    <a:lumMod val="75000"/>
                  </a:schemeClr>
                </a:solidFill>
              </a:rPr>
              <a:t>hmotnost tělesa dělíme objemem:</a:t>
            </a:r>
            <a:endParaRPr lang="cs-CZ" sz="2800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body" idx="1"/>
          </p:nvPr>
        </p:nvSpPr>
        <p:spPr>
          <a:xfrm>
            <a:off x="5880100" y="4508500"/>
            <a:ext cx="720725" cy="865188"/>
          </a:xfrm>
        </p:spPr>
        <p:txBody>
          <a:bodyPr/>
          <a:lstStyle/>
          <a:p>
            <a:r>
              <a:rPr lang="cs-CZ" sz="4400" smtClean="0"/>
              <a:t> </a:t>
            </a:r>
            <a:r>
              <a:rPr lang="cs-CZ" sz="4800" smtClean="0">
                <a:solidFill>
                  <a:srgbClr val="000808"/>
                </a:solidFill>
              </a:rPr>
              <a:t>;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7" grpId="0" build="p"/>
      <p:bldP spid="8206" grpId="0" build="p"/>
      <p:bldP spid="18" grpId="0" build="p"/>
      <p:bldP spid="1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96633">
            <a:alpha val="39999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cs-CZ" sz="4400" dirty="0" smtClean="0"/>
              <a:t>   </a:t>
            </a:r>
            <a:r>
              <a:rPr lang="cs-CZ" sz="4400" dirty="0" smtClean="0">
                <a:solidFill>
                  <a:schemeClr val="tx1">
                    <a:lumMod val="50000"/>
                  </a:schemeClr>
                </a:solidFill>
              </a:rPr>
              <a:t>Pracovní list:</a:t>
            </a:r>
            <a:endParaRPr lang="cs-CZ" sz="44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9219" name="Zástupný symbol pro text 4"/>
          <p:cNvSpPr txBox="1">
            <a:spLocks/>
          </p:cNvSpPr>
          <p:nvPr/>
        </p:nvSpPr>
        <p:spPr bwMode="auto">
          <a:xfrm>
            <a:off x="179388" y="3219450"/>
            <a:ext cx="28797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</a:pPr>
            <a:endParaRPr lang="cs-CZ" sz="2400" b="1"/>
          </a:p>
        </p:txBody>
      </p:sp>
      <p:sp>
        <p:nvSpPr>
          <p:cNvPr id="9220" name="Zástupný symbol pro text 4"/>
          <p:cNvSpPr txBox="1">
            <a:spLocks/>
          </p:cNvSpPr>
          <p:nvPr/>
        </p:nvSpPr>
        <p:spPr bwMode="auto">
          <a:xfrm>
            <a:off x="179388" y="2420938"/>
            <a:ext cx="2663825" cy="65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</a:pPr>
            <a:endParaRPr lang="cs-CZ" sz="2400" b="1"/>
          </a:p>
        </p:txBody>
      </p:sp>
      <p:sp>
        <p:nvSpPr>
          <p:cNvPr id="10245" name="Zástupný symbol pro text 2"/>
          <p:cNvSpPr>
            <a:spLocks noGrp="1"/>
          </p:cNvSpPr>
          <p:nvPr>
            <p:ph type="body" idx="1"/>
          </p:nvPr>
        </p:nvSpPr>
        <p:spPr>
          <a:xfrm>
            <a:off x="179388" y="1341438"/>
            <a:ext cx="8424862" cy="647700"/>
          </a:xfrm>
        </p:spPr>
        <p:txBody>
          <a:bodyPr/>
          <a:lstStyle/>
          <a:p>
            <a:pPr algn="just"/>
            <a:r>
              <a:rPr lang="cs-CZ" dirty="0" smtClean="0">
                <a:solidFill>
                  <a:srgbClr val="000808"/>
                </a:solidFill>
              </a:rPr>
              <a:t>Plná kovová figurka má objem 17 cm³ a hmotnost 46 g.</a:t>
            </a:r>
          </a:p>
          <a:p>
            <a:pPr algn="just"/>
            <a:r>
              <a:rPr lang="cs-CZ" dirty="0" smtClean="0">
                <a:solidFill>
                  <a:srgbClr val="000808"/>
                </a:solidFill>
              </a:rPr>
              <a:t>Z jakého je  </a:t>
            </a:r>
            <a:r>
              <a:rPr lang="cs-CZ" dirty="0" smtClean="0">
                <a:solidFill>
                  <a:srgbClr val="000808"/>
                </a:solidFill>
              </a:rPr>
              <a:t>kovu?</a:t>
            </a:r>
            <a:endParaRPr lang="cs-CZ" dirty="0" smtClean="0">
              <a:solidFill>
                <a:srgbClr val="000808"/>
              </a:solidFill>
            </a:endParaRPr>
          </a:p>
        </p:txBody>
      </p:sp>
      <p:pic>
        <p:nvPicPr>
          <p:cNvPr id="9222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1113" y="3022600"/>
            <a:ext cx="4041775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03513" y="3175000"/>
            <a:ext cx="4041775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4" name="Zástupný symbol pro text 2"/>
          <p:cNvSpPr>
            <a:spLocks noGrp="1"/>
          </p:cNvSpPr>
          <p:nvPr>
            <p:ph type="body" idx="1"/>
          </p:nvPr>
        </p:nvSpPr>
        <p:spPr>
          <a:xfrm>
            <a:off x="0" y="2011363"/>
            <a:ext cx="2843213" cy="819150"/>
          </a:xfrm>
        </p:spPr>
        <p:txBody>
          <a:bodyPr/>
          <a:lstStyle/>
          <a:p>
            <a:pPr>
              <a:defRPr/>
            </a:pPr>
            <a:r>
              <a:rPr lang="cs-CZ" sz="3200" dirty="0" smtClean="0"/>
              <a:t>   </a:t>
            </a:r>
            <a:r>
              <a:rPr lang="cs-CZ" sz="3200" dirty="0" smtClean="0">
                <a:solidFill>
                  <a:schemeClr val="bg2">
                    <a:lumMod val="75000"/>
                  </a:schemeClr>
                </a:solidFill>
              </a:rPr>
              <a:t>V= </a:t>
            </a:r>
            <a:r>
              <a:rPr lang="cs-CZ" sz="3200" dirty="0">
                <a:solidFill>
                  <a:schemeClr val="bg2">
                    <a:lumMod val="75000"/>
                  </a:schemeClr>
                </a:solidFill>
              </a:rPr>
              <a:t>17 cm³ </a:t>
            </a:r>
            <a:endParaRPr lang="cs-CZ" sz="3200" dirty="0" smtClean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20" name="Zástupný symbol pro text 2"/>
          <p:cNvSpPr>
            <a:spLocks noGrp="1"/>
          </p:cNvSpPr>
          <p:nvPr>
            <p:ph type="body" idx="1"/>
          </p:nvPr>
        </p:nvSpPr>
        <p:spPr>
          <a:xfrm>
            <a:off x="-30163" y="2667000"/>
            <a:ext cx="2806701" cy="819150"/>
          </a:xfrm>
        </p:spPr>
        <p:txBody>
          <a:bodyPr/>
          <a:lstStyle/>
          <a:p>
            <a:pPr>
              <a:defRPr/>
            </a:pPr>
            <a:r>
              <a:rPr lang="cs-CZ" sz="3200" dirty="0" smtClean="0"/>
              <a:t>   </a:t>
            </a:r>
            <a:r>
              <a:rPr lang="cs-CZ" sz="3200" dirty="0" smtClean="0">
                <a:solidFill>
                  <a:schemeClr val="bg2">
                    <a:lumMod val="75000"/>
                  </a:schemeClr>
                </a:solidFill>
              </a:rPr>
              <a:t>m= 46 g </a:t>
            </a:r>
          </a:p>
        </p:txBody>
      </p:sp>
      <p:sp>
        <p:nvSpPr>
          <p:cNvPr id="21" name="Zástupný symbol pro text 2"/>
          <p:cNvSpPr>
            <a:spLocks noGrp="1"/>
          </p:cNvSpPr>
          <p:nvPr>
            <p:ph type="body" idx="1"/>
          </p:nvPr>
        </p:nvSpPr>
        <p:spPr>
          <a:xfrm>
            <a:off x="-4763" y="3405188"/>
            <a:ext cx="2843213" cy="819150"/>
          </a:xfrm>
        </p:spPr>
        <p:txBody>
          <a:bodyPr/>
          <a:lstStyle/>
          <a:p>
            <a:pPr>
              <a:defRPr/>
            </a:pPr>
            <a:r>
              <a:rPr lang="cs-CZ" sz="3200" dirty="0" smtClean="0"/>
              <a:t>   </a:t>
            </a:r>
            <a:r>
              <a:rPr lang="el-GR" sz="3200" dirty="0" smtClean="0">
                <a:solidFill>
                  <a:schemeClr val="bg2">
                    <a:lumMod val="75000"/>
                  </a:schemeClr>
                </a:solidFill>
              </a:rPr>
              <a:t>ρ </a:t>
            </a:r>
            <a:r>
              <a:rPr lang="cs-CZ" sz="3200" dirty="0" smtClean="0">
                <a:solidFill>
                  <a:schemeClr val="bg2">
                    <a:lumMod val="75000"/>
                  </a:schemeClr>
                </a:solidFill>
              </a:rPr>
              <a:t>=  ? </a:t>
            </a:r>
          </a:p>
        </p:txBody>
      </p:sp>
      <p:sp>
        <p:nvSpPr>
          <p:cNvPr id="9229" name="Zástupný symbol pro text 6"/>
          <p:cNvSpPr>
            <a:spLocks noGrp="1"/>
          </p:cNvSpPr>
          <p:nvPr>
            <p:ph type="body" idx="1"/>
          </p:nvPr>
        </p:nvSpPr>
        <p:spPr>
          <a:xfrm>
            <a:off x="0" y="5876925"/>
            <a:ext cx="8893175" cy="981075"/>
          </a:xfrm>
        </p:spPr>
        <p:txBody>
          <a:bodyPr/>
          <a:lstStyle/>
          <a:p>
            <a:r>
              <a:rPr lang="cs-CZ" sz="3200" u="sng" smtClean="0"/>
              <a:t>Podle fyzikálních tabulek ověříme,že figurka je vyrobena z hliníku.</a:t>
            </a:r>
          </a:p>
        </p:txBody>
      </p:sp>
      <p:sp>
        <p:nvSpPr>
          <p:cNvPr id="26" name="Nadpis 1"/>
          <p:cNvSpPr>
            <a:spLocks noGrp="1"/>
          </p:cNvSpPr>
          <p:nvPr>
            <p:ph type="body" idx="1"/>
          </p:nvPr>
        </p:nvSpPr>
        <p:spPr>
          <a:xfrm>
            <a:off x="898525" y="4437063"/>
            <a:ext cx="1441450" cy="863600"/>
          </a:xfrm>
        </p:spPr>
        <p:txBody>
          <a:bodyPr/>
          <a:lstStyle/>
          <a:p>
            <a:r>
              <a:rPr lang="cs-CZ" sz="4400" smtClean="0"/>
              <a:t> </a:t>
            </a:r>
            <a:r>
              <a:rPr lang="el-GR" sz="4800" smtClean="0">
                <a:solidFill>
                  <a:srgbClr val="000808"/>
                </a:solidFill>
              </a:rPr>
              <a:t>ρ</a:t>
            </a:r>
            <a:r>
              <a:rPr lang="cs-CZ" sz="4800" smtClean="0">
                <a:solidFill>
                  <a:srgbClr val="000808"/>
                </a:solidFill>
              </a:rPr>
              <a:t> = </a:t>
            </a:r>
          </a:p>
        </p:txBody>
      </p:sp>
      <p:graphicFrame>
        <p:nvGraphicFramePr>
          <p:cNvPr id="8" name="Objekt 7"/>
          <p:cNvGraphicFramePr>
            <a:graphicFrameLocks noChangeAspect="1"/>
          </p:cNvGraphicFramePr>
          <p:nvPr/>
        </p:nvGraphicFramePr>
        <p:xfrm>
          <a:off x="2241550" y="3813175"/>
          <a:ext cx="1203325" cy="2003425"/>
        </p:xfrm>
        <a:graphic>
          <a:graphicData uri="http://schemas.openxmlformats.org/presentationml/2006/ole">
            <p:oleObj spid="_x0000_s9229" name="Rovnice" r:id="rId4" imgW="190417" imgH="393529" progId="Equation.3">
              <p:embed/>
            </p:oleObj>
          </a:graphicData>
        </a:graphic>
      </p:graphicFrame>
      <p:sp>
        <p:nvSpPr>
          <p:cNvPr id="28" name="Nadpis 1"/>
          <p:cNvSpPr>
            <a:spLocks noGrp="1"/>
          </p:cNvSpPr>
          <p:nvPr>
            <p:ph type="body" idx="1"/>
          </p:nvPr>
        </p:nvSpPr>
        <p:spPr>
          <a:xfrm>
            <a:off x="3276600" y="4292600"/>
            <a:ext cx="930275" cy="936625"/>
          </a:xfrm>
        </p:spPr>
        <p:txBody>
          <a:bodyPr/>
          <a:lstStyle/>
          <a:p>
            <a:r>
              <a:rPr lang="cs-CZ" sz="4400" smtClean="0"/>
              <a:t> </a:t>
            </a:r>
            <a:r>
              <a:rPr lang="cs-CZ" sz="4800" smtClean="0">
                <a:solidFill>
                  <a:srgbClr val="000808"/>
                </a:solidFill>
              </a:rPr>
              <a:t>= </a:t>
            </a:r>
          </a:p>
        </p:txBody>
      </p:sp>
      <p:graphicFrame>
        <p:nvGraphicFramePr>
          <p:cNvPr id="9" name="Objekt 8"/>
          <p:cNvGraphicFramePr>
            <a:graphicFrameLocks noChangeAspect="1"/>
          </p:cNvGraphicFramePr>
          <p:nvPr/>
        </p:nvGraphicFramePr>
        <p:xfrm>
          <a:off x="4067175" y="3767138"/>
          <a:ext cx="1444625" cy="3360737"/>
        </p:xfrm>
        <a:graphic>
          <a:graphicData uri="http://schemas.openxmlformats.org/presentationml/2006/ole">
            <p:oleObj spid="_x0000_s9231" name="Rovnice" r:id="rId5" imgW="228600" imgH="660400" progId="Equation.3">
              <p:embed/>
            </p:oleObj>
          </a:graphicData>
        </a:graphic>
      </p:graphicFrame>
      <p:sp>
        <p:nvSpPr>
          <p:cNvPr id="30" name="Nadpis 1"/>
          <p:cNvSpPr>
            <a:spLocks noGrp="1"/>
          </p:cNvSpPr>
          <p:nvPr>
            <p:ph type="body" idx="1"/>
          </p:nvPr>
        </p:nvSpPr>
        <p:spPr>
          <a:xfrm>
            <a:off x="5364163" y="4292600"/>
            <a:ext cx="2087562" cy="936625"/>
          </a:xfrm>
        </p:spPr>
        <p:txBody>
          <a:bodyPr/>
          <a:lstStyle/>
          <a:p>
            <a:r>
              <a:rPr lang="cs-CZ" sz="4400" smtClean="0"/>
              <a:t> </a:t>
            </a:r>
            <a:r>
              <a:rPr lang="cs-CZ" sz="4800" smtClean="0">
                <a:solidFill>
                  <a:srgbClr val="000808"/>
                </a:solidFill>
              </a:rPr>
              <a:t>= 2,75</a:t>
            </a:r>
          </a:p>
        </p:txBody>
      </p:sp>
      <p:graphicFrame>
        <p:nvGraphicFramePr>
          <p:cNvPr id="9233" name="Objekt 9"/>
          <p:cNvGraphicFramePr>
            <a:graphicFrameLocks noChangeAspect="1"/>
          </p:cNvGraphicFramePr>
          <p:nvPr/>
        </p:nvGraphicFramePr>
        <p:xfrm>
          <a:off x="7766050" y="4251325"/>
          <a:ext cx="722313" cy="1098550"/>
        </p:xfrm>
        <a:graphic>
          <a:graphicData uri="http://schemas.openxmlformats.org/presentationml/2006/ole">
            <p:oleObj spid="_x0000_s9233" name="Rovnice" r:id="rId6" imgW="114151" imgH="215619" progId="Equation.3">
              <p:embed/>
            </p:oleObj>
          </a:graphicData>
        </a:graphic>
      </p:graphicFrame>
      <p:graphicFrame>
        <p:nvGraphicFramePr>
          <p:cNvPr id="11" name="Objekt 10"/>
          <p:cNvGraphicFramePr>
            <a:graphicFrameLocks noChangeAspect="1"/>
          </p:cNvGraphicFramePr>
          <p:nvPr/>
        </p:nvGraphicFramePr>
        <p:xfrm>
          <a:off x="7451725" y="4221163"/>
          <a:ext cx="1044575" cy="1120775"/>
        </p:xfrm>
        <a:graphic>
          <a:graphicData uri="http://schemas.openxmlformats.org/presentationml/2006/ole">
            <p:oleObj spid="_x0000_s9234" name="Rovnice" r:id="rId7" imgW="304536" imgH="393359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 nodeType="clickPar">
                      <p:stCondLst>
                        <p:cond delay="indefinite"/>
                      </p:stCondLst>
                      <p:childTnLst>
                        <p:par>
                          <p:cTn id="1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 nodeType="clickPar">
                      <p:stCondLst>
                        <p:cond delay="indefinite"/>
                      </p:stCondLst>
                      <p:childTnLst>
                        <p:par>
                          <p:cTn id="1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9" dur="500"/>
                                        <p:tgtEl>
                                          <p:spTgt spid="9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245" grpId="0" build="p"/>
      <p:bldP spid="10254" grpId="0" build="p"/>
      <p:bldP spid="20" grpId="0" build="p"/>
      <p:bldP spid="21" grpId="0" build="p"/>
      <p:bldP spid="9229" grpId="0" build="p"/>
      <p:bldP spid="26" grpId="0" build="p"/>
      <p:bldP spid="28" grpId="0" build="p"/>
      <p:bldP spid="30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96633">
            <a:alpha val="39999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text 4"/>
          <p:cNvSpPr txBox="1">
            <a:spLocks/>
          </p:cNvSpPr>
          <p:nvPr/>
        </p:nvSpPr>
        <p:spPr bwMode="auto">
          <a:xfrm>
            <a:off x="179388" y="3219450"/>
            <a:ext cx="28797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</a:pPr>
            <a:endParaRPr lang="cs-CZ" sz="2400" b="1"/>
          </a:p>
        </p:txBody>
      </p:sp>
      <p:sp>
        <p:nvSpPr>
          <p:cNvPr id="10243" name="Zástupný symbol pro text 4"/>
          <p:cNvSpPr txBox="1">
            <a:spLocks/>
          </p:cNvSpPr>
          <p:nvPr/>
        </p:nvSpPr>
        <p:spPr bwMode="auto">
          <a:xfrm>
            <a:off x="179388" y="2420938"/>
            <a:ext cx="2663825" cy="65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</a:pPr>
            <a:endParaRPr lang="cs-CZ" sz="2400" b="1"/>
          </a:p>
        </p:txBody>
      </p:sp>
      <p:sp>
        <p:nvSpPr>
          <p:cNvPr id="10245" name="Zástupný symbol pro text 2"/>
          <p:cNvSpPr>
            <a:spLocks noGrp="1"/>
          </p:cNvSpPr>
          <p:nvPr>
            <p:ph type="body" idx="1"/>
          </p:nvPr>
        </p:nvSpPr>
        <p:spPr>
          <a:xfrm>
            <a:off x="179388" y="260350"/>
            <a:ext cx="8964612" cy="1296988"/>
          </a:xfrm>
        </p:spPr>
        <p:txBody>
          <a:bodyPr/>
          <a:lstStyle/>
          <a:p>
            <a:pPr algn="just"/>
            <a:r>
              <a:rPr lang="cs-CZ" dirty="0" smtClean="0">
                <a:solidFill>
                  <a:srgbClr val="000808"/>
                </a:solidFill>
              </a:rPr>
              <a:t>Zlatý prsten má objem 1,5 </a:t>
            </a:r>
            <a:r>
              <a:rPr lang="cs-CZ" dirty="0" smtClean="0">
                <a:solidFill>
                  <a:srgbClr val="000808"/>
                </a:solidFill>
              </a:rPr>
              <a:t>cm³. Jeho </a:t>
            </a:r>
            <a:r>
              <a:rPr lang="cs-CZ" dirty="0" smtClean="0">
                <a:solidFill>
                  <a:srgbClr val="000808"/>
                </a:solidFill>
              </a:rPr>
              <a:t>hmotnost je  29 g.</a:t>
            </a:r>
          </a:p>
          <a:p>
            <a:pPr algn="just"/>
            <a:r>
              <a:rPr lang="cs-CZ" dirty="0" smtClean="0">
                <a:solidFill>
                  <a:srgbClr val="000808"/>
                </a:solidFill>
              </a:rPr>
              <a:t>Určete</a:t>
            </a:r>
            <a:r>
              <a:rPr lang="cs-CZ" dirty="0" smtClean="0">
                <a:solidFill>
                  <a:srgbClr val="000808"/>
                </a:solidFill>
              </a:rPr>
              <a:t>, zda </a:t>
            </a:r>
            <a:r>
              <a:rPr lang="cs-CZ" dirty="0" smtClean="0">
                <a:solidFill>
                  <a:srgbClr val="000808"/>
                </a:solidFill>
              </a:rPr>
              <a:t>je prsten vyrobený z ryzího zlata nebo ze slitiny</a:t>
            </a:r>
          </a:p>
          <a:p>
            <a:pPr algn="just"/>
            <a:r>
              <a:rPr lang="cs-CZ" dirty="0" smtClean="0">
                <a:solidFill>
                  <a:srgbClr val="000808"/>
                </a:solidFill>
              </a:rPr>
              <a:t> zlata se </a:t>
            </a:r>
            <a:r>
              <a:rPr lang="cs-CZ" dirty="0" smtClean="0">
                <a:solidFill>
                  <a:srgbClr val="000808"/>
                </a:solidFill>
              </a:rPr>
              <a:t>stříbrem!</a:t>
            </a:r>
            <a:endParaRPr lang="cs-CZ" dirty="0" smtClean="0">
              <a:solidFill>
                <a:srgbClr val="000808"/>
              </a:solidFill>
            </a:endParaRPr>
          </a:p>
        </p:txBody>
      </p:sp>
      <p:pic>
        <p:nvPicPr>
          <p:cNvPr id="2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1113" y="3022600"/>
            <a:ext cx="4041775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03513" y="3175000"/>
            <a:ext cx="4041775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4" name="Zástupný symbol pro text 2"/>
          <p:cNvSpPr>
            <a:spLocks noGrp="1"/>
          </p:cNvSpPr>
          <p:nvPr>
            <p:ph type="body" idx="1"/>
          </p:nvPr>
        </p:nvSpPr>
        <p:spPr>
          <a:xfrm>
            <a:off x="0" y="2011363"/>
            <a:ext cx="2843213" cy="819150"/>
          </a:xfrm>
        </p:spPr>
        <p:txBody>
          <a:bodyPr/>
          <a:lstStyle/>
          <a:p>
            <a:pPr>
              <a:defRPr/>
            </a:pPr>
            <a:r>
              <a:rPr lang="cs-CZ" sz="3200" dirty="0" smtClean="0"/>
              <a:t>   </a:t>
            </a:r>
            <a:r>
              <a:rPr lang="cs-CZ" sz="3200" dirty="0" smtClean="0">
                <a:solidFill>
                  <a:schemeClr val="bg2">
                    <a:lumMod val="75000"/>
                  </a:schemeClr>
                </a:solidFill>
              </a:rPr>
              <a:t>V= 1,5 </a:t>
            </a:r>
            <a:r>
              <a:rPr lang="cs-CZ" sz="3200" dirty="0">
                <a:solidFill>
                  <a:schemeClr val="bg2">
                    <a:lumMod val="75000"/>
                  </a:schemeClr>
                </a:solidFill>
              </a:rPr>
              <a:t>cm³ </a:t>
            </a:r>
            <a:endParaRPr lang="cs-CZ" sz="3200" dirty="0" smtClean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20" name="Zástupný symbol pro text 2"/>
          <p:cNvSpPr>
            <a:spLocks noGrp="1"/>
          </p:cNvSpPr>
          <p:nvPr>
            <p:ph type="body" idx="1"/>
          </p:nvPr>
        </p:nvSpPr>
        <p:spPr>
          <a:xfrm>
            <a:off x="-30163" y="2667000"/>
            <a:ext cx="2806701" cy="819150"/>
          </a:xfrm>
        </p:spPr>
        <p:txBody>
          <a:bodyPr/>
          <a:lstStyle/>
          <a:p>
            <a:pPr>
              <a:defRPr/>
            </a:pPr>
            <a:r>
              <a:rPr lang="cs-CZ" sz="3200" dirty="0" smtClean="0"/>
              <a:t>   </a:t>
            </a:r>
            <a:r>
              <a:rPr lang="cs-CZ" sz="3200" dirty="0" smtClean="0">
                <a:solidFill>
                  <a:schemeClr val="bg2">
                    <a:lumMod val="75000"/>
                  </a:schemeClr>
                </a:solidFill>
              </a:rPr>
              <a:t>m= 29 g </a:t>
            </a:r>
          </a:p>
        </p:txBody>
      </p:sp>
      <p:sp>
        <p:nvSpPr>
          <p:cNvPr id="21" name="Zástupný symbol pro text 2"/>
          <p:cNvSpPr>
            <a:spLocks noGrp="1"/>
          </p:cNvSpPr>
          <p:nvPr>
            <p:ph type="body" idx="1"/>
          </p:nvPr>
        </p:nvSpPr>
        <p:spPr>
          <a:xfrm>
            <a:off x="0" y="3341688"/>
            <a:ext cx="2843213" cy="819150"/>
          </a:xfrm>
        </p:spPr>
        <p:txBody>
          <a:bodyPr/>
          <a:lstStyle/>
          <a:p>
            <a:pPr>
              <a:defRPr/>
            </a:pPr>
            <a:r>
              <a:rPr lang="cs-CZ" sz="3200" dirty="0" smtClean="0"/>
              <a:t>   </a:t>
            </a:r>
            <a:r>
              <a:rPr lang="el-GR" sz="3200" dirty="0" smtClean="0">
                <a:solidFill>
                  <a:schemeClr val="bg2">
                    <a:lumMod val="75000"/>
                  </a:schemeClr>
                </a:solidFill>
              </a:rPr>
              <a:t>ρ </a:t>
            </a:r>
            <a:r>
              <a:rPr lang="cs-CZ" sz="3200" dirty="0" smtClean="0">
                <a:solidFill>
                  <a:schemeClr val="bg2">
                    <a:lumMod val="75000"/>
                  </a:schemeClr>
                </a:solidFill>
              </a:rPr>
              <a:t>=  ? </a:t>
            </a:r>
          </a:p>
        </p:txBody>
      </p:sp>
      <p:sp>
        <p:nvSpPr>
          <p:cNvPr id="10251" name="Zástupný symbol pro text 6"/>
          <p:cNvSpPr>
            <a:spLocks noGrp="1"/>
          </p:cNvSpPr>
          <p:nvPr>
            <p:ph type="body" idx="1"/>
          </p:nvPr>
        </p:nvSpPr>
        <p:spPr>
          <a:xfrm>
            <a:off x="0" y="5876925"/>
            <a:ext cx="8893175" cy="981075"/>
          </a:xfrm>
        </p:spPr>
        <p:txBody>
          <a:bodyPr/>
          <a:lstStyle/>
          <a:p>
            <a:r>
              <a:rPr lang="cs-CZ" sz="2800" u="sng" dirty="0" smtClean="0"/>
              <a:t>Vypočtená hustota podle fyzikálních tabulek odpovídá hustotě zlata</a:t>
            </a:r>
            <a:r>
              <a:rPr lang="cs-CZ" sz="2800" u="sng" dirty="0" smtClean="0"/>
              <a:t>. Prsten </a:t>
            </a:r>
            <a:r>
              <a:rPr lang="cs-CZ" sz="2800" u="sng" dirty="0" smtClean="0"/>
              <a:t>je z ryzího zlata.</a:t>
            </a:r>
          </a:p>
        </p:txBody>
      </p:sp>
      <p:sp>
        <p:nvSpPr>
          <p:cNvPr id="26" name="Nadpis 1"/>
          <p:cNvSpPr>
            <a:spLocks noGrp="1"/>
          </p:cNvSpPr>
          <p:nvPr>
            <p:ph type="body" idx="1"/>
          </p:nvPr>
        </p:nvSpPr>
        <p:spPr>
          <a:xfrm>
            <a:off x="898525" y="4437063"/>
            <a:ext cx="1441450" cy="863600"/>
          </a:xfrm>
        </p:spPr>
        <p:txBody>
          <a:bodyPr/>
          <a:lstStyle/>
          <a:p>
            <a:r>
              <a:rPr lang="cs-CZ" sz="4400" smtClean="0"/>
              <a:t> </a:t>
            </a:r>
            <a:r>
              <a:rPr lang="el-GR" sz="4800" smtClean="0">
                <a:solidFill>
                  <a:srgbClr val="000808"/>
                </a:solidFill>
              </a:rPr>
              <a:t>ρ</a:t>
            </a:r>
            <a:r>
              <a:rPr lang="cs-CZ" sz="4800" smtClean="0">
                <a:solidFill>
                  <a:srgbClr val="000808"/>
                </a:solidFill>
              </a:rPr>
              <a:t> = </a:t>
            </a:r>
          </a:p>
        </p:txBody>
      </p:sp>
      <p:graphicFrame>
        <p:nvGraphicFramePr>
          <p:cNvPr id="8" name="Objekt 7"/>
          <p:cNvGraphicFramePr>
            <a:graphicFrameLocks noChangeAspect="1"/>
          </p:cNvGraphicFramePr>
          <p:nvPr/>
        </p:nvGraphicFramePr>
        <p:xfrm>
          <a:off x="2241550" y="3813175"/>
          <a:ext cx="1203325" cy="2003425"/>
        </p:xfrm>
        <a:graphic>
          <a:graphicData uri="http://schemas.openxmlformats.org/presentationml/2006/ole">
            <p:oleObj spid="_x0000_s10252" name="Rovnice" r:id="rId4" imgW="190417" imgH="393529" progId="Equation.3">
              <p:embed/>
            </p:oleObj>
          </a:graphicData>
        </a:graphic>
      </p:graphicFrame>
      <p:sp>
        <p:nvSpPr>
          <p:cNvPr id="28" name="Nadpis 1"/>
          <p:cNvSpPr>
            <a:spLocks noGrp="1"/>
          </p:cNvSpPr>
          <p:nvPr>
            <p:ph type="body" idx="1"/>
          </p:nvPr>
        </p:nvSpPr>
        <p:spPr>
          <a:xfrm>
            <a:off x="3276600" y="4292600"/>
            <a:ext cx="930275" cy="936625"/>
          </a:xfrm>
        </p:spPr>
        <p:txBody>
          <a:bodyPr/>
          <a:lstStyle/>
          <a:p>
            <a:r>
              <a:rPr lang="cs-CZ" sz="4400" smtClean="0"/>
              <a:t> </a:t>
            </a:r>
            <a:r>
              <a:rPr lang="cs-CZ" sz="4800" smtClean="0">
                <a:solidFill>
                  <a:srgbClr val="000808"/>
                </a:solidFill>
              </a:rPr>
              <a:t>= </a:t>
            </a:r>
          </a:p>
        </p:txBody>
      </p:sp>
      <p:graphicFrame>
        <p:nvGraphicFramePr>
          <p:cNvPr id="9" name="Objekt 8"/>
          <p:cNvGraphicFramePr>
            <a:graphicFrameLocks noChangeAspect="1"/>
          </p:cNvGraphicFramePr>
          <p:nvPr/>
        </p:nvGraphicFramePr>
        <p:xfrm>
          <a:off x="4068763" y="3867150"/>
          <a:ext cx="1311275" cy="3051175"/>
        </p:xfrm>
        <a:graphic>
          <a:graphicData uri="http://schemas.openxmlformats.org/presentationml/2006/ole">
            <p:oleObj spid="_x0000_s10254" name="Rovnice" r:id="rId5" imgW="228600" imgH="660400" progId="Equation.3">
              <p:embed/>
            </p:oleObj>
          </a:graphicData>
        </a:graphic>
      </p:graphicFrame>
      <p:sp>
        <p:nvSpPr>
          <p:cNvPr id="30" name="Nadpis 1"/>
          <p:cNvSpPr>
            <a:spLocks noGrp="1"/>
          </p:cNvSpPr>
          <p:nvPr>
            <p:ph type="body" idx="1"/>
          </p:nvPr>
        </p:nvSpPr>
        <p:spPr>
          <a:xfrm>
            <a:off x="5219700" y="4437063"/>
            <a:ext cx="2447925" cy="792162"/>
          </a:xfrm>
        </p:spPr>
        <p:txBody>
          <a:bodyPr/>
          <a:lstStyle/>
          <a:p>
            <a:r>
              <a:rPr lang="cs-CZ" sz="4400" smtClean="0"/>
              <a:t> </a:t>
            </a:r>
            <a:r>
              <a:rPr lang="cs-CZ" sz="4800" smtClean="0">
                <a:solidFill>
                  <a:srgbClr val="000808"/>
                </a:solidFill>
              </a:rPr>
              <a:t>= 19,33</a:t>
            </a:r>
          </a:p>
        </p:txBody>
      </p:sp>
      <p:graphicFrame>
        <p:nvGraphicFramePr>
          <p:cNvPr id="10256" name="Objekt 9"/>
          <p:cNvGraphicFramePr>
            <a:graphicFrameLocks noChangeAspect="1"/>
          </p:cNvGraphicFramePr>
          <p:nvPr/>
        </p:nvGraphicFramePr>
        <p:xfrm>
          <a:off x="7766050" y="4251325"/>
          <a:ext cx="722313" cy="1098550"/>
        </p:xfrm>
        <a:graphic>
          <a:graphicData uri="http://schemas.openxmlformats.org/presentationml/2006/ole">
            <p:oleObj spid="_x0000_s10256" name="Rovnice" r:id="rId6" imgW="114151" imgH="215619" progId="Equation.3">
              <p:embed/>
            </p:oleObj>
          </a:graphicData>
        </a:graphic>
      </p:graphicFrame>
      <p:graphicFrame>
        <p:nvGraphicFramePr>
          <p:cNvPr id="11" name="Objekt 10"/>
          <p:cNvGraphicFramePr>
            <a:graphicFrameLocks noChangeAspect="1"/>
          </p:cNvGraphicFramePr>
          <p:nvPr/>
        </p:nvGraphicFramePr>
        <p:xfrm>
          <a:off x="7740650" y="4292600"/>
          <a:ext cx="971550" cy="1042988"/>
        </p:xfrm>
        <a:graphic>
          <a:graphicData uri="http://schemas.openxmlformats.org/presentationml/2006/ole">
            <p:oleObj spid="_x0000_s10257" name="Rovnice" r:id="rId7" imgW="304536" imgH="393359" progId="Equation.3">
              <p:embed/>
            </p:oleObj>
          </a:graphicData>
        </a:graphic>
      </p:graphicFrame>
      <p:sp>
        <p:nvSpPr>
          <p:cNvPr id="22" name="Zástupný symbol pro text 2"/>
          <p:cNvSpPr>
            <a:spLocks noGrp="1"/>
          </p:cNvSpPr>
          <p:nvPr>
            <p:ph type="body" idx="1"/>
          </p:nvPr>
        </p:nvSpPr>
        <p:spPr>
          <a:xfrm>
            <a:off x="7164388" y="4005263"/>
            <a:ext cx="431800" cy="561975"/>
          </a:xfrm>
        </p:spPr>
        <p:txBody>
          <a:bodyPr/>
          <a:lstStyle/>
          <a:p>
            <a:r>
              <a:rPr lang="cs-CZ" sz="3200" smtClean="0"/>
              <a:t>   </a:t>
            </a:r>
            <a:r>
              <a:rPr lang="cs-CZ" sz="3200" smtClean="0">
                <a:solidFill>
                  <a:srgbClr val="000808"/>
                </a:solidFill>
              </a:rPr>
              <a:t>_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7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8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 nodeType="clickPar">
                      <p:stCondLst>
                        <p:cond delay="indefinite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 nodeType="clickPar">
                      <p:stCondLst>
                        <p:cond delay="indefinite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1" dur="500"/>
                                        <p:tgtEl>
                                          <p:spTgt spid="10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 build="p"/>
      <p:bldP spid="10254" grpId="0" build="p"/>
      <p:bldP spid="20" grpId="0" build="p"/>
      <p:bldP spid="21" grpId="0" build="p"/>
      <p:bldP spid="10251" grpId="0" build="p"/>
      <p:bldP spid="26" grpId="0" build="p"/>
      <p:bldP spid="28" grpId="0" build="p"/>
      <p:bldP spid="30" grpId="0" build="p"/>
      <p:bldP spid="2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96633">
            <a:alpha val="39999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052513"/>
            <a:ext cx="8002588" cy="1008062"/>
          </a:xfrm>
        </p:spPr>
        <p:txBody>
          <a:bodyPr/>
          <a:lstStyle/>
          <a:p>
            <a:r>
              <a:rPr lang="cs-CZ" smtClean="0"/>
              <a:t>ZDROJE: obrázky – http: office microsoft.com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apsle">
  <a:themeElements>
    <a:clrScheme name="Kapsle 1">
      <a:dk1>
        <a:srgbClr val="003366"/>
      </a:dk1>
      <a:lt1>
        <a:srgbClr val="FFFFFF"/>
      </a:lt1>
      <a:dk2>
        <a:srgbClr val="006666"/>
      </a:dk2>
      <a:lt2>
        <a:srgbClr val="666699"/>
      </a:lt2>
      <a:accent1>
        <a:srgbClr val="33CCCC"/>
      </a:accent1>
      <a:accent2>
        <a:srgbClr val="99CC99"/>
      </a:accent2>
      <a:accent3>
        <a:srgbClr val="FFFFFF"/>
      </a:accent3>
      <a:accent4>
        <a:srgbClr val="002A56"/>
      </a:accent4>
      <a:accent5>
        <a:srgbClr val="ADE2E2"/>
      </a:accent5>
      <a:accent6>
        <a:srgbClr val="8AB98A"/>
      </a:accent6>
      <a:hlink>
        <a:srgbClr val="003366"/>
      </a:hlink>
      <a:folHlink>
        <a:srgbClr val="CC99FF"/>
      </a:folHlink>
    </a:clrScheme>
    <a:fontScheme name="Kapsl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Kapsle 1">
        <a:dk1>
          <a:srgbClr val="003366"/>
        </a:dk1>
        <a:lt1>
          <a:srgbClr val="FFFFFF"/>
        </a:lt1>
        <a:dk2>
          <a:srgbClr val="006666"/>
        </a:dk2>
        <a:lt2>
          <a:srgbClr val="666699"/>
        </a:lt2>
        <a:accent1>
          <a:srgbClr val="33CCCC"/>
        </a:accent1>
        <a:accent2>
          <a:srgbClr val="99CC99"/>
        </a:accent2>
        <a:accent3>
          <a:srgbClr val="FFFFFF"/>
        </a:accent3>
        <a:accent4>
          <a:srgbClr val="002A56"/>
        </a:accent4>
        <a:accent5>
          <a:srgbClr val="ADE2E2"/>
        </a:accent5>
        <a:accent6>
          <a:srgbClr val="8AB98A"/>
        </a:accent6>
        <a:hlink>
          <a:srgbClr val="003366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le 2">
        <a:dk1>
          <a:srgbClr val="000000"/>
        </a:dk1>
        <a:lt1>
          <a:srgbClr val="FFFFFF"/>
        </a:lt1>
        <a:dk2>
          <a:srgbClr val="000000"/>
        </a:dk2>
        <a:lt2>
          <a:srgbClr val="808000"/>
        </a:lt2>
        <a:accent1>
          <a:srgbClr val="FFCC99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8AB900"/>
        </a:accent6>
        <a:hlink>
          <a:srgbClr val="3366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le 3">
        <a:dk1>
          <a:srgbClr val="006699"/>
        </a:dk1>
        <a:lt1>
          <a:srgbClr val="FFFFFF"/>
        </a:lt1>
        <a:dk2>
          <a:srgbClr val="6699FF"/>
        </a:dk2>
        <a:lt2>
          <a:srgbClr val="FFFFFF"/>
        </a:lt2>
        <a:accent1>
          <a:srgbClr val="33CCCC"/>
        </a:accent1>
        <a:accent2>
          <a:srgbClr val="006699"/>
        </a:accent2>
        <a:accent3>
          <a:srgbClr val="B8CAFF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99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4">
        <a:dk1>
          <a:srgbClr val="000000"/>
        </a:dk1>
        <a:lt1>
          <a:srgbClr val="FFFFFF"/>
        </a:lt1>
        <a:dk2>
          <a:srgbClr val="9900CC"/>
        </a:dk2>
        <a:lt2>
          <a:srgbClr val="006600"/>
        </a:lt2>
        <a:accent1>
          <a:srgbClr val="33CC33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ADE2AD"/>
        </a:accent5>
        <a:accent6>
          <a:srgbClr val="E7B95C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le 5">
        <a:dk1>
          <a:srgbClr val="000066"/>
        </a:dk1>
        <a:lt1>
          <a:srgbClr val="FFFFFF"/>
        </a:lt1>
        <a:dk2>
          <a:srgbClr val="336699"/>
        </a:dk2>
        <a:lt2>
          <a:srgbClr val="FFFFEB"/>
        </a:lt2>
        <a:accent1>
          <a:srgbClr val="99CCFF"/>
        </a:accent1>
        <a:accent2>
          <a:srgbClr val="9999FF"/>
        </a:accent2>
        <a:accent3>
          <a:srgbClr val="ADB8CA"/>
        </a:accent3>
        <a:accent4>
          <a:srgbClr val="DADADA"/>
        </a:accent4>
        <a:accent5>
          <a:srgbClr val="CAE2FF"/>
        </a:accent5>
        <a:accent6>
          <a:srgbClr val="8A8AE7"/>
        </a:accent6>
        <a:hlink>
          <a:srgbClr val="CCCCFF"/>
        </a:hlink>
        <a:folHlink>
          <a:srgbClr val="C68D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6">
        <a:dk1>
          <a:srgbClr val="808000"/>
        </a:dk1>
        <a:lt1>
          <a:srgbClr val="FFFFFF"/>
        </a:lt1>
        <a:dk2>
          <a:srgbClr val="006666"/>
        </a:dk2>
        <a:lt2>
          <a:srgbClr val="FFFFFF"/>
        </a:lt2>
        <a:accent1>
          <a:srgbClr val="FFCC66"/>
        </a:accent1>
        <a:accent2>
          <a:srgbClr val="00ACA8"/>
        </a:accent2>
        <a:accent3>
          <a:srgbClr val="AAB8B8"/>
        </a:accent3>
        <a:accent4>
          <a:srgbClr val="DADADA"/>
        </a:accent4>
        <a:accent5>
          <a:srgbClr val="FFE2B8"/>
        </a:accent5>
        <a:accent6>
          <a:srgbClr val="009B98"/>
        </a:accent6>
        <a:hlink>
          <a:srgbClr val="CCCC00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7">
        <a:dk1>
          <a:srgbClr val="FFFFCC"/>
        </a:dk1>
        <a:lt1>
          <a:srgbClr val="FFFFFF"/>
        </a:lt1>
        <a:dk2>
          <a:srgbClr val="660033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FFCC00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8">
        <a:dk1>
          <a:srgbClr val="FF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CC00"/>
        </a:accent1>
        <a:accent2>
          <a:srgbClr val="CC3300"/>
        </a:accent2>
        <a:accent3>
          <a:srgbClr val="AA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FF66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678</TotalTime>
  <Words>372</Words>
  <Application>Microsoft Office PowerPoint</Application>
  <PresentationFormat>Předvádění na obrazovce (4:3)</PresentationFormat>
  <Paragraphs>66</Paragraphs>
  <Slides>8</Slides>
  <Notes>0</Notes>
  <HiddenSlides>0</HiddenSlides>
  <MMClips>0</MMClips>
  <ScaleCrop>false</ScaleCrop>
  <HeadingPairs>
    <vt:vector size="8" baseType="variant">
      <vt:variant>
        <vt:lpstr>Použitá písma</vt:lpstr>
      </vt:variant>
      <vt:variant>
        <vt:i4>5</vt:i4>
      </vt:variant>
      <vt:variant>
        <vt:lpstr>Motiv</vt:lpstr>
      </vt:variant>
      <vt:variant>
        <vt:i4>2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6" baseType="lpstr">
      <vt:lpstr>Arial</vt:lpstr>
      <vt:lpstr>Wingdings</vt:lpstr>
      <vt:lpstr>Calibri</vt:lpstr>
      <vt:lpstr>Times New Roman</vt:lpstr>
      <vt:lpstr>Arial Black</vt:lpstr>
      <vt:lpstr>Kapsle</vt:lpstr>
      <vt:lpstr>Motiv systému Office</vt:lpstr>
      <vt:lpstr>Editor rovnic 3.0</vt:lpstr>
      <vt:lpstr>Snímek 1</vt:lpstr>
      <vt:lpstr>POPIS MATERIÁLU</vt:lpstr>
      <vt:lpstr>     Určování hustoty látek  Hustota-  vyjadřuje hmotnost látky připadající na jednotku objemu (např. na 1cm³, na 1m³ apod.)                   </vt:lpstr>
      <vt:lpstr>   </vt:lpstr>
      <vt:lpstr>Výpočet hustoty:      </vt:lpstr>
      <vt:lpstr>   Pracovní list:</vt:lpstr>
      <vt:lpstr>Snímek 7</vt:lpstr>
      <vt:lpstr>Snímek 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Juračka Miroslav</dc:creator>
  <cp:lastModifiedBy>Dum</cp:lastModifiedBy>
  <cp:revision>110</cp:revision>
  <dcterms:created xsi:type="dcterms:W3CDTF">2011-09-16T09:39:46Z</dcterms:created>
  <dcterms:modified xsi:type="dcterms:W3CDTF">2014-01-10T12:23:57Z</dcterms:modified>
</cp:coreProperties>
</file>