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notesMasterIdLst>
    <p:notesMasterId r:id="rId10"/>
  </p:notesMasterIdLst>
  <p:sldIdLst>
    <p:sldId id="278" r:id="rId3"/>
    <p:sldId id="257" r:id="rId4"/>
    <p:sldId id="275" r:id="rId5"/>
    <p:sldId id="283" r:id="rId6"/>
    <p:sldId id="280" r:id="rId7"/>
    <p:sldId id="282" r:id="rId8"/>
    <p:sldId id="27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808"/>
    <a:srgbClr val="66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3FDE29-193D-4C79-934A-F5CF3AC3EF6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E4A9A29-4D43-48A9-AD6F-0D3A481D7594}">
      <dgm:prSet phldrT="[Text]" custT="1"/>
      <dgm:spPr>
        <a:solidFill>
          <a:schemeClr val="accent2"/>
        </a:solidFill>
        <a:ln>
          <a:solidFill>
            <a:schemeClr val="bg2">
              <a:lumMod val="20000"/>
              <a:lumOff val="8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rgbClr val="000808"/>
              </a:solidFill>
              <a:latin typeface="Arial Black" pitchFamily="34" charset="0"/>
            </a:rPr>
            <a:t>cyklický</a:t>
          </a:r>
          <a:endParaRPr lang="cs-CZ" sz="2400" b="1" dirty="0">
            <a:solidFill>
              <a:srgbClr val="000808"/>
            </a:solidFill>
            <a:latin typeface="Arial Black" pitchFamily="34" charset="0"/>
          </a:endParaRPr>
        </a:p>
      </dgm:t>
    </dgm:pt>
    <dgm:pt modelId="{98486442-1663-46BD-A6EE-246ED2DCD402}" type="parTrans" cxnId="{D6960E4A-C2FE-4AE2-B0FF-3197AA285A1B}">
      <dgm:prSet/>
      <dgm:spPr/>
      <dgm:t>
        <a:bodyPr/>
        <a:lstStyle/>
        <a:p>
          <a:endParaRPr lang="cs-CZ"/>
        </a:p>
      </dgm:t>
    </dgm:pt>
    <dgm:pt modelId="{1F8B8677-7073-4635-8C4A-8FD13DB830AC}" type="sibTrans" cxnId="{D6960E4A-C2FE-4AE2-B0FF-3197AA285A1B}">
      <dgm:prSet/>
      <dgm:spPr/>
      <dgm:t>
        <a:bodyPr/>
        <a:lstStyle/>
        <a:p>
          <a:endParaRPr lang="cs-CZ"/>
        </a:p>
      </dgm:t>
    </dgm:pt>
    <dgm:pt modelId="{EC05CD0D-4BD6-4415-8C63-B96514F844BD}">
      <dgm:prSet phldrT="[Text]" phldr="1"/>
      <dgm:spPr/>
      <dgm:t>
        <a:bodyPr/>
        <a:lstStyle/>
        <a:p>
          <a:endParaRPr lang="cs-CZ" dirty="0"/>
        </a:p>
      </dgm:t>
    </dgm:pt>
    <dgm:pt modelId="{BB25F9CE-FAF2-4112-915E-E08AB265E6F4}" type="parTrans" cxnId="{7D1AAA4C-D4CE-4716-90E8-DB66F2A6E385}">
      <dgm:prSet/>
      <dgm:spPr/>
      <dgm:t>
        <a:bodyPr/>
        <a:lstStyle/>
        <a:p>
          <a:endParaRPr lang="cs-CZ"/>
        </a:p>
      </dgm:t>
    </dgm:pt>
    <dgm:pt modelId="{9C23134D-8CE0-4B99-83DD-F86B0ED65867}" type="sibTrans" cxnId="{7D1AAA4C-D4CE-4716-90E8-DB66F2A6E385}">
      <dgm:prSet/>
      <dgm:spPr/>
      <dgm:t>
        <a:bodyPr/>
        <a:lstStyle/>
        <a:p>
          <a:endParaRPr lang="cs-CZ"/>
        </a:p>
      </dgm:t>
    </dgm:pt>
    <dgm:pt modelId="{B9CF51CF-779B-4086-97EF-8C600A59ABBE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400" dirty="0" smtClean="0">
              <a:solidFill>
                <a:srgbClr val="000808"/>
              </a:solidFill>
              <a:latin typeface="Arial Black" pitchFamily="34" charset="0"/>
            </a:rPr>
            <a:t>lineární</a:t>
          </a:r>
          <a:endParaRPr lang="cs-CZ" sz="2400" dirty="0">
            <a:solidFill>
              <a:srgbClr val="000808"/>
            </a:solidFill>
            <a:latin typeface="Arial Black" pitchFamily="34" charset="0"/>
          </a:endParaRPr>
        </a:p>
      </dgm:t>
    </dgm:pt>
    <dgm:pt modelId="{701FAF11-0565-420E-B830-D684A0E48518}" type="parTrans" cxnId="{527EF322-8C43-4500-9A5A-53EBCE1B1224}">
      <dgm:prSet/>
      <dgm:spPr/>
      <dgm:t>
        <a:bodyPr/>
        <a:lstStyle/>
        <a:p>
          <a:endParaRPr lang="cs-CZ"/>
        </a:p>
      </dgm:t>
    </dgm:pt>
    <dgm:pt modelId="{7A355C7D-102A-4EA2-A262-0AA401659E03}" type="sibTrans" cxnId="{527EF322-8C43-4500-9A5A-53EBCE1B1224}">
      <dgm:prSet/>
      <dgm:spPr/>
      <dgm:t>
        <a:bodyPr/>
        <a:lstStyle/>
        <a:p>
          <a:endParaRPr lang="cs-CZ"/>
        </a:p>
      </dgm:t>
    </dgm:pt>
    <dgm:pt modelId="{5913EAE3-C286-4550-81BC-6DACF734C6BD}">
      <dgm:prSet phldrT="[Text]" phldr="1"/>
      <dgm:spPr/>
      <dgm:t>
        <a:bodyPr/>
        <a:lstStyle/>
        <a:p>
          <a:endParaRPr lang="cs-CZ" dirty="0"/>
        </a:p>
      </dgm:t>
    </dgm:pt>
    <dgm:pt modelId="{E8B43638-BC0B-4177-B75A-4F5B726512FA}" type="parTrans" cxnId="{AAC478D6-2850-49DA-8FCF-7F40015C81D5}">
      <dgm:prSet/>
      <dgm:spPr/>
      <dgm:t>
        <a:bodyPr/>
        <a:lstStyle/>
        <a:p>
          <a:endParaRPr lang="cs-CZ"/>
        </a:p>
      </dgm:t>
    </dgm:pt>
    <dgm:pt modelId="{8C78CE65-A65F-4A94-9DCC-657255971B56}" type="sibTrans" cxnId="{AAC478D6-2850-49DA-8FCF-7F40015C81D5}">
      <dgm:prSet/>
      <dgm:spPr/>
      <dgm:t>
        <a:bodyPr/>
        <a:lstStyle/>
        <a:p>
          <a:endParaRPr lang="cs-CZ"/>
        </a:p>
      </dgm:t>
    </dgm:pt>
    <dgm:pt modelId="{0C263F4A-E454-42CB-975D-8AB04BF55E98}" type="pres">
      <dgm:prSet presAssocID="{053FDE29-193D-4C79-934A-F5CF3AC3EF6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90BF2D-8B46-45CD-90E7-5C041EAB611C}" type="pres">
      <dgm:prSet presAssocID="{8E4A9A29-4D43-48A9-AD6F-0D3A481D7594}" presName="parentText" presStyleLbl="node1" presStyleIdx="0" presStyleCnt="2" custLinFactNeighborX="-2439" custLinFactNeighborY="-124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D5ADA3-4CE0-428C-AA8A-FC4A19D093D4}" type="pres">
      <dgm:prSet presAssocID="{8E4A9A29-4D43-48A9-AD6F-0D3A481D7594}" presName="childText" presStyleLbl="revTx" presStyleIdx="0" presStyleCnt="2" custScaleX="97339" custScaleY="50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AAB328-DCE7-4C71-8EAC-F9108B7FCAFE}" type="pres">
      <dgm:prSet presAssocID="{B9CF51CF-779B-4086-97EF-8C600A59ABB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C0724E-82BF-4B07-AA91-624D57F59263}" type="pres">
      <dgm:prSet presAssocID="{B9CF51CF-779B-4086-97EF-8C600A59ABB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AA3574-1556-4CA5-A941-3D1C0FB76D62}" type="presOf" srcId="{B9CF51CF-779B-4086-97EF-8C600A59ABBE}" destId="{2CAAB328-DCE7-4C71-8EAC-F9108B7FCAFE}" srcOrd="0" destOrd="0" presId="urn:microsoft.com/office/officeart/2005/8/layout/vList2"/>
    <dgm:cxn modelId="{DC4802D8-AE20-449C-8FE4-641750918FF2}" type="presOf" srcId="{5913EAE3-C286-4550-81BC-6DACF734C6BD}" destId="{22C0724E-82BF-4B07-AA91-624D57F59263}" srcOrd="0" destOrd="0" presId="urn:microsoft.com/office/officeart/2005/8/layout/vList2"/>
    <dgm:cxn modelId="{AAC478D6-2850-49DA-8FCF-7F40015C81D5}" srcId="{B9CF51CF-779B-4086-97EF-8C600A59ABBE}" destId="{5913EAE3-C286-4550-81BC-6DACF734C6BD}" srcOrd="0" destOrd="0" parTransId="{E8B43638-BC0B-4177-B75A-4F5B726512FA}" sibTransId="{8C78CE65-A65F-4A94-9DCC-657255971B56}"/>
    <dgm:cxn modelId="{92192845-2153-4EC6-9239-1FFCC81B2AC1}" type="presOf" srcId="{8E4A9A29-4D43-48A9-AD6F-0D3A481D7594}" destId="{8590BF2D-8B46-45CD-90E7-5C041EAB611C}" srcOrd="0" destOrd="0" presId="urn:microsoft.com/office/officeart/2005/8/layout/vList2"/>
    <dgm:cxn modelId="{7D1AAA4C-D4CE-4716-90E8-DB66F2A6E385}" srcId="{8E4A9A29-4D43-48A9-AD6F-0D3A481D7594}" destId="{EC05CD0D-4BD6-4415-8C63-B96514F844BD}" srcOrd="0" destOrd="0" parTransId="{BB25F9CE-FAF2-4112-915E-E08AB265E6F4}" sibTransId="{9C23134D-8CE0-4B99-83DD-F86B0ED65867}"/>
    <dgm:cxn modelId="{6412DCD8-F9A9-45CA-AA67-0157DCF14BFB}" type="presOf" srcId="{053FDE29-193D-4C79-934A-F5CF3AC3EF64}" destId="{0C263F4A-E454-42CB-975D-8AB04BF55E98}" srcOrd="0" destOrd="0" presId="urn:microsoft.com/office/officeart/2005/8/layout/vList2"/>
    <dgm:cxn modelId="{47D9DC27-B93D-479C-A537-404AB3244CB9}" type="presOf" srcId="{EC05CD0D-4BD6-4415-8C63-B96514F844BD}" destId="{CED5ADA3-4CE0-428C-AA8A-FC4A19D093D4}" srcOrd="0" destOrd="0" presId="urn:microsoft.com/office/officeart/2005/8/layout/vList2"/>
    <dgm:cxn modelId="{527EF322-8C43-4500-9A5A-53EBCE1B1224}" srcId="{053FDE29-193D-4C79-934A-F5CF3AC3EF64}" destId="{B9CF51CF-779B-4086-97EF-8C600A59ABBE}" srcOrd="1" destOrd="0" parTransId="{701FAF11-0565-420E-B830-D684A0E48518}" sibTransId="{7A355C7D-102A-4EA2-A262-0AA401659E03}"/>
    <dgm:cxn modelId="{D6960E4A-C2FE-4AE2-B0FF-3197AA285A1B}" srcId="{053FDE29-193D-4C79-934A-F5CF3AC3EF64}" destId="{8E4A9A29-4D43-48A9-AD6F-0D3A481D7594}" srcOrd="0" destOrd="0" parTransId="{98486442-1663-46BD-A6EE-246ED2DCD402}" sibTransId="{1F8B8677-7073-4635-8C4A-8FD13DB830AC}"/>
    <dgm:cxn modelId="{DE7634DC-8C65-4D82-B543-4100B5E03887}" type="presParOf" srcId="{0C263F4A-E454-42CB-975D-8AB04BF55E98}" destId="{8590BF2D-8B46-45CD-90E7-5C041EAB611C}" srcOrd="0" destOrd="0" presId="urn:microsoft.com/office/officeart/2005/8/layout/vList2"/>
    <dgm:cxn modelId="{8DF6D723-6DA2-4D0C-AE71-1C5B2C847C3D}" type="presParOf" srcId="{0C263F4A-E454-42CB-975D-8AB04BF55E98}" destId="{CED5ADA3-4CE0-428C-AA8A-FC4A19D093D4}" srcOrd="1" destOrd="0" presId="urn:microsoft.com/office/officeart/2005/8/layout/vList2"/>
    <dgm:cxn modelId="{93EA173B-1238-49A3-BA3F-64AA9A21EC47}" type="presParOf" srcId="{0C263F4A-E454-42CB-975D-8AB04BF55E98}" destId="{2CAAB328-DCE7-4C71-8EAC-F9108B7FCAFE}" srcOrd="2" destOrd="0" presId="urn:microsoft.com/office/officeart/2005/8/layout/vList2"/>
    <dgm:cxn modelId="{297662FC-6114-4001-86A6-DA8BEFEAE8D1}" type="presParOf" srcId="{0C263F4A-E454-42CB-975D-8AB04BF55E98}" destId="{22C0724E-82BF-4B07-AA91-624D57F5926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590BF2D-8B46-45CD-90E7-5C041EAB611C}">
      <dsp:nvSpPr>
        <dsp:cNvPr id="0" name=""/>
        <dsp:cNvSpPr/>
      </dsp:nvSpPr>
      <dsp:spPr>
        <a:xfrm>
          <a:off x="0" y="0"/>
          <a:ext cx="2952328" cy="692640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bg2">
              <a:lumMod val="20000"/>
              <a:lumOff val="8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0808"/>
              </a:solidFill>
              <a:latin typeface="Arial Black" pitchFamily="34" charset="0"/>
            </a:rPr>
            <a:t>cyklický</a:t>
          </a:r>
          <a:endParaRPr lang="cs-CZ" sz="2400" b="1" kern="1200" dirty="0">
            <a:solidFill>
              <a:srgbClr val="000808"/>
            </a:solidFill>
            <a:latin typeface="Arial Black" pitchFamily="34" charset="0"/>
          </a:endParaRPr>
        </a:p>
      </dsp:txBody>
      <dsp:txXfrm>
        <a:off x="0" y="0"/>
        <a:ext cx="2952328" cy="692640"/>
      </dsp:txXfrm>
    </dsp:sp>
    <dsp:sp modelId="{CED5ADA3-4CE0-428C-AA8A-FC4A19D093D4}">
      <dsp:nvSpPr>
        <dsp:cNvPr id="0" name=""/>
        <dsp:cNvSpPr/>
      </dsp:nvSpPr>
      <dsp:spPr>
        <a:xfrm>
          <a:off x="39280" y="693051"/>
          <a:ext cx="2873766" cy="309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36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1800" kern="1200" dirty="0"/>
        </a:p>
      </dsp:txBody>
      <dsp:txXfrm>
        <a:off x="39280" y="693051"/>
        <a:ext cx="2873766" cy="309625"/>
      </dsp:txXfrm>
    </dsp:sp>
    <dsp:sp modelId="{2CAAB328-DCE7-4C71-8EAC-F9108B7FCAFE}">
      <dsp:nvSpPr>
        <dsp:cNvPr id="0" name=""/>
        <dsp:cNvSpPr/>
      </dsp:nvSpPr>
      <dsp:spPr>
        <a:xfrm>
          <a:off x="0" y="1002676"/>
          <a:ext cx="2952328" cy="692640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000808"/>
              </a:solidFill>
              <a:latin typeface="Arial Black" pitchFamily="34" charset="0"/>
            </a:rPr>
            <a:t>lineární</a:t>
          </a:r>
          <a:endParaRPr lang="cs-CZ" sz="2400" kern="1200" dirty="0">
            <a:solidFill>
              <a:srgbClr val="000808"/>
            </a:solidFill>
            <a:latin typeface="Arial Black" pitchFamily="34" charset="0"/>
          </a:endParaRPr>
        </a:p>
      </dsp:txBody>
      <dsp:txXfrm>
        <a:off x="0" y="1002676"/>
        <a:ext cx="2952328" cy="692640"/>
      </dsp:txXfrm>
    </dsp:sp>
    <dsp:sp modelId="{22C0724E-82BF-4B07-AA91-624D57F59263}">
      <dsp:nvSpPr>
        <dsp:cNvPr id="0" name=""/>
        <dsp:cNvSpPr/>
      </dsp:nvSpPr>
      <dsp:spPr>
        <a:xfrm>
          <a:off x="0" y="1695316"/>
          <a:ext cx="2952328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36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1800" kern="1200" dirty="0"/>
        </a:p>
      </dsp:txBody>
      <dsp:txXfrm>
        <a:off x="0" y="1695316"/>
        <a:ext cx="2952328" cy="6127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79F32A7-101F-45BD-8143-3A13C1FFA404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7E2CFF3-EF58-445F-981B-5DEA39057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E2CB1D48-8F80-4051-872F-AB3910776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3EF74-E588-429E-A56C-5965E0EF5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DC4C4-AA73-4858-99E8-5AC4E64D2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39AC7-8ED8-41E0-B54B-03FF3EFB4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4449EF-E72B-40D9-9975-5B2270ADE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F681F-0DA9-4065-8D17-1A04296890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D4A24-39C9-4D6E-AC4E-35F5BB279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2BC317-DF40-49D8-AF5C-393E50E40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034D52-485F-4F6F-8CEA-A2A09DD18C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0FE9AC-EE49-480A-94BA-539EFF933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5DDD3F-D931-4C68-A402-55A6FD474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832B8-D1FE-4797-83FA-FC4DBFFF8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8AFED-09A1-43B9-AD10-19D183899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7F08E-A760-41CA-A750-538361B6D2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7304B-D4B2-4487-9E1E-34F67215B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C41F7-640D-4648-8F54-E386AE0B6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BD785-2035-463E-BC75-C28AC0C38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2C8D-E2B0-4494-B6B4-D4055BC49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63B5C-06FA-4A1A-92DC-1FDB7E992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12F0B-9A6C-44C9-AD9A-83A9988E6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459C7-CD2B-4563-A876-4EDB417E3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2E712-C86D-4777-B110-09C04B1842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8EAA373A-2E40-4B16-A661-4B7BC521F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18" r:id="rId1"/>
    <p:sldLayoutId id="2147484797" r:id="rId2"/>
    <p:sldLayoutId id="2147484798" r:id="rId3"/>
    <p:sldLayoutId id="2147484799" r:id="rId4"/>
    <p:sldLayoutId id="2147484800" r:id="rId5"/>
    <p:sldLayoutId id="2147484801" r:id="rId6"/>
    <p:sldLayoutId id="2147484802" r:id="rId7"/>
    <p:sldLayoutId id="2147484803" r:id="rId8"/>
    <p:sldLayoutId id="2147484804" r:id="rId9"/>
    <p:sldLayoutId id="2147484805" r:id="rId10"/>
    <p:sldLayoutId id="214748480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7C067EC-6B53-4B84-A720-9CFA40C24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07" r:id="rId1"/>
    <p:sldLayoutId id="2147484808" r:id="rId2"/>
    <p:sldLayoutId id="2147484809" r:id="rId3"/>
    <p:sldLayoutId id="2147484810" r:id="rId4"/>
    <p:sldLayoutId id="2147484811" r:id="rId5"/>
    <p:sldLayoutId id="2147484812" r:id="rId6"/>
    <p:sldLayoutId id="2147484813" r:id="rId7"/>
    <p:sldLayoutId id="2147484814" r:id="rId8"/>
    <p:sldLayoutId id="2147484815" r:id="rId9"/>
    <p:sldLayoutId id="2147484816" r:id="rId10"/>
    <p:sldLayoutId id="21474848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sz="1200" dirty="0"/>
          </a:p>
          <a:p>
            <a:pPr algn="ctr">
              <a:spcBef>
                <a:spcPct val="50000"/>
              </a:spcBef>
            </a:pPr>
            <a:r>
              <a:rPr lang="cs-CZ" sz="1200" b="1" dirty="0"/>
              <a:t>OZNAČENÍ MATERIÁLU</a:t>
            </a:r>
            <a:r>
              <a:rPr lang="cs-CZ" sz="1200" dirty="0"/>
              <a:t>:  </a:t>
            </a:r>
            <a:r>
              <a:rPr lang="cs-CZ" sz="1200" dirty="0">
                <a:solidFill>
                  <a:srgbClr val="002060"/>
                </a:solidFill>
              </a:rPr>
              <a:t>VY_32_INOVACE_48_F6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NÁZEV VZDĚLÁVACÍHO MATERIÁLU</a:t>
            </a:r>
            <a:r>
              <a:rPr lang="cs-CZ" sz="1200" dirty="0"/>
              <a:t>: Měření času.</a:t>
            </a:r>
          </a:p>
          <a:p>
            <a:pPr algn="ctr">
              <a:spcBef>
                <a:spcPct val="50000"/>
              </a:spcBef>
            </a:pPr>
            <a:r>
              <a:rPr lang="cs-CZ" sz="1200" dirty="0"/>
              <a:t>NÁZEV ŠKOLY: Základní škola a Mateřská škola, </a:t>
            </a:r>
            <a:r>
              <a:rPr lang="cs-CZ" sz="1200" dirty="0" err="1"/>
              <a:t>Hevlín</a:t>
            </a:r>
            <a:r>
              <a:rPr lang="cs-CZ" sz="1200" dirty="0"/>
              <a:t>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CÍSLO PROJEKTU</a:t>
            </a:r>
            <a:r>
              <a:rPr lang="cs-CZ" sz="1200" dirty="0"/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KLÍČOVÁ AKTIVITA</a:t>
            </a:r>
            <a:r>
              <a:rPr lang="cs-CZ" sz="1200" dirty="0"/>
              <a:t>: III/2</a:t>
            </a:r>
          </a:p>
          <a:p>
            <a:pPr algn="ctr">
              <a:spcBef>
                <a:spcPct val="50000"/>
              </a:spcBef>
            </a:pPr>
            <a:endParaRPr lang="cs-CZ" sz="1200" dirty="0"/>
          </a:p>
          <a:p>
            <a:pPr algn="ctr">
              <a:spcBef>
                <a:spcPct val="50000"/>
              </a:spcBef>
            </a:pPr>
            <a:r>
              <a:rPr lang="cs-CZ" sz="1200" b="1" dirty="0"/>
              <a:t>TÉMA HODINY</a:t>
            </a:r>
            <a:r>
              <a:rPr lang="cs-CZ" sz="1200" dirty="0"/>
              <a:t>: Převody jednotek času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ROČNÍK</a:t>
            </a:r>
            <a:r>
              <a:rPr lang="cs-CZ" sz="1200" dirty="0">
                <a:solidFill>
                  <a:srgbClr val="002060"/>
                </a:solidFill>
              </a:rPr>
              <a:t>: 6.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PŘEDMĚT</a:t>
            </a:r>
            <a:r>
              <a:rPr lang="cs-CZ" sz="1200" dirty="0"/>
              <a:t>: </a:t>
            </a:r>
            <a:r>
              <a:rPr lang="cs-CZ" sz="1200" dirty="0">
                <a:solidFill>
                  <a:srgbClr val="002060"/>
                </a:solidFill>
              </a:rPr>
              <a:t>Fyzika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/>
              <a:t>AUTOR  MATERIÁLU</a:t>
            </a:r>
            <a:r>
              <a:rPr lang="cs-CZ" sz="1200" dirty="0"/>
              <a:t>: </a:t>
            </a:r>
            <a:r>
              <a:rPr lang="cs-CZ" sz="1200" dirty="0">
                <a:solidFill>
                  <a:srgbClr val="002060"/>
                </a:solidFill>
              </a:rPr>
              <a:t>Miroslav Juračka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 M, </a:t>
            </a:r>
            <a:r>
              <a:rPr lang="cs-CZ" sz="1400" dirty="0" err="1" smtClean="0">
                <a:latin typeface="Arial" charset="0"/>
                <a:cs typeface="Arial" charset="0"/>
              </a:rPr>
              <a:t>Př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Žáci sledují prezentaci s výkladem. Doplňují další hodiny, které znají ze svého okolí. 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pochopí rozdělení času, jeho základní jednotku a značku a způsob převodu jednotek času.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danou problematiku pochopili.  U některých žáků se vyskytly potíže při převodu </a:t>
            </a:r>
            <a:r>
              <a:rPr lang="cs-CZ" sz="1400" dirty="0" smtClean="0">
                <a:latin typeface="Arial" charset="0"/>
                <a:cs typeface="Arial" charset="0"/>
              </a:rPr>
              <a:t>jednotek času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6633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00013"/>
            <a:ext cx="8229600" cy="1143001"/>
          </a:xfrm>
        </p:spPr>
        <p:txBody>
          <a:bodyPr/>
          <a:lstStyle/>
          <a:p>
            <a:pPr algn="ctr">
              <a:defRPr/>
            </a:pPr>
            <a:r>
              <a:rPr lang="cs-CZ" sz="6000" u="sng" dirty="0" smtClean="0">
                <a:solidFill>
                  <a:schemeClr val="tx2">
                    <a:lumMod val="75000"/>
                  </a:schemeClr>
                </a:solidFill>
              </a:rPr>
              <a:t>Měření času</a:t>
            </a:r>
            <a:endParaRPr lang="cs-CZ" sz="60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147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61950" y="1700213"/>
            <a:ext cx="4040188" cy="639762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Rozdělení času</a:t>
            </a:r>
            <a:endParaRPr lang="cs-CZ" sz="4000" dirty="0">
              <a:solidFill>
                <a:schemeClr val="tx1">
                  <a:lumMod val="50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5841119" y="1230660"/>
          <a:ext cx="2952328" cy="2308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572000" y="2149475"/>
            <a:ext cx="1033463" cy="406400"/>
          </a:xfrm>
          <a:prstGeom prst="straightConnector1">
            <a:avLst/>
          </a:prstGeom>
          <a:ln w="57150">
            <a:solidFill>
              <a:srgbClr val="000808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2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2387530">
            <a:off x="4598988" y="1449388"/>
            <a:ext cx="12985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3141663"/>
            <a:ext cx="9245600" cy="1223962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 Hlavní orientaci v čase udávají   </a:t>
            </a:r>
          </a:p>
          <a:p>
            <a:pPr>
              <a:defRPr/>
            </a:pPr>
            <a:r>
              <a:rPr lang="cs-CZ" sz="4000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úkazy na obloze.</a:t>
            </a:r>
            <a:endParaRPr lang="cs-CZ" sz="4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950" y="4652963"/>
            <a:ext cx="9432925" cy="1871662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Střední sluneční den je rozdělen na  </a:t>
            </a:r>
          </a:p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24 hodin</a:t>
            </a: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, každá hodina na </a:t>
            </a:r>
            <a:r>
              <a:rPr lang="cs-CZ" sz="4000" dirty="0" smtClean="0">
                <a:solidFill>
                  <a:srgbClr val="FF0000"/>
                </a:solidFill>
              </a:rPr>
              <a:t>60 minut</a:t>
            </a: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</a:t>
            </a:r>
            <a:endParaRPr lang="cs-CZ" sz="40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a každá minuta na </a:t>
            </a:r>
            <a:r>
              <a:rPr lang="cs-CZ" sz="4000" dirty="0" smtClean="0">
                <a:solidFill>
                  <a:srgbClr val="FF0000"/>
                </a:solidFill>
              </a:rPr>
              <a:t>60 sekund</a:t>
            </a: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.</a:t>
            </a:r>
            <a:endParaRPr lang="cs-CZ" sz="40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  <p:bldP spid="22" grpId="0" build="p"/>
      <p:bldP spid="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6633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22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950" y="1412875"/>
            <a:ext cx="8856663" cy="1871663"/>
          </a:xfrm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    </a:t>
            </a:r>
          </a:p>
          <a:p>
            <a:pPr>
              <a:defRPr/>
            </a:pPr>
            <a:r>
              <a:rPr lang="cs-CZ" sz="4000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Základní jednotka času je    </a:t>
            </a:r>
          </a:p>
          <a:p>
            <a:pPr>
              <a:defRPr/>
            </a:pPr>
            <a:r>
              <a:rPr lang="cs-CZ" sz="5400" dirty="0">
                <a:solidFill>
                  <a:schemeClr val="tx1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sekunda </a:t>
            </a:r>
            <a:endParaRPr lang="cs-CZ" sz="54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3" name="Zástupný symbol pro text 2"/>
          <p:cNvSpPr>
            <a:spLocks noGrp="1"/>
          </p:cNvSpPr>
          <p:nvPr>
            <p:ph type="body" idx="1"/>
          </p:nvPr>
        </p:nvSpPr>
        <p:spPr>
          <a:xfrm>
            <a:off x="-22225" y="4149725"/>
            <a:ext cx="9113838" cy="1223963"/>
          </a:xfrm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Čas značíme písmenem </a:t>
            </a:r>
            <a:r>
              <a:rPr lang="cs-CZ" sz="5400" dirty="0" smtClean="0">
                <a:solidFill>
                  <a:srgbClr val="FF0000"/>
                </a:solidFill>
              </a:rPr>
              <a:t>t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779838" y="2420938"/>
          <a:ext cx="1085850" cy="792162"/>
        </p:xfrm>
        <a:graphic>
          <a:graphicData uri="http://schemas.openxmlformats.org/presentationml/2006/ole">
            <p:oleObj spid="_x0000_s7174" name="Rovnice" r:id="rId3" imgW="190335" imgH="215713" progId="Equation.3">
              <p:embed/>
            </p:oleObj>
          </a:graphicData>
        </a:graphic>
      </p:graphicFrame>
      <p:sp>
        <p:nvSpPr>
          <p:cNvPr id="7175" name="Obdélník 8"/>
          <p:cNvSpPr>
            <a:spLocks noChangeArrowheads="1"/>
          </p:cNvSpPr>
          <p:nvPr/>
        </p:nvSpPr>
        <p:spPr bwMode="auto">
          <a:xfrm>
            <a:off x="4067175" y="2265363"/>
            <a:ext cx="4905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0000"/>
                </a:solidFill>
              </a:rPr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 animBg="1"/>
      <p:bldP spid="23" grpId="0" build="p" animBg="1"/>
      <p:bldP spid="71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633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ctrTitle"/>
          </p:nvPr>
        </p:nvSpPr>
        <p:spPr>
          <a:xfrm>
            <a:off x="592138" y="115888"/>
            <a:ext cx="7772400" cy="1470025"/>
          </a:xfrm>
        </p:spPr>
        <p:txBody>
          <a:bodyPr/>
          <a:lstStyle/>
          <a:p>
            <a:r>
              <a:rPr lang="cs-CZ" sz="3600" smtClean="0">
                <a:latin typeface="Aharoni" pitchFamily="2" charset="-79"/>
                <a:cs typeface="Aharoni" pitchFamily="2" charset="-79"/>
              </a:rPr>
              <a:t>Používané chronometry(hodiny)</a:t>
            </a:r>
          </a:p>
        </p:txBody>
      </p:sp>
      <p:pic>
        <p:nvPicPr>
          <p:cNvPr id="8195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3" y="1787525"/>
            <a:ext cx="1346200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6963" y="1762125"/>
            <a:ext cx="143986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92875" y="1725613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938" y="4186238"/>
            <a:ext cx="15128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92875" y="4186238"/>
            <a:ext cx="144145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0" name="Picture 1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6713" y="4149725"/>
            <a:ext cx="1684337" cy="168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79388" y="3133725"/>
            <a:ext cx="1871662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přesýpací</a:t>
            </a: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3292475" y="3195638"/>
            <a:ext cx="2055813" cy="52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natahovací</a:t>
            </a: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6311900" y="3236913"/>
            <a:ext cx="1871663" cy="52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sluneční</a:t>
            </a: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22225" y="6078538"/>
            <a:ext cx="2427288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d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igit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. stopky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3384550" y="6057900"/>
            <a:ext cx="187166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věžní</a:t>
            </a: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6318250" y="5992813"/>
            <a:ext cx="1871663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digitální</a:t>
            </a: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633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>
                <a:latin typeface="Aharoni" pitchFamily="2" charset="-79"/>
                <a:cs typeface="Aharoni" pitchFamily="2" charset="-79"/>
              </a:rPr>
              <a:t>Převody jednotek času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133600"/>
            <a:ext cx="4716463" cy="115093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1h     =  60 min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8" y="4941888"/>
            <a:ext cx="4557712" cy="86360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1h     =  3600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s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3573463"/>
            <a:ext cx="4859338" cy="1008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1min =  60 s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>
              <a:latin typeface="Arial Black" pitchFamily="34" charset="0"/>
            </a:endParaRPr>
          </a:p>
          <a:p>
            <a:pPr>
              <a:defRPr/>
            </a:pPr>
            <a:endParaRPr lang="cs-CZ" dirty="0" smtClean="0">
              <a:latin typeface="Arial Black" pitchFamily="34" charset="0"/>
            </a:endParaRPr>
          </a:p>
        </p:txBody>
      </p:sp>
      <p:sp>
        <p:nvSpPr>
          <p:cNvPr id="8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1"/>
          </p:nvPr>
        </p:nvSpPr>
        <p:spPr>
          <a:xfrm>
            <a:off x="4644008" y="2060848"/>
            <a:ext cx="5148511" cy="1150938"/>
          </a:xfrm>
          <a:blipFill rotWithShape="1">
            <a:blip r:embed="rId2" cstate="print"/>
            <a:stretch>
              <a:fillRect/>
            </a:stretch>
          </a:blip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 dirty="0">
                <a:noFill/>
              </a:rPr>
              <a:t> </a:t>
            </a:r>
          </a:p>
        </p:txBody>
      </p:sp>
      <p:sp>
        <p:nvSpPr>
          <p:cNvPr id="9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1"/>
          </p:nvPr>
        </p:nvSpPr>
        <p:spPr>
          <a:xfrm>
            <a:off x="4643438" y="3429000"/>
            <a:ext cx="4752975" cy="1150938"/>
          </a:xfrm>
          <a:blipFill rotWithShape="1">
            <a:blip r:embed="rId3" cstate="print"/>
            <a:stretch>
              <a:fillRect/>
            </a:stretch>
          </a:blipFill>
          <a:extLst/>
        </p:spPr>
        <p:txBody>
          <a:bodyPr/>
          <a:lstStyle/>
          <a:p>
            <a:pPr>
              <a:defRPr/>
            </a:pPr>
            <a:endParaRPr lang="cs-CZ" dirty="0">
              <a:noFill/>
            </a:endParaRPr>
          </a:p>
        </p:txBody>
      </p:sp>
      <p:sp>
        <p:nvSpPr>
          <p:cNvPr id="10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1"/>
          </p:nvPr>
        </p:nvSpPr>
        <p:spPr>
          <a:xfrm>
            <a:off x="4716016" y="4797152"/>
            <a:ext cx="5364535" cy="1150938"/>
          </a:xfrm>
          <a:blipFill rotWithShape="1">
            <a:blip r:embed="rId4" cstate="print"/>
            <a:stretch>
              <a:fillRect/>
            </a:stretch>
          </a:blip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  <p:bldP spid="6" grpId="0" build="p"/>
      <p:bldP spid="7" grpId="0" build="p"/>
      <p:bldP spid="8" grpId="0" build="p" animBg="1"/>
      <p:bldP spid="9" grpId="0" build="p" animBg="1"/>
      <p:bldP spid="10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6633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002588" cy="1008062"/>
          </a:xfrm>
        </p:spPr>
        <p:txBody>
          <a:bodyPr/>
          <a:lstStyle/>
          <a:p>
            <a:r>
              <a:rPr lang="cs-CZ" smtClean="0"/>
              <a:t>ZDROJE: obrázky – http: office microsoft.com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607</TotalTime>
  <Words>221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Arial</vt:lpstr>
      <vt:lpstr>Wingdings</vt:lpstr>
      <vt:lpstr>Calibri</vt:lpstr>
      <vt:lpstr>Times New Roman</vt:lpstr>
      <vt:lpstr>Aharoni</vt:lpstr>
      <vt:lpstr>Arial Black</vt:lpstr>
      <vt:lpstr>Kapsle</vt:lpstr>
      <vt:lpstr>Motiv systému Office</vt:lpstr>
      <vt:lpstr>Editor rovnic 3.0</vt:lpstr>
      <vt:lpstr>Snímek 1</vt:lpstr>
      <vt:lpstr>POPIS MATERIÁLU</vt:lpstr>
      <vt:lpstr>Měření času</vt:lpstr>
      <vt:lpstr>Snímek 4</vt:lpstr>
      <vt:lpstr>Používané chronometry(hodiny)</vt:lpstr>
      <vt:lpstr>Převody jednotek času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91</cp:revision>
  <dcterms:created xsi:type="dcterms:W3CDTF">2011-09-16T09:39:46Z</dcterms:created>
  <dcterms:modified xsi:type="dcterms:W3CDTF">2014-01-10T12:20:09Z</dcterms:modified>
</cp:coreProperties>
</file>