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  <p:sldMasterId id="2147483703" r:id="rId2"/>
  </p:sldMasterIdLst>
  <p:notesMasterIdLst>
    <p:notesMasterId r:id="rId13"/>
  </p:notesMasterIdLst>
  <p:sldIdLst>
    <p:sldId id="278" r:id="rId3"/>
    <p:sldId id="257" r:id="rId4"/>
    <p:sldId id="289" r:id="rId5"/>
    <p:sldId id="291" r:id="rId6"/>
    <p:sldId id="292" r:id="rId7"/>
    <p:sldId id="293" r:id="rId8"/>
    <p:sldId id="294" r:id="rId9"/>
    <p:sldId id="295" r:id="rId10"/>
    <p:sldId id="296" r:id="rId11"/>
    <p:sldId id="271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FBC"/>
    <a:srgbClr val="0008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7" autoAdjust="0"/>
    <p:restoredTop sz="94653" autoAdjust="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7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FAE22FA-0832-486E-A297-DF11BC066DD0}" type="datetimeFigureOut">
              <a:rPr lang="cs-CZ"/>
              <a:pPr>
                <a:defRPr/>
              </a:pPr>
              <a:t>10.1.2014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DA29513-54F7-4ED5-BFEB-F47D18DBF1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cs-CZ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1332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1332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760097BD-F3CF-4E06-B1E5-16E6269EE3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B9285-6C82-49BC-844C-E72A47F5FC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7B50D-250C-402C-8A94-67E3FB12A7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010B2-8AA2-4D89-AB72-9E43BEA99A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4B79E-618D-4259-B891-1DED31EC74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71940-073E-4A33-8FCE-491BEC1F4C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8E4F7-FC05-471A-9571-3C6C0F9952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597E4-900B-4A14-A795-2D85D2307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00483-2FB9-49A5-BDB6-EE029FE050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0E0B2-A57E-4D1E-A087-4FADC9A14D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9F252-220F-408E-9E70-C30946D49D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2530D-8B0A-4724-9843-13A9C10D0E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6778C-EDC4-4917-9DDB-CAAB3E755F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907B2-D631-410F-9218-9093E147E9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7F55A-6FD4-4A13-8822-04D2B22516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3EA06-136A-4892-8A32-861FD6E53D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865DE-F519-49D7-A69B-78CB3D716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F3D26-8113-4D7B-BF35-5A9AC7145D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562D3-3E17-40C2-9137-9099AB58D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6AE87-012B-4E70-A80F-8C0811192C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C1818-77DE-40CF-9817-1E144C8F7E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4F972-B6FF-42F8-BC80-2B8BF5FC8F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endParaRPr lang="cs-CZ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3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01642BBD-7584-4741-BEE8-8212D6CA7C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82" r:id="rId2"/>
    <p:sldLayoutId id="2147485081" r:id="rId3"/>
    <p:sldLayoutId id="2147485080" r:id="rId4"/>
    <p:sldLayoutId id="2147485079" r:id="rId5"/>
    <p:sldLayoutId id="2147485078" r:id="rId6"/>
    <p:sldLayoutId id="2147485077" r:id="rId7"/>
    <p:sldLayoutId id="2147485076" r:id="rId8"/>
    <p:sldLayoutId id="2147485075" r:id="rId9"/>
    <p:sldLayoutId id="2147485074" r:id="rId10"/>
    <p:sldLayoutId id="214748507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C9589F-2BD3-4627-BDE6-123B26C0AC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93" r:id="rId1"/>
    <p:sldLayoutId id="2147485092" r:id="rId2"/>
    <p:sldLayoutId id="2147485091" r:id="rId3"/>
    <p:sldLayoutId id="2147485090" r:id="rId4"/>
    <p:sldLayoutId id="2147485089" r:id="rId5"/>
    <p:sldLayoutId id="2147485088" r:id="rId6"/>
    <p:sldLayoutId id="2147485087" r:id="rId7"/>
    <p:sldLayoutId id="2147485086" r:id="rId8"/>
    <p:sldLayoutId id="2147485085" r:id="rId9"/>
    <p:sldLayoutId id="2147485084" r:id="rId10"/>
    <p:sldLayoutId id="21474850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692150"/>
            <a:ext cx="763905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57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cs-CZ" sz="1200"/>
          </a:p>
          <a:p>
            <a:pPr algn="ctr">
              <a:spcBef>
                <a:spcPct val="50000"/>
              </a:spcBef>
            </a:pPr>
            <a:r>
              <a:rPr lang="cs-CZ" sz="1200" b="1"/>
              <a:t>OZNAČENÍ MATERIÁLU</a:t>
            </a:r>
            <a:r>
              <a:rPr lang="cs-CZ" sz="1200"/>
              <a:t>:  </a:t>
            </a:r>
            <a:r>
              <a:rPr lang="cs-CZ" sz="1200">
                <a:solidFill>
                  <a:srgbClr val="002060"/>
                </a:solidFill>
              </a:rPr>
              <a:t>VY_32_INOVACE_53_F7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NÁZEV VZDĚLÁVACÍHO MATERIÁLU</a:t>
            </a:r>
            <a:r>
              <a:rPr lang="cs-CZ" sz="1200"/>
              <a:t>: Převody jednotek rychlosti</a:t>
            </a:r>
            <a:endParaRPr lang="cs-CZ" sz="1200">
              <a:solidFill>
                <a:srgbClr val="002060"/>
              </a:solidFill>
            </a:endParaRPr>
          </a:p>
          <a:p>
            <a:pPr algn="ctr">
              <a:spcBef>
                <a:spcPct val="50000"/>
              </a:spcBef>
            </a:pPr>
            <a:endParaRPr lang="cs-CZ" sz="1200"/>
          </a:p>
          <a:p>
            <a:pPr algn="ctr">
              <a:spcBef>
                <a:spcPct val="50000"/>
              </a:spcBef>
            </a:pPr>
            <a:r>
              <a:rPr lang="cs-CZ" sz="1200"/>
              <a:t>NÁZEV ŠKOLY: Základní škola a Mateřská škola, Hevlín, příspěvková organizace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CÍSLO PROJEKTU</a:t>
            </a:r>
            <a:r>
              <a:rPr lang="cs-CZ" sz="1200"/>
              <a:t>: CZ.1.07/1.4.00/21.2193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KLÍČOVÁ AKTIVITA</a:t>
            </a:r>
            <a:r>
              <a:rPr lang="cs-CZ" sz="1200"/>
              <a:t>: III/2</a:t>
            </a:r>
          </a:p>
          <a:p>
            <a:pPr algn="ctr">
              <a:spcBef>
                <a:spcPct val="50000"/>
              </a:spcBef>
            </a:pPr>
            <a:endParaRPr lang="cs-CZ" sz="1200"/>
          </a:p>
          <a:p>
            <a:pPr algn="ctr">
              <a:spcBef>
                <a:spcPct val="50000"/>
              </a:spcBef>
            </a:pPr>
            <a:r>
              <a:rPr lang="cs-CZ" sz="1200" b="1"/>
              <a:t>TÉMA HODINY</a:t>
            </a:r>
            <a:r>
              <a:rPr lang="cs-CZ" sz="1200"/>
              <a:t>: Výpočet a převod rychlosti</a:t>
            </a:r>
            <a:endParaRPr lang="cs-CZ" sz="120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cs-CZ" sz="1200" b="1"/>
              <a:t>ROČNÍK</a:t>
            </a:r>
            <a:r>
              <a:rPr lang="cs-CZ" sz="1200">
                <a:solidFill>
                  <a:srgbClr val="002060"/>
                </a:solidFill>
              </a:rPr>
              <a:t>: 7.</a:t>
            </a:r>
          </a:p>
          <a:p>
            <a:pPr algn="ctr">
              <a:spcBef>
                <a:spcPct val="50000"/>
              </a:spcBef>
            </a:pPr>
            <a:r>
              <a:rPr lang="cs-CZ" sz="1200" b="1"/>
              <a:t>PŘEDMĚT</a:t>
            </a:r>
            <a:r>
              <a:rPr lang="cs-CZ" sz="1200"/>
              <a:t>: </a:t>
            </a:r>
            <a:r>
              <a:rPr lang="cs-CZ" sz="1200">
                <a:solidFill>
                  <a:srgbClr val="002060"/>
                </a:solidFill>
              </a:rPr>
              <a:t>Fyzika</a:t>
            </a:r>
          </a:p>
          <a:p>
            <a:pPr algn="ctr">
              <a:spcBef>
                <a:spcPct val="50000"/>
              </a:spcBef>
            </a:pPr>
            <a:endParaRPr lang="cs-CZ" sz="1200">
              <a:solidFill>
                <a:srgbClr val="FF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cs-CZ" sz="1200" b="1"/>
              <a:t>AUTOR  MATERIÁLU</a:t>
            </a:r>
            <a:r>
              <a:rPr lang="cs-CZ" sz="1200"/>
              <a:t>: </a:t>
            </a:r>
            <a:r>
              <a:rPr lang="cs-CZ" sz="1200">
                <a:solidFill>
                  <a:srgbClr val="002060"/>
                </a:solidFill>
              </a:rPr>
              <a:t>Miroslav Juračka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alphaModFix amt="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866775"/>
          </a:xfrm>
        </p:spPr>
        <p:txBody>
          <a:bodyPr/>
          <a:lstStyle/>
          <a:p>
            <a:pPr eaLnBrk="1" hangingPunct="1"/>
            <a:r>
              <a:rPr lang="cs-CZ" sz="2800" smtClean="0">
                <a:latin typeface="Arial" charset="0"/>
                <a:cs typeface="Arial" charset="0"/>
              </a:rPr>
              <a:t>POPIS MATERIÁLU</a:t>
            </a:r>
            <a:endParaRPr lang="cs-CZ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28775"/>
            <a:ext cx="7693025" cy="3941763"/>
          </a:xfrm>
        </p:spPr>
        <p:txBody>
          <a:bodyPr/>
          <a:lstStyle/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1400" dirty="0" smtClean="0">
                <a:latin typeface="Arial" charset="0"/>
                <a:cs typeface="Arial" charset="0"/>
              </a:rPr>
              <a:t>: prezentace v PowerPointu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1400" dirty="0" smtClean="0">
                <a:latin typeface="Arial" charset="0"/>
                <a:cs typeface="Arial" charset="0"/>
              </a:rPr>
              <a:t>:   M </a:t>
            </a:r>
          </a:p>
          <a:p>
            <a:pPr eaLnBrk="1" hangingPunct="1"/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1400" dirty="0" smtClean="0">
                <a:latin typeface="Arial" charset="0"/>
                <a:cs typeface="Arial" charset="0"/>
              </a:rPr>
              <a:t>:  Žáci sledují prezentaci s výkladem. Opíší si zadání pracovních listů a samostatně řeší převody rychlosti. Následně své výsledky kontrolují s výsledky uvedenými v prezentaci. Slovní úlohy navazují na výpočet rychlosti a její následný převod.</a:t>
            </a: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1400" dirty="0" smtClean="0">
                <a:latin typeface="Arial" charset="0"/>
                <a:cs typeface="Arial" charset="0"/>
              </a:rPr>
              <a:t>: Žáci pochopí převádění jednotek rychlosti m/s na km/h a obráceně </a:t>
            </a:r>
            <a:endParaRPr lang="cs-CZ" sz="12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1400" dirty="0" smtClean="0">
                <a:latin typeface="Arial" charset="0"/>
                <a:cs typeface="Arial" charset="0"/>
              </a:rPr>
              <a:t>Žáci danou problematiku pochopili. Překvapila je dosažená rychlost v km/h </a:t>
            </a:r>
            <a:r>
              <a:rPr lang="cs-CZ" sz="1400" dirty="0" err="1" smtClean="0">
                <a:latin typeface="Arial" charset="0"/>
                <a:cs typeface="Arial" charset="0"/>
              </a:rPr>
              <a:t>Useina</a:t>
            </a:r>
            <a:r>
              <a:rPr lang="cs-CZ" sz="1400" dirty="0" smtClean="0">
                <a:latin typeface="Arial" charset="0"/>
                <a:cs typeface="Arial" charset="0"/>
              </a:rPr>
              <a:t> </a:t>
            </a:r>
            <a:r>
              <a:rPr lang="cs-CZ" sz="1400" dirty="0" err="1" smtClean="0">
                <a:latin typeface="Arial" charset="0"/>
                <a:cs typeface="Arial" charset="0"/>
              </a:rPr>
              <a:t>Bolta</a:t>
            </a:r>
            <a:endParaRPr lang="cs-CZ" sz="1400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sz="1400" b="1" i="1" dirty="0" smtClean="0">
                <a:latin typeface="Arial" charset="0"/>
                <a:cs typeface="Arial" charset="0"/>
              </a:rPr>
              <a:t>ZDROJ</a:t>
            </a:r>
            <a:r>
              <a:rPr lang="cs-CZ" sz="1400" dirty="0" smtClean="0">
                <a:latin typeface="Arial" charset="0"/>
                <a:cs typeface="Arial" charset="0"/>
              </a:rPr>
              <a:t>:  viz příloha</a:t>
            </a:r>
          </a:p>
          <a:p>
            <a:pPr eaLnBrk="1" hangingPunct="1">
              <a:buFont typeface="Wingdings" pitchFamily="2" charset="2"/>
              <a:buNone/>
            </a:pPr>
            <a:endParaRPr lang="cs-CZ" sz="1200" dirty="0" smtClean="0">
              <a:latin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5098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706438" y="333375"/>
            <a:ext cx="7772400" cy="1500188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charset="0"/>
              <a:buNone/>
              <a:defRPr/>
            </a:pPr>
            <a:r>
              <a:rPr lang="cs-CZ" sz="4000" dirty="0" smtClean="0">
                <a:latin typeface="Arial Black" pitchFamily="34" charset="0"/>
              </a:rPr>
              <a:t>Převody jednotek rychlosti</a:t>
            </a:r>
          </a:p>
        </p:txBody>
      </p:sp>
      <p:sp>
        <p:nvSpPr>
          <p:cNvPr id="7" name="Arc 20"/>
          <p:cNvSpPr>
            <a:spLocks/>
          </p:cNvSpPr>
          <p:nvPr/>
        </p:nvSpPr>
        <p:spPr bwMode="auto">
          <a:xfrm rot="-2594022">
            <a:off x="4035425" y="2520950"/>
            <a:ext cx="468313" cy="44767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Rectangle 29"/>
          <p:cNvSpPr>
            <a:spLocks noChangeArrowheads="1"/>
          </p:cNvSpPr>
          <p:nvPr/>
        </p:nvSpPr>
        <p:spPr bwMode="auto">
          <a:xfrm>
            <a:off x="3960813" y="2230438"/>
            <a:ext cx="6318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b="1">
                <a:solidFill>
                  <a:srgbClr val="C00000"/>
                </a:solidFill>
                <a:latin typeface="Stencil" pitchFamily="82" charset="0"/>
              </a:rPr>
              <a:t> na</a:t>
            </a:r>
          </a:p>
        </p:txBody>
      </p:sp>
      <p:sp>
        <p:nvSpPr>
          <p:cNvPr id="19" name="Nadpis 1"/>
          <p:cNvSpPr txBox="1">
            <a:spLocks/>
          </p:cNvSpPr>
          <p:nvPr/>
        </p:nvSpPr>
        <p:spPr bwMode="auto">
          <a:xfrm>
            <a:off x="0" y="2708275"/>
            <a:ext cx="2771775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>
                <a:solidFill>
                  <a:srgbClr val="0070C0"/>
                </a:solidFill>
                <a:latin typeface="Arial Black" pitchFamily="34" charset="0"/>
              </a:rPr>
              <a:t>1.Převod</a:t>
            </a:r>
          </a:p>
        </p:txBody>
      </p:sp>
      <p:sp>
        <p:nvSpPr>
          <p:cNvPr id="20" name="Nadpis 1"/>
          <p:cNvSpPr txBox="1">
            <a:spLocks/>
          </p:cNvSpPr>
          <p:nvPr/>
        </p:nvSpPr>
        <p:spPr bwMode="auto">
          <a:xfrm>
            <a:off x="5148263" y="2708275"/>
            <a:ext cx="3995737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Arial Black" pitchFamily="34" charset="0"/>
              </a:rPr>
              <a:t>(koeficient 0,28)</a:t>
            </a:r>
          </a:p>
        </p:txBody>
      </p:sp>
      <p:sp>
        <p:nvSpPr>
          <p:cNvPr id="22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1308" y="3933056"/>
            <a:ext cx="9144000" cy="1080120"/>
          </a:xfrm>
          <a:prstGeom prst="rect">
            <a:avLst/>
          </a:prstGeom>
          <a:blipFill rotWithShape="1">
            <a:blip r:embed="rId2" cstate="print"/>
            <a:stretch>
              <a:fillRect l="-1533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23" name="Nadpis 1"/>
          <p:cNvSpPr txBox="1">
            <a:spLocks/>
          </p:cNvSpPr>
          <p:nvPr/>
        </p:nvSpPr>
        <p:spPr bwMode="auto">
          <a:xfrm>
            <a:off x="0" y="5516563"/>
            <a:ext cx="9164638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Arial Black" pitchFamily="34" charset="0"/>
              </a:rPr>
              <a:t>Pro tento převod budeme používat koeficient  0,28</a:t>
            </a:r>
          </a:p>
        </p:txBody>
      </p:sp>
      <p:sp>
        <p:nvSpPr>
          <p:cNvPr id="9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764557" y="2780928"/>
            <a:ext cx="2771775" cy="950913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  <p:bldP spid="19" grpId="0"/>
      <p:bldP spid="20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5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rc 20"/>
          <p:cNvSpPr>
            <a:spLocks/>
          </p:cNvSpPr>
          <p:nvPr/>
        </p:nvSpPr>
        <p:spPr bwMode="auto">
          <a:xfrm rot="-2594022">
            <a:off x="3779838" y="2368550"/>
            <a:ext cx="468312" cy="44767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Rectangle 29"/>
          <p:cNvSpPr>
            <a:spLocks noChangeArrowheads="1"/>
          </p:cNvSpPr>
          <p:nvPr/>
        </p:nvSpPr>
        <p:spPr bwMode="auto">
          <a:xfrm>
            <a:off x="3689350" y="2097088"/>
            <a:ext cx="6318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b="1">
                <a:solidFill>
                  <a:srgbClr val="C00000"/>
                </a:solidFill>
                <a:latin typeface="Stencil" pitchFamily="82" charset="0"/>
              </a:rPr>
              <a:t> na</a:t>
            </a:r>
          </a:p>
        </p:txBody>
      </p:sp>
      <p:sp>
        <p:nvSpPr>
          <p:cNvPr id="19" name="Nadpis 1"/>
          <p:cNvSpPr txBox="1">
            <a:spLocks/>
          </p:cNvSpPr>
          <p:nvPr/>
        </p:nvSpPr>
        <p:spPr bwMode="auto">
          <a:xfrm>
            <a:off x="0" y="2708275"/>
            <a:ext cx="2771775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>
                <a:solidFill>
                  <a:srgbClr val="FF0000"/>
                </a:solidFill>
                <a:latin typeface="Arial Black" pitchFamily="34" charset="0"/>
              </a:rPr>
              <a:t>2.Převod</a:t>
            </a:r>
          </a:p>
        </p:txBody>
      </p:sp>
      <p:sp>
        <p:nvSpPr>
          <p:cNvPr id="20" name="Nadpis 1"/>
          <p:cNvSpPr txBox="1">
            <a:spLocks/>
          </p:cNvSpPr>
          <p:nvPr/>
        </p:nvSpPr>
        <p:spPr bwMode="auto">
          <a:xfrm>
            <a:off x="5148263" y="2708275"/>
            <a:ext cx="3995737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Arial Black" pitchFamily="34" charset="0"/>
              </a:rPr>
              <a:t>(koeficient 3,6)</a:t>
            </a:r>
          </a:p>
        </p:txBody>
      </p:sp>
      <p:sp>
        <p:nvSpPr>
          <p:cNvPr id="9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4005064"/>
            <a:ext cx="9144000" cy="1080120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0" name="Nadpis 1"/>
          <p:cNvSpPr txBox="1">
            <a:spLocks/>
          </p:cNvSpPr>
          <p:nvPr/>
        </p:nvSpPr>
        <p:spPr bwMode="auto">
          <a:xfrm>
            <a:off x="0" y="5300663"/>
            <a:ext cx="9144000" cy="950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Arial Black" pitchFamily="34" charset="0"/>
              </a:rPr>
              <a:t>Pro tento převod budeme používat koeficient  3,6</a:t>
            </a:r>
          </a:p>
        </p:txBody>
      </p:sp>
      <p:sp>
        <p:nvSpPr>
          <p:cNvPr id="11" name="Nadpis 1"/>
          <p:cNvSpPr txBox="1">
            <a:spLocks/>
          </p:cNvSpPr>
          <p:nvPr/>
        </p:nvSpPr>
        <p:spPr bwMode="auto">
          <a:xfrm>
            <a:off x="706438" y="333375"/>
            <a:ext cx="7772400" cy="15001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4000">
                <a:latin typeface="Arial Black" pitchFamily="34" charset="0"/>
              </a:rPr>
              <a:t>Převody jednotek rychlosti</a:t>
            </a:r>
          </a:p>
        </p:txBody>
      </p:sp>
      <p:sp>
        <p:nvSpPr>
          <p:cNvPr id="12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627784" y="2780928"/>
            <a:ext cx="2771775" cy="950913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9" grpId="0"/>
      <p:bldP spid="20" grpId="0"/>
      <p:bldP spid="1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5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"/>
          <p:cNvSpPr txBox="1">
            <a:spLocks/>
          </p:cNvSpPr>
          <p:nvPr/>
        </p:nvSpPr>
        <p:spPr bwMode="auto">
          <a:xfrm>
            <a:off x="-3175" y="1958975"/>
            <a:ext cx="2771775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Arial Black" pitchFamily="34" charset="0"/>
              </a:rPr>
              <a:t>Převeď :</a:t>
            </a:r>
          </a:p>
        </p:txBody>
      </p:sp>
      <p:sp>
        <p:nvSpPr>
          <p:cNvPr id="11" name="Nadpis 1"/>
          <p:cNvSpPr txBox="1">
            <a:spLocks/>
          </p:cNvSpPr>
          <p:nvPr/>
        </p:nvSpPr>
        <p:spPr bwMode="auto">
          <a:xfrm>
            <a:off x="706438" y="333375"/>
            <a:ext cx="7772400" cy="15001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4000">
                <a:latin typeface="Arial Black" pitchFamily="34" charset="0"/>
              </a:rPr>
              <a:t>Pracovní list - úlohy</a:t>
            </a:r>
          </a:p>
        </p:txBody>
      </p:sp>
      <p:sp>
        <p:nvSpPr>
          <p:cNvPr id="12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2973" y="2852936"/>
            <a:ext cx="3478907" cy="950913"/>
          </a:xfrm>
          <a:prstGeom prst="rect">
            <a:avLst/>
          </a:prstGeom>
          <a:blipFill rotWithShape="1">
            <a:blip r:embed="rId2" cstate="print"/>
            <a:stretch>
              <a:fillRect b="-1666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3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0" y="3951685"/>
            <a:ext cx="3491880" cy="950913"/>
          </a:xfrm>
          <a:prstGeom prst="rect">
            <a:avLst/>
          </a:prstGeom>
          <a:blipFill rotWithShape="1">
            <a:blip r:embed="rId3" cstate="print"/>
            <a:stretch>
              <a:fillRect b="-1666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4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-1" y="5301208"/>
            <a:ext cx="3491881" cy="950913"/>
          </a:xfrm>
          <a:prstGeom prst="rect">
            <a:avLst/>
          </a:prstGeom>
          <a:blipFill rotWithShape="1">
            <a:blip r:embed="rId4" cstate="print"/>
            <a:stretch>
              <a:fillRect l="-3490" b="-1602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5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652121" y="2857897"/>
            <a:ext cx="3502496" cy="950913"/>
          </a:xfrm>
          <a:prstGeom prst="rect">
            <a:avLst/>
          </a:prstGeom>
          <a:blipFill rotWithShape="1">
            <a:blip r:embed="rId5" cstate="print"/>
            <a:stretch>
              <a:fillRect l="-1739" b="-1602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6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652121" y="4077072"/>
            <a:ext cx="3502495" cy="950913"/>
          </a:xfrm>
          <a:prstGeom prst="rect">
            <a:avLst/>
          </a:prstGeom>
          <a:blipFill rotWithShape="1">
            <a:blip r:embed="rId6" cstate="print"/>
            <a:stretch>
              <a:fillRect l="-1739" b="-1602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7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652122" y="5509964"/>
            <a:ext cx="3502494" cy="950913"/>
          </a:xfrm>
          <a:prstGeom prst="rect">
            <a:avLst/>
          </a:prstGeom>
          <a:blipFill rotWithShape="1">
            <a:blip r:embed="rId7" cstate="print"/>
            <a:stretch>
              <a:fillRect l="-1739" b="-1602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5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"/>
          <p:cNvSpPr txBox="1">
            <a:spLocks/>
          </p:cNvSpPr>
          <p:nvPr/>
        </p:nvSpPr>
        <p:spPr bwMode="auto">
          <a:xfrm>
            <a:off x="-3175" y="1958975"/>
            <a:ext cx="2771775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3200">
                <a:latin typeface="Arial Black" pitchFamily="34" charset="0"/>
              </a:rPr>
              <a:t>Převeď :</a:t>
            </a:r>
          </a:p>
        </p:txBody>
      </p:sp>
      <p:sp>
        <p:nvSpPr>
          <p:cNvPr id="11" name="Nadpis 1"/>
          <p:cNvSpPr txBox="1">
            <a:spLocks/>
          </p:cNvSpPr>
          <p:nvPr/>
        </p:nvSpPr>
        <p:spPr bwMode="auto">
          <a:xfrm>
            <a:off x="706438" y="333375"/>
            <a:ext cx="7772400" cy="15001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4000">
                <a:latin typeface="Arial Black" pitchFamily="34" charset="0"/>
              </a:rPr>
              <a:t>Pracovní list - výsledky</a:t>
            </a:r>
          </a:p>
        </p:txBody>
      </p:sp>
      <p:sp>
        <p:nvSpPr>
          <p:cNvPr id="12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2973" y="2852936"/>
            <a:ext cx="4579665" cy="950913"/>
          </a:xfrm>
          <a:prstGeom prst="rect">
            <a:avLst/>
          </a:prstGeom>
          <a:blipFill rotWithShape="1">
            <a:blip r:embed="rId2" cstate="print"/>
            <a:stretch>
              <a:fillRect b="-1666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3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0" y="3951685"/>
            <a:ext cx="4211960" cy="950913"/>
          </a:xfrm>
          <a:prstGeom prst="rect">
            <a:avLst/>
          </a:prstGeom>
          <a:blipFill rotWithShape="1">
            <a:blip r:embed="rId3" cstate="print"/>
            <a:stretch>
              <a:fillRect b="-1666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4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-1" y="5301208"/>
            <a:ext cx="3995937" cy="950913"/>
          </a:xfrm>
          <a:prstGeom prst="rect">
            <a:avLst/>
          </a:prstGeom>
          <a:blipFill rotWithShape="1">
            <a:blip r:embed="rId4" cstate="print"/>
            <a:stretch>
              <a:fillRect b="-1602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6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5220072" y="4077072"/>
            <a:ext cx="3934545" cy="950913"/>
          </a:xfrm>
          <a:prstGeom prst="rect">
            <a:avLst/>
          </a:prstGeom>
          <a:blipFill rotWithShape="1">
            <a:blip r:embed="rId5" cstate="print"/>
            <a:stretch>
              <a:fillRect l="-2477" b="-1602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7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499992" y="5509964"/>
            <a:ext cx="4654624" cy="950913"/>
          </a:xfrm>
          <a:prstGeom prst="rect">
            <a:avLst/>
          </a:prstGeom>
          <a:blipFill rotWithShape="1">
            <a:blip r:embed="rId6" cstate="print"/>
            <a:stretch>
              <a:fillRect b="-16026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0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770487" y="2909888"/>
            <a:ext cx="4204878" cy="950913"/>
          </a:xfrm>
          <a:prstGeom prst="rect">
            <a:avLst/>
          </a:prstGeom>
          <a:blipFill rotWithShape="1">
            <a:blip r:embed="rId7" cstate="print"/>
            <a:stretch>
              <a:fillRect t="-2564" b="-12179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5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 bwMode="auto">
          <a:xfrm>
            <a:off x="742950" y="0"/>
            <a:ext cx="7772400" cy="908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4000">
                <a:latin typeface="Arial Black" pitchFamily="34" charset="0"/>
              </a:rPr>
              <a:t>Slovní úloha 1</a:t>
            </a:r>
          </a:p>
        </p:txBody>
      </p:sp>
      <p:sp>
        <p:nvSpPr>
          <p:cNvPr id="16" name="Nadpis 1"/>
          <p:cNvSpPr txBox="1">
            <a:spLocks/>
          </p:cNvSpPr>
          <p:nvPr/>
        </p:nvSpPr>
        <p:spPr bwMode="auto">
          <a:xfrm>
            <a:off x="-38100" y="2708275"/>
            <a:ext cx="4608513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2800" b="1" i="1" u="sng"/>
              <a:t>Postup výpočtu:</a:t>
            </a:r>
            <a:endParaRPr lang="cs-CZ" sz="2800" b="1" i="1" u="sng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 bwMode="auto">
          <a:xfrm>
            <a:off x="-38100" y="4365625"/>
            <a:ext cx="4691063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4000" b="1" dirty="0"/>
              <a:t>    </a:t>
            </a:r>
            <a:r>
              <a:rPr lang="cs-CZ" sz="2400" b="1" dirty="0">
                <a:solidFill>
                  <a:srgbClr val="FF0000"/>
                </a:solidFill>
              </a:rPr>
              <a:t>Převod</a:t>
            </a:r>
            <a:r>
              <a:rPr lang="cs-CZ" sz="2400" b="1" dirty="0" smtClean="0">
                <a:solidFill>
                  <a:srgbClr val="FF0000"/>
                </a:solidFill>
              </a:rPr>
              <a:t>. koeficient=3,6</a:t>
            </a:r>
            <a:endParaRPr lang="cs-CZ" sz="24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9496" y="3659833"/>
            <a:ext cx="5501158" cy="950913"/>
          </a:xfrm>
          <a:prstGeom prst="rect">
            <a:avLst/>
          </a:prstGeom>
          <a:blipFill rotWithShape="1">
            <a:blip r:embed="rId2" cstate="print"/>
            <a:stretch>
              <a:fillRect b="-3205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0246" name="Rectangle 29"/>
          <p:cNvSpPr>
            <a:spLocks noChangeArrowheads="1"/>
          </p:cNvSpPr>
          <p:nvPr/>
        </p:nvSpPr>
        <p:spPr bwMode="auto">
          <a:xfrm>
            <a:off x="2951163" y="3678238"/>
            <a:ext cx="6318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sz="2800" b="1">
                <a:latin typeface="Stencil" pitchFamily="82" charset="0"/>
              </a:rPr>
              <a:t> .</a:t>
            </a:r>
          </a:p>
        </p:txBody>
      </p:sp>
      <p:sp>
        <p:nvSpPr>
          <p:cNvPr id="10247" name="Rectangle 29"/>
          <p:cNvSpPr>
            <a:spLocks noChangeArrowheads="1"/>
          </p:cNvSpPr>
          <p:nvPr/>
        </p:nvSpPr>
        <p:spPr bwMode="auto">
          <a:xfrm>
            <a:off x="4021138" y="3646488"/>
            <a:ext cx="6318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sz="2800" b="1">
                <a:latin typeface="Stencil" pitchFamily="82" charset="0"/>
              </a:rPr>
              <a:t> _</a:t>
            </a:r>
          </a:p>
        </p:txBody>
      </p:sp>
      <p:sp>
        <p:nvSpPr>
          <p:cNvPr id="21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211960" y="4437112"/>
            <a:ext cx="4680520" cy="950913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22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0" y="5517232"/>
            <a:ext cx="8748464" cy="950913"/>
          </a:xfrm>
          <a:prstGeom prst="rect">
            <a:avLst/>
          </a:prstGeom>
          <a:blipFill rotWithShape="1">
            <a:blip r:embed="rId4" cstate="print"/>
            <a:stretch>
              <a:fillRect l="-139" r="-132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2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-38100" y="908050"/>
            <a:ext cx="9182100" cy="1656854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/>
      <p:bldP spid="17" grpId="0"/>
      <p:bldP spid="10246" grpId="0"/>
      <p:bldP spid="102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5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"/>
          <p:cNvSpPr txBox="1">
            <a:spLocks/>
          </p:cNvSpPr>
          <p:nvPr/>
        </p:nvSpPr>
        <p:spPr bwMode="auto">
          <a:xfrm>
            <a:off x="11113" y="1125538"/>
            <a:ext cx="91440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</a:pPr>
            <a:r>
              <a:rPr lang="cs-CZ" sz="2800" dirty="0" smtClean="0">
                <a:latin typeface="Arial Black" pitchFamily="34" charset="0"/>
              </a:rPr>
              <a:t>Sprinter </a:t>
            </a:r>
            <a:r>
              <a:rPr lang="cs-CZ" sz="2800" dirty="0" err="1">
                <a:latin typeface="Arial Black" pitchFamily="34" charset="0"/>
              </a:rPr>
              <a:t>Usein</a:t>
            </a:r>
            <a:r>
              <a:rPr lang="cs-CZ" sz="2800" dirty="0">
                <a:latin typeface="Arial Black" pitchFamily="34" charset="0"/>
              </a:rPr>
              <a:t> </a:t>
            </a:r>
            <a:r>
              <a:rPr lang="cs-CZ" sz="2800" dirty="0" err="1">
                <a:latin typeface="Arial Black" pitchFamily="34" charset="0"/>
              </a:rPr>
              <a:t>Bolt</a:t>
            </a:r>
            <a:r>
              <a:rPr lang="cs-CZ" sz="2800" dirty="0">
                <a:latin typeface="Arial Black" pitchFamily="34" charset="0"/>
              </a:rPr>
              <a:t> z Jamajky drží světový rekord v běhu na 100m za </a:t>
            </a:r>
            <a:r>
              <a:rPr lang="cs-CZ" sz="2800" dirty="0" smtClean="0">
                <a:latin typeface="Arial Black" pitchFamily="34" charset="0"/>
              </a:rPr>
              <a:t>9,58 s. Jakou </a:t>
            </a:r>
            <a:r>
              <a:rPr lang="cs-CZ" sz="2800" dirty="0">
                <a:latin typeface="Arial Black" pitchFamily="34" charset="0"/>
              </a:rPr>
              <a:t>průměrnou rychlostí běžel?</a:t>
            </a:r>
          </a:p>
          <a:p>
            <a:pPr algn="ctr" eaLnBrk="0" hangingPunct="0">
              <a:spcBef>
                <a:spcPct val="20000"/>
              </a:spcBef>
            </a:pPr>
            <a:endParaRPr lang="cs-CZ" sz="2800" b="1" dirty="0">
              <a:latin typeface="Arial Black" pitchFamily="34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 bwMode="auto">
          <a:xfrm>
            <a:off x="742950" y="0"/>
            <a:ext cx="7772400" cy="908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4000">
                <a:latin typeface="Arial Black" pitchFamily="34" charset="0"/>
              </a:rPr>
              <a:t>Slovní úloha 2</a:t>
            </a:r>
          </a:p>
        </p:txBody>
      </p:sp>
      <p:sp>
        <p:nvSpPr>
          <p:cNvPr id="16" name="Nadpis 1"/>
          <p:cNvSpPr txBox="1">
            <a:spLocks/>
          </p:cNvSpPr>
          <p:nvPr/>
        </p:nvSpPr>
        <p:spPr bwMode="auto">
          <a:xfrm>
            <a:off x="-38100" y="2708275"/>
            <a:ext cx="4608513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2800" b="1" i="1" u="sng"/>
              <a:t>Postup výpočtu:</a:t>
            </a:r>
            <a:endParaRPr lang="cs-CZ" sz="2800" b="1" i="1" u="sng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 bwMode="auto">
          <a:xfrm>
            <a:off x="-38100" y="4365625"/>
            <a:ext cx="3889375" cy="95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spcBef>
                <a:spcPct val="20000"/>
              </a:spcBef>
              <a:buFont typeface="Arial" charset="0"/>
              <a:buNone/>
            </a:pPr>
            <a:r>
              <a:rPr lang="cs-CZ" sz="4000" b="1"/>
              <a:t>    </a:t>
            </a:r>
            <a:r>
              <a:rPr lang="cs-CZ" sz="2400" b="1">
                <a:solidFill>
                  <a:srgbClr val="FF0000"/>
                </a:solidFill>
              </a:rPr>
              <a:t>Převod.koeficient=3,6</a:t>
            </a:r>
            <a:endParaRPr lang="cs-CZ" sz="2400" b="1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0" y="3656658"/>
            <a:ext cx="5501158" cy="950913"/>
          </a:xfrm>
          <a:prstGeom prst="rect">
            <a:avLst/>
          </a:prstGeom>
          <a:blipFill rotWithShape="1">
            <a:blip r:embed="rId2" cstate="print"/>
            <a:stretch>
              <a:fillRect b="-64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1271" name="Rectangle 29"/>
          <p:cNvSpPr>
            <a:spLocks noChangeArrowheads="1"/>
          </p:cNvSpPr>
          <p:nvPr/>
        </p:nvSpPr>
        <p:spPr bwMode="auto">
          <a:xfrm>
            <a:off x="2916238" y="3503613"/>
            <a:ext cx="6318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sz="2800" b="1">
                <a:latin typeface="Stencil" pitchFamily="82" charset="0"/>
              </a:rPr>
              <a:t> </a:t>
            </a:r>
          </a:p>
        </p:txBody>
      </p:sp>
      <p:sp>
        <p:nvSpPr>
          <p:cNvPr id="21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19872" y="4437112"/>
            <a:ext cx="5596359" cy="950913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1273" name="Rectangle 29"/>
          <p:cNvSpPr>
            <a:spLocks noChangeArrowheads="1"/>
          </p:cNvSpPr>
          <p:nvPr/>
        </p:nvSpPr>
        <p:spPr bwMode="auto">
          <a:xfrm>
            <a:off x="7024688" y="4627563"/>
            <a:ext cx="6318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sz="2800" b="1">
                <a:latin typeface="Stencil" pitchFamily="82" charset="0"/>
              </a:rPr>
              <a:t> .</a:t>
            </a:r>
          </a:p>
        </p:txBody>
      </p:sp>
      <p:sp>
        <p:nvSpPr>
          <p:cNvPr id="13" name="Rectangle 29"/>
          <p:cNvSpPr>
            <a:spLocks noChangeArrowheads="1"/>
          </p:cNvSpPr>
          <p:nvPr/>
        </p:nvSpPr>
        <p:spPr bwMode="auto">
          <a:xfrm>
            <a:off x="3033713" y="3716338"/>
            <a:ext cx="6318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sz="2800" b="1">
                <a:latin typeface="Stencil" pitchFamily="82" charset="0"/>
              </a:rPr>
              <a:t> .</a:t>
            </a:r>
          </a:p>
        </p:txBody>
      </p:sp>
      <p:sp>
        <p:nvSpPr>
          <p:cNvPr id="12" name="Nadpis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0637" y="5388025"/>
            <a:ext cx="9123363" cy="950913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1" grpId="0" animBg="1"/>
      <p:bldP spid="16" grpId="0"/>
      <p:bldP spid="17" grpId="0"/>
      <p:bldP spid="11273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5019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9"/>
          <p:cNvSpPr>
            <a:spLocks noChangeArrowheads="1"/>
          </p:cNvSpPr>
          <p:nvPr/>
        </p:nvSpPr>
        <p:spPr bwMode="auto">
          <a:xfrm>
            <a:off x="2916238" y="3503613"/>
            <a:ext cx="6318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sz="2800" b="1">
                <a:latin typeface="Stencil" pitchFamily="82" charset="0"/>
              </a:rPr>
              <a:t> </a:t>
            </a:r>
          </a:p>
        </p:txBody>
      </p:sp>
      <p:pic>
        <p:nvPicPr>
          <p:cNvPr id="12291" name="Picture 2" descr="C:\Users\korytakk\AppData\Local\Microsoft\Windows\Temporary Internet Files\Content.IE5\SDUBZGQG\MP9002554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941388"/>
            <a:ext cx="3768725" cy="566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9" descr="C:\Users\korytakk\AppData\Local\Microsoft\Windows\Temporary Internet Files\Content.IE5\GENJUG3I\MP90042437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941388"/>
            <a:ext cx="5667375" cy="566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70C0">
            <a:alpha val="5019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052513"/>
            <a:ext cx="8002588" cy="1008062"/>
          </a:xfrm>
        </p:spPr>
        <p:txBody>
          <a:bodyPr/>
          <a:lstStyle/>
          <a:p>
            <a:r>
              <a:rPr lang="cs-CZ" smtClean="0"/>
              <a:t>ZDROJE: obrázky – http: office microsoft.com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psle">
  <a:themeElements>
    <a:clrScheme name="Kaps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Kaps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ps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ps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ps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734</TotalTime>
  <Words>245</Words>
  <Application>Microsoft Office PowerPoint</Application>
  <PresentationFormat>Předvádění na obrazovce (4:3)</PresentationFormat>
  <Paragraphs>71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8" baseType="lpstr">
      <vt:lpstr>Arial</vt:lpstr>
      <vt:lpstr>Wingdings</vt:lpstr>
      <vt:lpstr>Calibri</vt:lpstr>
      <vt:lpstr>Times New Roman</vt:lpstr>
      <vt:lpstr>Arial Black</vt:lpstr>
      <vt:lpstr>Stencil</vt:lpstr>
      <vt:lpstr>Kapsle</vt:lpstr>
      <vt:lpstr>Motiv systému Office</vt:lpstr>
      <vt:lpstr>Snímek 1</vt:lpstr>
      <vt:lpstr>POPIS MATERIÁLU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Juračka Miroslav</dc:creator>
  <cp:lastModifiedBy>Dum</cp:lastModifiedBy>
  <cp:revision>111</cp:revision>
  <dcterms:created xsi:type="dcterms:W3CDTF">2011-09-16T09:39:46Z</dcterms:created>
  <dcterms:modified xsi:type="dcterms:W3CDTF">2014-01-10T12:14:28Z</dcterms:modified>
</cp:coreProperties>
</file>