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703" r:id="rId2"/>
  </p:sldMasterIdLst>
  <p:notesMasterIdLst>
    <p:notesMasterId r:id="rId13"/>
  </p:notesMasterIdLst>
  <p:sldIdLst>
    <p:sldId id="278" r:id="rId3"/>
    <p:sldId id="257" r:id="rId4"/>
    <p:sldId id="286" r:id="rId5"/>
    <p:sldId id="275" r:id="rId6"/>
    <p:sldId id="294" r:id="rId7"/>
    <p:sldId id="295" r:id="rId8"/>
    <p:sldId id="296" r:id="rId9"/>
    <p:sldId id="297" r:id="rId10"/>
    <p:sldId id="298" r:id="rId11"/>
    <p:sldId id="271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808"/>
    <a:srgbClr val="FF0000"/>
    <a:srgbClr val="66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7" autoAdjust="0"/>
    <p:restoredTop sz="94653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07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61F11CA-9E5E-473B-9DC1-CE581FBFB524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5777BB7A-4CB3-4FA4-B1CB-56856947D9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3EDC4063-7C80-4820-8F68-59137A648D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2BB667-7801-4C23-BEC5-AB6629CB62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2AEE86-3CB5-4FB5-AABF-A0D9C976D3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005D29-28C7-42A5-BF6C-174B82C59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63F585-2FEA-484A-AC7C-62361F9EED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82EDA8-F42F-4491-A47E-E1EBEB226D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104B0B-C942-4126-A022-A59E5FADC7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40B910-719B-4D2A-BF35-FB8915B23A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68D9AB-7ABF-4101-A5F9-AA19D3395B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4E9A22-C008-4AE9-A725-BE49F1D9C1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5EE7D1-1370-44C5-9706-9D3DCB69ED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CB783-7E57-415E-8D42-2A9CE3DA31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F655A4-5FDD-4E1E-8A31-9BDBF86574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C6E84-1C3F-442C-99C9-0BD3CD6557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5DD6-41C0-4FC4-A515-E05094908E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036700-7F4F-4093-BFF3-586B644CB1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DE04E0-6F89-415E-899A-1DB4A55839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B3FA7F-B005-4B15-8C8D-B25FA6E24A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44357-F299-4162-8A70-8288C0097F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6010E0-F5CA-416E-B7F9-FB25816284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6ABCA-3A4F-463E-B46A-118D1B7A2F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C04AE4-1752-4962-BCE5-3D76CB5B07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4E60E32F-E778-47D7-9A54-AC66ACA77F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86" r:id="rId1"/>
    <p:sldLayoutId id="2147485174" r:id="rId2"/>
    <p:sldLayoutId id="2147485173" r:id="rId3"/>
    <p:sldLayoutId id="2147485172" r:id="rId4"/>
    <p:sldLayoutId id="2147485171" r:id="rId5"/>
    <p:sldLayoutId id="2147485170" r:id="rId6"/>
    <p:sldLayoutId id="2147485169" r:id="rId7"/>
    <p:sldLayoutId id="2147485168" r:id="rId8"/>
    <p:sldLayoutId id="2147485167" r:id="rId9"/>
    <p:sldLayoutId id="2147485166" r:id="rId10"/>
    <p:sldLayoutId id="214748516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99456BD-808E-4F57-9DF4-77CC0DA39B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85" r:id="rId1"/>
    <p:sldLayoutId id="2147485184" r:id="rId2"/>
    <p:sldLayoutId id="2147485183" r:id="rId3"/>
    <p:sldLayoutId id="2147485182" r:id="rId4"/>
    <p:sldLayoutId id="2147485181" r:id="rId5"/>
    <p:sldLayoutId id="2147485180" r:id="rId6"/>
    <p:sldLayoutId id="2147485179" r:id="rId7"/>
    <p:sldLayoutId id="2147485178" r:id="rId8"/>
    <p:sldLayoutId id="2147485177" r:id="rId9"/>
    <p:sldLayoutId id="2147485176" r:id="rId10"/>
    <p:sldLayoutId id="214748517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692150"/>
            <a:ext cx="7639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099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29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endParaRPr lang="cs-CZ" sz="1200"/>
          </a:p>
          <a:p>
            <a:pPr algn="ctr">
              <a:spcBef>
                <a:spcPct val="50000"/>
              </a:spcBef>
            </a:pPr>
            <a:r>
              <a:rPr lang="cs-CZ" sz="1200" b="1"/>
              <a:t>OZNAČENÍ MATERIÁLU</a:t>
            </a:r>
            <a:r>
              <a:rPr lang="cs-CZ" sz="1200"/>
              <a:t>:  </a:t>
            </a:r>
            <a:r>
              <a:rPr lang="cs-CZ" sz="1200">
                <a:solidFill>
                  <a:srgbClr val="002060"/>
                </a:solidFill>
              </a:rPr>
              <a:t>VY_32_INOVACE_57_F7</a:t>
            </a:r>
          </a:p>
          <a:p>
            <a:pPr algn="ctr">
              <a:spcBef>
                <a:spcPct val="50000"/>
              </a:spcBef>
            </a:pPr>
            <a:r>
              <a:rPr lang="cs-CZ" sz="1200" b="1"/>
              <a:t>NÁZEV VZDĚLÁVACÍHO MATERIÁLU</a:t>
            </a:r>
            <a:r>
              <a:rPr lang="cs-CZ" sz="1200"/>
              <a:t>: Oční vady</a:t>
            </a:r>
          </a:p>
          <a:p>
            <a:pPr algn="ctr">
              <a:spcBef>
                <a:spcPct val="50000"/>
              </a:spcBef>
            </a:pPr>
            <a:r>
              <a:rPr lang="cs-CZ" sz="1200"/>
              <a:t>NÁZEV ŠKOLY: Základní škola a Mateřská škola, Hevlín, příspěvková organizace</a:t>
            </a:r>
          </a:p>
          <a:p>
            <a:pPr algn="ctr">
              <a:spcBef>
                <a:spcPct val="50000"/>
              </a:spcBef>
            </a:pPr>
            <a:r>
              <a:rPr lang="cs-CZ" sz="1200" b="1"/>
              <a:t>CÍSLO PROJEKTU</a:t>
            </a:r>
            <a:r>
              <a:rPr lang="cs-CZ" sz="1200"/>
              <a:t>: CZ.1.07/1.4.00/21.2193</a:t>
            </a:r>
          </a:p>
          <a:p>
            <a:pPr algn="ctr">
              <a:spcBef>
                <a:spcPct val="50000"/>
              </a:spcBef>
            </a:pPr>
            <a:r>
              <a:rPr lang="cs-CZ" sz="1200" b="1"/>
              <a:t>KLÍČOVÁ AKTIVITA</a:t>
            </a:r>
            <a:r>
              <a:rPr lang="cs-CZ" sz="1200"/>
              <a:t>: III/2</a:t>
            </a:r>
          </a:p>
          <a:p>
            <a:pPr algn="ctr">
              <a:spcBef>
                <a:spcPct val="50000"/>
              </a:spcBef>
            </a:pPr>
            <a:endParaRPr lang="cs-CZ" sz="1200"/>
          </a:p>
          <a:p>
            <a:pPr algn="ctr">
              <a:spcBef>
                <a:spcPct val="50000"/>
              </a:spcBef>
            </a:pPr>
            <a:r>
              <a:rPr lang="cs-CZ" sz="1200" b="1"/>
              <a:t>TÉMA HODINY</a:t>
            </a:r>
            <a:r>
              <a:rPr lang="cs-CZ" sz="1200"/>
              <a:t>: Oční vady</a:t>
            </a:r>
            <a:endParaRPr lang="cs-CZ" sz="1200">
              <a:solidFill>
                <a:srgbClr val="FF0000"/>
              </a:solidFill>
            </a:endParaRPr>
          </a:p>
          <a:p>
            <a:pPr algn="ctr">
              <a:spcBef>
                <a:spcPct val="50000"/>
              </a:spcBef>
            </a:pPr>
            <a:r>
              <a:rPr lang="cs-CZ" sz="1200" b="1"/>
              <a:t>ROČNÍK</a:t>
            </a:r>
            <a:r>
              <a:rPr lang="cs-CZ" sz="1200">
                <a:solidFill>
                  <a:srgbClr val="002060"/>
                </a:solidFill>
              </a:rPr>
              <a:t>: 7.</a:t>
            </a:r>
          </a:p>
          <a:p>
            <a:pPr algn="ctr">
              <a:spcBef>
                <a:spcPct val="50000"/>
              </a:spcBef>
            </a:pPr>
            <a:r>
              <a:rPr lang="cs-CZ" sz="1200" b="1"/>
              <a:t>PŘEDMĚT</a:t>
            </a:r>
            <a:r>
              <a:rPr lang="cs-CZ" sz="1200"/>
              <a:t>: </a:t>
            </a:r>
            <a:r>
              <a:rPr lang="cs-CZ" sz="1200">
                <a:solidFill>
                  <a:srgbClr val="002060"/>
                </a:solidFill>
              </a:rPr>
              <a:t>Fyzika</a:t>
            </a:r>
          </a:p>
          <a:p>
            <a:pPr algn="ctr">
              <a:spcBef>
                <a:spcPct val="50000"/>
              </a:spcBef>
            </a:pPr>
            <a:endParaRPr lang="cs-CZ" sz="1200">
              <a:solidFill>
                <a:srgbClr val="FF0000"/>
              </a:solidFill>
            </a:endParaRPr>
          </a:p>
          <a:p>
            <a:pPr algn="ctr">
              <a:spcBef>
                <a:spcPct val="50000"/>
              </a:spcBef>
            </a:pPr>
            <a:r>
              <a:rPr lang="cs-CZ" sz="1200" b="1"/>
              <a:t>AUTOR  MATERIÁLU</a:t>
            </a:r>
            <a:r>
              <a:rPr lang="cs-CZ" sz="1200"/>
              <a:t>: </a:t>
            </a:r>
            <a:r>
              <a:rPr lang="cs-CZ" sz="1200">
                <a:solidFill>
                  <a:srgbClr val="002060"/>
                </a:solidFill>
              </a:rPr>
              <a:t>Miroslav Juračka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>
            <a:alphaModFix amt="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 </a:t>
            </a:r>
            <a:r>
              <a:rPr lang="cs-CZ" sz="1400" dirty="0" err="1" smtClean="0">
                <a:latin typeface="Arial" charset="0"/>
                <a:cs typeface="Arial" charset="0"/>
              </a:rPr>
              <a:t>Př</a:t>
            </a:r>
            <a:r>
              <a:rPr lang="cs-CZ" sz="1400" dirty="0" smtClean="0">
                <a:latin typeface="Arial" charset="0"/>
                <a:cs typeface="Arial" charset="0"/>
              </a:rPr>
              <a:t> </a:t>
            </a:r>
          </a:p>
          <a:p>
            <a:pPr eaLnBrk="1" hangingPunct="1"/>
            <a:r>
              <a:rPr lang="cs-CZ" sz="1400" dirty="0" smtClean="0">
                <a:latin typeface="Arial" charset="0"/>
                <a:cs typeface="Arial" charset="0"/>
              </a:rPr>
              <a:t> </a:t>
            </a:r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 Žáci sledují prezentaci s výkladem. Sami uvádějí příklady očních vad se kterými se setkali. 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pochopí základní druhy očních vad a jejich odstraňování čočkami.</a:t>
            </a:r>
            <a:endParaRPr lang="cs-CZ" sz="12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Žáci danou problematiku pochopili. Sami uváděli případy očních vad u rodinných příslušníků nebo kamarádů. </a:t>
            </a: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viz příloha</a:t>
            </a: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>
            <a:alpha val="4509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6149" name="Zástupný symbol pro text 1"/>
          <p:cNvSpPr>
            <a:spLocks noGrp="1"/>
          </p:cNvSpPr>
          <p:nvPr>
            <p:ph type="body" idx="1"/>
          </p:nvPr>
        </p:nvSpPr>
        <p:spPr>
          <a:xfrm>
            <a:off x="1619250" y="115888"/>
            <a:ext cx="5513388" cy="720725"/>
          </a:xfrm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         </a:t>
            </a:r>
            <a:r>
              <a:rPr lang="cs-CZ" sz="3600" u="sng" smtClean="0">
                <a:solidFill>
                  <a:srgbClr val="000808"/>
                </a:solidFill>
              </a:rPr>
              <a:t>Oční vady:</a:t>
            </a:r>
          </a:p>
        </p:txBody>
      </p:sp>
      <p:sp>
        <p:nvSpPr>
          <p:cNvPr id="6150" name="Zástupný symbol pro text 1"/>
          <p:cNvSpPr>
            <a:spLocks noGrp="1"/>
          </p:cNvSpPr>
          <p:nvPr>
            <p:ph type="body" idx="1"/>
          </p:nvPr>
        </p:nvSpPr>
        <p:spPr>
          <a:xfrm>
            <a:off x="0" y="836613"/>
            <a:ext cx="3990975" cy="720725"/>
          </a:xfrm>
          <a:ln>
            <a:solidFill>
              <a:srgbClr val="FFFF00"/>
            </a:solidFill>
          </a:ln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  </a:t>
            </a:r>
            <a:r>
              <a:rPr lang="cs-CZ" sz="3600" u="sng" smtClean="0">
                <a:solidFill>
                  <a:srgbClr val="002060"/>
                </a:solidFill>
              </a:rPr>
              <a:t>Krátkozrakost</a:t>
            </a: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51" name="Zástupný symbol pro text 2"/>
          <p:cNvSpPr>
            <a:spLocks noGrp="1"/>
          </p:cNvSpPr>
          <p:nvPr>
            <p:ph type="body" idx="1"/>
          </p:nvPr>
        </p:nvSpPr>
        <p:spPr>
          <a:xfrm>
            <a:off x="250825" y="4076700"/>
            <a:ext cx="4040188" cy="639763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250825" y="2565400"/>
            <a:ext cx="8713788" cy="2951163"/>
          </a:xfrm>
          <a:solidFill>
            <a:schemeClr val="bg2">
              <a:lumMod val="40000"/>
              <a:lumOff val="60000"/>
            </a:schemeClr>
          </a:solidFill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Krátkozraký člověk </a:t>
            </a:r>
            <a:r>
              <a:rPr lang="cs-CZ" sz="3600" dirty="0" smtClean="0">
                <a:solidFill>
                  <a:srgbClr val="FF0000"/>
                </a:solidFill>
              </a:rPr>
              <a:t>vidí </a:t>
            </a:r>
            <a:r>
              <a:rPr lang="cs-CZ" sz="3600" dirty="0">
                <a:solidFill>
                  <a:srgbClr val="FF0000"/>
                </a:solidFill>
              </a:rPr>
              <a:t>dobře</a:t>
            </a:r>
            <a:endParaRPr lang="cs-CZ" sz="3600" dirty="0" smtClean="0">
              <a:solidFill>
                <a:srgbClr val="FF0000"/>
              </a:solidFill>
            </a:endParaRPr>
          </a:p>
          <a:p>
            <a:pPr>
              <a:defRPr/>
            </a:pPr>
            <a:r>
              <a:rPr lang="cs-CZ" sz="3600" dirty="0" smtClean="0">
                <a:solidFill>
                  <a:srgbClr val="FF0000"/>
                </a:solidFill>
              </a:rPr>
              <a:t>na blízko </a:t>
            </a:r>
            <a:r>
              <a:rPr lang="cs-CZ" sz="3600" dirty="0" smtClean="0">
                <a:solidFill>
                  <a:srgbClr val="000808"/>
                </a:solidFill>
              </a:rPr>
              <a:t>a</a:t>
            </a:r>
            <a:r>
              <a:rPr lang="cs-CZ" sz="3600" dirty="0" smtClean="0"/>
              <a:t> špatně na dálku . </a:t>
            </a:r>
          </a:p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Jeho čočka je příliš vyklenutá,</a:t>
            </a:r>
          </a:p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 vytváří obraz před sítnicí 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15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 build="p"/>
      <p:bldP spid="6150" grpId="0" build="p" animBg="1"/>
      <p:bldP spid="4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>
            <a:alpha val="4509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2843213" y="188913"/>
            <a:ext cx="3389312" cy="863600"/>
          </a:xfrm>
          <a:solidFill>
            <a:srgbClr val="FFC000"/>
          </a:solidFill>
        </p:spPr>
        <p:txBody>
          <a:bodyPr/>
          <a:lstStyle/>
          <a:p>
            <a:r>
              <a:rPr lang="cs-CZ" sz="2400" smtClean="0">
                <a:solidFill>
                  <a:schemeClr val="bg1"/>
                </a:solidFill>
              </a:rPr>
              <a:t>     </a:t>
            </a:r>
            <a:r>
              <a:rPr lang="cs-CZ" sz="3200" smtClean="0">
                <a:solidFill>
                  <a:srgbClr val="000808"/>
                </a:solidFill>
              </a:rPr>
              <a:t>Krátkozrakost</a:t>
            </a:r>
          </a:p>
        </p:txBody>
      </p:sp>
      <p:sp>
        <p:nvSpPr>
          <p:cNvPr id="7187" name="Zástupný symbol pro text 2"/>
          <p:cNvSpPr>
            <a:spLocks noGrp="1"/>
          </p:cNvSpPr>
          <p:nvPr>
            <p:ph type="body" idx="1"/>
          </p:nvPr>
        </p:nvSpPr>
        <p:spPr>
          <a:xfrm>
            <a:off x="1025525" y="2168525"/>
            <a:ext cx="841375" cy="1081088"/>
          </a:xfrm>
        </p:spPr>
        <p:txBody>
          <a:bodyPr/>
          <a:lstStyle/>
          <a:p>
            <a:r>
              <a:rPr lang="cs-CZ" smtClean="0"/>
              <a:t> </a:t>
            </a:r>
            <a:endParaRPr lang="cs-CZ" smtClean="0">
              <a:solidFill>
                <a:srgbClr val="000808"/>
              </a:solidFill>
            </a:endParaRPr>
          </a:p>
        </p:txBody>
      </p:sp>
      <p:pic>
        <p:nvPicPr>
          <p:cNvPr id="7173" name="Picture 2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6238" y="1916113"/>
            <a:ext cx="3744912" cy="343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178" name="Přímá spojnice 14"/>
          <p:cNvSpPr>
            <a:spLocks noChangeShapeType="1"/>
          </p:cNvSpPr>
          <p:nvPr/>
        </p:nvSpPr>
        <p:spPr bwMode="auto">
          <a:xfrm flipH="1" flipV="1">
            <a:off x="574675" y="3171825"/>
            <a:ext cx="3455988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75" name="Přímá spojnice 14"/>
          <p:cNvSpPr>
            <a:spLocks noChangeShapeType="1"/>
          </p:cNvSpPr>
          <p:nvPr/>
        </p:nvSpPr>
        <p:spPr bwMode="auto">
          <a:xfrm>
            <a:off x="588963" y="4076700"/>
            <a:ext cx="3455987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cxnSp>
        <p:nvCxnSpPr>
          <p:cNvPr id="16" name="Přímá spojnice se šipkou 15"/>
          <p:cNvCxnSpPr>
            <a:stCxn id="7178" idx="0"/>
          </p:cNvCxnSpPr>
          <p:nvPr/>
        </p:nvCxnSpPr>
        <p:spPr>
          <a:xfrm>
            <a:off x="4030663" y="3171825"/>
            <a:ext cx="1606550" cy="576263"/>
          </a:xfrm>
          <a:prstGeom prst="straightConnector1">
            <a:avLst/>
          </a:prstGeom>
          <a:ln w="3175">
            <a:solidFill>
              <a:srgbClr val="000808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044950" y="3748088"/>
            <a:ext cx="1592263" cy="307975"/>
          </a:xfrm>
          <a:prstGeom prst="straightConnector1">
            <a:avLst/>
          </a:prstGeom>
          <a:ln w="3175">
            <a:solidFill>
              <a:srgbClr val="000808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930275" y="3168650"/>
            <a:ext cx="1554163" cy="0"/>
          </a:xfrm>
          <a:prstGeom prst="straightConnector1">
            <a:avLst/>
          </a:prstGeom>
          <a:ln w="57150">
            <a:solidFill>
              <a:schemeClr val="accent4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930275" y="4056063"/>
            <a:ext cx="1554163" cy="0"/>
          </a:xfrm>
          <a:prstGeom prst="straightConnector1">
            <a:avLst/>
          </a:prstGeom>
          <a:ln w="57150">
            <a:solidFill>
              <a:schemeClr val="accent4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187" grpId="0" build="p"/>
      <p:bldP spid="7178" grpId="0" animBg="1"/>
      <p:bldP spid="717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>
            <a:alpha val="4509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0" y="188913"/>
            <a:ext cx="9180513" cy="1079500"/>
          </a:xfrm>
          <a:solidFill>
            <a:srgbClr val="FFC000"/>
          </a:solidFill>
        </p:spPr>
        <p:txBody>
          <a:bodyPr/>
          <a:lstStyle/>
          <a:p>
            <a:r>
              <a:rPr lang="cs-CZ" sz="2400" smtClean="0">
                <a:solidFill>
                  <a:schemeClr val="bg1"/>
                </a:solidFill>
              </a:rPr>
              <a:t>     </a:t>
            </a:r>
            <a:r>
              <a:rPr lang="cs-CZ" sz="3200" b="0" smtClean="0">
                <a:solidFill>
                  <a:srgbClr val="000808"/>
                </a:solidFill>
              </a:rPr>
              <a:t>         Tato vada se odstraňuje brýlemi,</a:t>
            </a:r>
            <a:br>
              <a:rPr lang="cs-CZ" sz="3200" b="0" smtClean="0">
                <a:solidFill>
                  <a:srgbClr val="000808"/>
                </a:solidFill>
              </a:rPr>
            </a:br>
            <a:r>
              <a:rPr lang="cs-CZ" sz="3200" b="0" smtClean="0">
                <a:solidFill>
                  <a:srgbClr val="000808"/>
                </a:solidFill>
              </a:rPr>
              <a:t>             které jsou   osazené rozptylkami.</a:t>
            </a:r>
            <a:endParaRPr lang="cs-CZ" sz="3200" smtClean="0">
              <a:solidFill>
                <a:srgbClr val="000808"/>
              </a:solidFill>
            </a:endParaRPr>
          </a:p>
        </p:txBody>
      </p:sp>
      <p:sp>
        <p:nvSpPr>
          <p:cNvPr id="7187" name="Zástupný symbol pro text 2"/>
          <p:cNvSpPr>
            <a:spLocks noGrp="1"/>
          </p:cNvSpPr>
          <p:nvPr>
            <p:ph type="body" idx="1"/>
          </p:nvPr>
        </p:nvSpPr>
        <p:spPr>
          <a:xfrm>
            <a:off x="1025525" y="2168525"/>
            <a:ext cx="841375" cy="1081088"/>
          </a:xfrm>
        </p:spPr>
        <p:txBody>
          <a:bodyPr/>
          <a:lstStyle/>
          <a:p>
            <a:r>
              <a:rPr lang="cs-CZ" smtClean="0"/>
              <a:t> </a:t>
            </a:r>
            <a:endParaRPr lang="cs-CZ" smtClean="0">
              <a:solidFill>
                <a:srgbClr val="000808"/>
              </a:solidFill>
            </a:endParaRPr>
          </a:p>
        </p:txBody>
      </p:sp>
      <p:pic>
        <p:nvPicPr>
          <p:cNvPr id="8197" name="Picture 2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6238" y="1916113"/>
            <a:ext cx="3744912" cy="343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178" name="Přímá spojnice 14"/>
          <p:cNvSpPr>
            <a:spLocks noChangeShapeType="1"/>
          </p:cNvSpPr>
          <p:nvPr/>
        </p:nvSpPr>
        <p:spPr bwMode="auto">
          <a:xfrm flipH="1">
            <a:off x="250825" y="3136900"/>
            <a:ext cx="2324100" cy="285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75" name="Přímá spojnice 14"/>
          <p:cNvSpPr>
            <a:spLocks noChangeShapeType="1"/>
          </p:cNvSpPr>
          <p:nvPr/>
        </p:nvSpPr>
        <p:spPr bwMode="auto">
          <a:xfrm>
            <a:off x="250825" y="4056063"/>
            <a:ext cx="2324100" cy="11112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cxnSp>
        <p:nvCxnSpPr>
          <p:cNvPr id="16" name="Přímá spojnice se šipkou 15"/>
          <p:cNvCxnSpPr>
            <a:stCxn id="7178" idx="0"/>
          </p:cNvCxnSpPr>
          <p:nvPr/>
        </p:nvCxnSpPr>
        <p:spPr>
          <a:xfrm>
            <a:off x="2574925" y="3136900"/>
            <a:ext cx="3365500" cy="611188"/>
          </a:xfrm>
          <a:prstGeom prst="straightConnector1">
            <a:avLst/>
          </a:prstGeom>
          <a:ln w="3175">
            <a:solidFill>
              <a:srgbClr val="000808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8208" idx="0"/>
          </p:cNvCxnSpPr>
          <p:nvPr/>
        </p:nvCxnSpPr>
        <p:spPr>
          <a:xfrm flipV="1">
            <a:off x="2574925" y="3748088"/>
            <a:ext cx="3365500" cy="317500"/>
          </a:xfrm>
          <a:prstGeom prst="straightConnector1">
            <a:avLst/>
          </a:prstGeom>
          <a:ln w="3175">
            <a:solidFill>
              <a:srgbClr val="000808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2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539750" y="3175000"/>
            <a:ext cx="1554163" cy="0"/>
          </a:xfrm>
          <a:prstGeom prst="straightConnector1">
            <a:avLst/>
          </a:prstGeom>
          <a:ln w="57150">
            <a:solidFill>
              <a:schemeClr val="accent4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520700" y="4056063"/>
            <a:ext cx="1554163" cy="0"/>
          </a:xfrm>
          <a:prstGeom prst="straightConnector1">
            <a:avLst/>
          </a:prstGeom>
          <a:ln w="57150">
            <a:solidFill>
              <a:schemeClr val="accent4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5" name="Arc 12"/>
          <p:cNvSpPr>
            <a:spLocks/>
          </p:cNvSpPr>
          <p:nvPr/>
        </p:nvSpPr>
        <p:spPr bwMode="auto">
          <a:xfrm rot="16490371" flipH="1">
            <a:off x="2455069" y="3182144"/>
            <a:ext cx="1077913" cy="1076325"/>
          </a:xfrm>
          <a:custGeom>
            <a:avLst/>
            <a:gdLst>
              <a:gd name="T0" fmla="*/ 0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1755"/>
                </a:moveTo>
                <a:cubicBezTo>
                  <a:pt x="2694" y="597"/>
                  <a:pt x="5596" y="-1"/>
                  <a:pt x="8529" y="0"/>
                </a:cubicBezTo>
                <a:cubicBezTo>
                  <a:pt x="11930" y="0"/>
                  <a:pt x="15283" y="803"/>
                  <a:pt x="18316" y="2344"/>
                </a:cubicBezTo>
              </a:path>
              <a:path w="21600" h="21600" stroke="0" extrusionOk="0">
                <a:moveTo>
                  <a:pt x="0" y="1755"/>
                </a:moveTo>
                <a:cubicBezTo>
                  <a:pt x="2694" y="597"/>
                  <a:pt x="5596" y="-1"/>
                  <a:pt x="8529" y="0"/>
                </a:cubicBezTo>
                <a:cubicBezTo>
                  <a:pt x="11930" y="0"/>
                  <a:pt x="15283" y="803"/>
                  <a:pt x="18316" y="2344"/>
                </a:cubicBezTo>
                <a:lnTo>
                  <a:pt x="8529" y="21600"/>
                </a:lnTo>
                <a:lnTo>
                  <a:pt x="0" y="1755"/>
                </a:lnTo>
                <a:close/>
              </a:path>
            </a:pathLst>
          </a:custGeom>
          <a:noFill/>
          <a:ln w="9525">
            <a:solidFill>
              <a:srgbClr val="C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6" name="Arc 12"/>
          <p:cNvSpPr>
            <a:spLocks/>
          </p:cNvSpPr>
          <p:nvPr/>
        </p:nvSpPr>
        <p:spPr bwMode="auto">
          <a:xfrm rot="5655665" flipH="1">
            <a:off x="1193007" y="2961481"/>
            <a:ext cx="1077912" cy="1076325"/>
          </a:xfrm>
          <a:custGeom>
            <a:avLst/>
            <a:gdLst>
              <a:gd name="T0" fmla="*/ 0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1755"/>
                </a:moveTo>
                <a:cubicBezTo>
                  <a:pt x="2694" y="597"/>
                  <a:pt x="5596" y="-1"/>
                  <a:pt x="8529" y="0"/>
                </a:cubicBezTo>
                <a:cubicBezTo>
                  <a:pt x="11930" y="0"/>
                  <a:pt x="15283" y="803"/>
                  <a:pt x="18316" y="2344"/>
                </a:cubicBezTo>
              </a:path>
              <a:path w="21600" h="21600" stroke="0" extrusionOk="0">
                <a:moveTo>
                  <a:pt x="0" y="1755"/>
                </a:moveTo>
                <a:cubicBezTo>
                  <a:pt x="2694" y="597"/>
                  <a:pt x="5596" y="-1"/>
                  <a:pt x="8529" y="0"/>
                </a:cubicBezTo>
                <a:cubicBezTo>
                  <a:pt x="11930" y="0"/>
                  <a:pt x="15283" y="803"/>
                  <a:pt x="18316" y="2344"/>
                </a:cubicBezTo>
                <a:lnTo>
                  <a:pt x="8529" y="21600"/>
                </a:lnTo>
                <a:lnTo>
                  <a:pt x="0" y="1755"/>
                </a:lnTo>
                <a:close/>
              </a:path>
            </a:pathLst>
          </a:custGeom>
          <a:noFill/>
          <a:ln w="9525">
            <a:solidFill>
              <a:srgbClr val="C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7" name="Line 8"/>
          <p:cNvSpPr>
            <a:spLocks noChangeShapeType="1"/>
          </p:cNvSpPr>
          <p:nvPr/>
        </p:nvSpPr>
        <p:spPr bwMode="auto">
          <a:xfrm flipH="1">
            <a:off x="2171700" y="3159125"/>
            <a:ext cx="446088" cy="0"/>
          </a:xfrm>
          <a:prstGeom prst="line">
            <a:avLst/>
          </a:prstGeom>
          <a:noFill/>
          <a:ln w="57150">
            <a:solidFill>
              <a:srgbClr val="C0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08" name="Line 8"/>
          <p:cNvSpPr>
            <a:spLocks noChangeShapeType="1"/>
          </p:cNvSpPr>
          <p:nvPr/>
        </p:nvSpPr>
        <p:spPr bwMode="auto">
          <a:xfrm flipH="1">
            <a:off x="2125663" y="4065588"/>
            <a:ext cx="449262" cy="0"/>
          </a:xfrm>
          <a:prstGeom prst="line">
            <a:avLst/>
          </a:prstGeom>
          <a:noFill/>
          <a:ln w="57150">
            <a:solidFill>
              <a:srgbClr val="C0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187" grpId="0" build="p"/>
      <p:bldP spid="7178" grpId="0" animBg="1"/>
      <p:bldP spid="717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>
            <a:alpha val="4509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6150" name="Zástupný symbol pro text 1"/>
          <p:cNvSpPr>
            <a:spLocks noGrp="1"/>
          </p:cNvSpPr>
          <p:nvPr>
            <p:ph type="body" idx="1"/>
          </p:nvPr>
        </p:nvSpPr>
        <p:spPr>
          <a:xfrm>
            <a:off x="0" y="836613"/>
            <a:ext cx="3990975" cy="720725"/>
          </a:xfrm>
          <a:ln>
            <a:solidFill>
              <a:srgbClr val="FFFF00"/>
            </a:solidFill>
          </a:ln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  </a:t>
            </a:r>
            <a:r>
              <a:rPr lang="cs-CZ" sz="3600" u="sng" smtClean="0">
                <a:solidFill>
                  <a:srgbClr val="002060"/>
                </a:solidFill>
              </a:rPr>
              <a:t>Dalekozrakost</a:t>
            </a:r>
          </a:p>
        </p:txBody>
      </p:sp>
      <p:sp>
        <p:nvSpPr>
          <p:cNvPr id="9220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9221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9222" name="Zástupný symbol pro text 2"/>
          <p:cNvSpPr>
            <a:spLocks noGrp="1"/>
          </p:cNvSpPr>
          <p:nvPr>
            <p:ph type="body" idx="1"/>
          </p:nvPr>
        </p:nvSpPr>
        <p:spPr>
          <a:xfrm>
            <a:off x="250825" y="4076700"/>
            <a:ext cx="4040188" cy="639763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250825" y="2565400"/>
            <a:ext cx="8713788" cy="2951163"/>
          </a:xfrm>
          <a:solidFill>
            <a:schemeClr val="bg2">
              <a:lumMod val="40000"/>
              <a:lumOff val="60000"/>
            </a:schemeClr>
          </a:solidFill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Dalekozraký člověk </a:t>
            </a:r>
            <a:r>
              <a:rPr lang="cs-CZ" sz="3600" dirty="0" smtClean="0">
                <a:solidFill>
                  <a:srgbClr val="FF0000"/>
                </a:solidFill>
              </a:rPr>
              <a:t>vidí </a:t>
            </a:r>
            <a:r>
              <a:rPr lang="cs-CZ" sz="3600" dirty="0">
                <a:solidFill>
                  <a:srgbClr val="FF0000"/>
                </a:solidFill>
              </a:rPr>
              <a:t>dobře</a:t>
            </a:r>
            <a:endParaRPr lang="cs-CZ" sz="3600" dirty="0" smtClean="0">
              <a:solidFill>
                <a:srgbClr val="FF0000"/>
              </a:solidFill>
            </a:endParaRPr>
          </a:p>
          <a:p>
            <a:pPr>
              <a:defRPr/>
            </a:pPr>
            <a:r>
              <a:rPr lang="cs-CZ" sz="3600" dirty="0" smtClean="0">
                <a:solidFill>
                  <a:srgbClr val="FF0000"/>
                </a:solidFill>
              </a:rPr>
              <a:t>na dálku </a:t>
            </a:r>
            <a:r>
              <a:rPr lang="cs-CZ" sz="3600" dirty="0" smtClean="0">
                <a:solidFill>
                  <a:srgbClr val="000808"/>
                </a:solidFill>
              </a:rPr>
              <a:t>a</a:t>
            </a:r>
            <a:r>
              <a:rPr lang="cs-CZ" sz="3600" dirty="0" smtClean="0"/>
              <a:t> špatně na </a:t>
            </a:r>
            <a:r>
              <a:rPr lang="cs-CZ" sz="3600" dirty="0" smtClean="0"/>
              <a:t>blízko. </a:t>
            </a:r>
            <a:endParaRPr lang="cs-CZ" sz="3600" dirty="0" smtClean="0"/>
          </a:p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Jeho čočka je příliš plochá,</a:t>
            </a:r>
          </a:p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 vytváří obraz za </a:t>
            </a:r>
            <a:r>
              <a:rPr lang="cs-CZ" sz="3600" dirty="0" smtClean="0">
                <a:solidFill>
                  <a:srgbClr val="000808"/>
                </a:solidFill>
              </a:rPr>
              <a:t>sítnicí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9224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5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5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0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>
            <a:alpha val="4509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2843213" y="188913"/>
            <a:ext cx="3389312" cy="863600"/>
          </a:xfrm>
          <a:solidFill>
            <a:srgbClr val="FFC000"/>
          </a:solidFill>
        </p:spPr>
        <p:txBody>
          <a:bodyPr/>
          <a:lstStyle/>
          <a:p>
            <a:r>
              <a:rPr lang="cs-CZ" sz="2400" smtClean="0">
                <a:solidFill>
                  <a:schemeClr val="bg1"/>
                </a:solidFill>
              </a:rPr>
              <a:t>     </a:t>
            </a:r>
            <a:r>
              <a:rPr lang="cs-CZ" sz="3200" smtClean="0">
                <a:solidFill>
                  <a:srgbClr val="000808"/>
                </a:solidFill>
              </a:rPr>
              <a:t>Dalekozrakost</a:t>
            </a:r>
          </a:p>
        </p:txBody>
      </p:sp>
      <p:sp>
        <p:nvSpPr>
          <p:cNvPr id="7187" name="Zástupný symbol pro text 2"/>
          <p:cNvSpPr>
            <a:spLocks noGrp="1"/>
          </p:cNvSpPr>
          <p:nvPr>
            <p:ph type="body" idx="1"/>
          </p:nvPr>
        </p:nvSpPr>
        <p:spPr>
          <a:xfrm>
            <a:off x="1025525" y="2168525"/>
            <a:ext cx="841375" cy="1081088"/>
          </a:xfrm>
        </p:spPr>
        <p:txBody>
          <a:bodyPr/>
          <a:lstStyle/>
          <a:p>
            <a:r>
              <a:rPr lang="cs-CZ" smtClean="0"/>
              <a:t> </a:t>
            </a:r>
            <a:endParaRPr lang="cs-CZ" smtClean="0">
              <a:solidFill>
                <a:srgbClr val="000808"/>
              </a:solidFill>
            </a:endParaRPr>
          </a:p>
        </p:txBody>
      </p:sp>
      <p:pic>
        <p:nvPicPr>
          <p:cNvPr id="10245" name="Picture 2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6238" y="1916113"/>
            <a:ext cx="3744912" cy="343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178" name="Přímá spojnice 14"/>
          <p:cNvSpPr>
            <a:spLocks noChangeShapeType="1"/>
          </p:cNvSpPr>
          <p:nvPr/>
        </p:nvSpPr>
        <p:spPr bwMode="auto">
          <a:xfrm flipH="1" flipV="1">
            <a:off x="574675" y="3171825"/>
            <a:ext cx="3455988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75" name="Přímá spojnice 14"/>
          <p:cNvSpPr>
            <a:spLocks noChangeShapeType="1"/>
          </p:cNvSpPr>
          <p:nvPr/>
        </p:nvSpPr>
        <p:spPr bwMode="auto">
          <a:xfrm>
            <a:off x="588963" y="4076700"/>
            <a:ext cx="3455987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cxnSp>
        <p:nvCxnSpPr>
          <p:cNvPr id="16" name="Přímá spojnice se šipkou 15"/>
          <p:cNvCxnSpPr>
            <a:stCxn id="7178" idx="0"/>
            <a:endCxn id="0" idx="3"/>
          </p:cNvCxnSpPr>
          <p:nvPr/>
        </p:nvCxnSpPr>
        <p:spPr>
          <a:xfrm>
            <a:off x="4030663" y="3171825"/>
            <a:ext cx="2630487" cy="460375"/>
          </a:xfrm>
          <a:prstGeom prst="straightConnector1">
            <a:avLst/>
          </a:prstGeom>
          <a:ln w="3175">
            <a:solidFill>
              <a:srgbClr val="000808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044950" y="3819525"/>
            <a:ext cx="2616200" cy="236538"/>
          </a:xfrm>
          <a:prstGeom prst="straightConnector1">
            <a:avLst/>
          </a:prstGeom>
          <a:ln w="3175">
            <a:solidFill>
              <a:srgbClr val="000808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0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930275" y="3168650"/>
            <a:ext cx="1554163" cy="0"/>
          </a:xfrm>
          <a:prstGeom prst="straightConnector1">
            <a:avLst/>
          </a:prstGeom>
          <a:ln w="57150">
            <a:solidFill>
              <a:schemeClr val="accent4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930275" y="4056063"/>
            <a:ext cx="1554163" cy="0"/>
          </a:xfrm>
          <a:prstGeom prst="straightConnector1">
            <a:avLst/>
          </a:prstGeom>
          <a:ln w="57150">
            <a:solidFill>
              <a:schemeClr val="accent4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187" grpId="0" build="p"/>
      <p:bldP spid="7178" grpId="0" animBg="1"/>
      <p:bldP spid="717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>
            <a:alpha val="4509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0" y="260350"/>
            <a:ext cx="9144000" cy="1081088"/>
          </a:xfrm>
          <a:solidFill>
            <a:srgbClr val="FFC000"/>
          </a:solidFill>
        </p:spPr>
        <p:txBody>
          <a:bodyPr/>
          <a:lstStyle/>
          <a:p>
            <a:r>
              <a:rPr lang="cs-CZ" sz="2400" smtClean="0">
                <a:solidFill>
                  <a:schemeClr val="bg1"/>
                </a:solidFill>
              </a:rPr>
              <a:t>            </a:t>
            </a:r>
            <a:r>
              <a:rPr lang="cs-CZ" sz="3200" b="0" smtClean="0">
                <a:solidFill>
                  <a:srgbClr val="000808"/>
                </a:solidFill>
              </a:rPr>
              <a:t> Tato vada se odstraňuje brýlemi, </a:t>
            </a:r>
            <a:br>
              <a:rPr lang="cs-CZ" sz="3200" b="0" smtClean="0">
                <a:solidFill>
                  <a:srgbClr val="000808"/>
                </a:solidFill>
              </a:rPr>
            </a:br>
            <a:r>
              <a:rPr lang="cs-CZ" sz="3200" b="0" smtClean="0">
                <a:solidFill>
                  <a:srgbClr val="000808"/>
                </a:solidFill>
              </a:rPr>
              <a:t>            které jsou osazené spojkami.</a:t>
            </a:r>
            <a:endParaRPr lang="cs-CZ" sz="3200" smtClean="0">
              <a:solidFill>
                <a:srgbClr val="000808"/>
              </a:solidFill>
            </a:endParaRPr>
          </a:p>
        </p:txBody>
      </p:sp>
      <p:sp>
        <p:nvSpPr>
          <p:cNvPr id="7187" name="Zástupný symbol pro text 2"/>
          <p:cNvSpPr>
            <a:spLocks noGrp="1"/>
          </p:cNvSpPr>
          <p:nvPr>
            <p:ph type="body" idx="1"/>
          </p:nvPr>
        </p:nvSpPr>
        <p:spPr>
          <a:xfrm>
            <a:off x="1025525" y="2168525"/>
            <a:ext cx="841375" cy="1081088"/>
          </a:xfrm>
        </p:spPr>
        <p:txBody>
          <a:bodyPr/>
          <a:lstStyle/>
          <a:p>
            <a:r>
              <a:rPr lang="cs-CZ" smtClean="0"/>
              <a:t> </a:t>
            </a:r>
            <a:endParaRPr lang="cs-CZ" smtClean="0">
              <a:solidFill>
                <a:srgbClr val="000808"/>
              </a:solidFill>
            </a:endParaRPr>
          </a:p>
        </p:txBody>
      </p:sp>
      <p:pic>
        <p:nvPicPr>
          <p:cNvPr id="11269" name="Picture 2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6238" y="1916113"/>
            <a:ext cx="3744912" cy="343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178" name="Přímá spojnice 14"/>
          <p:cNvSpPr>
            <a:spLocks noChangeShapeType="1"/>
          </p:cNvSpPr>
          <p:nvPr/>
        </p:nvSpPr>
        <p:spPr bwMode="auto">
          <a:xfrm flipH="1" flipV="1">
            <a:off x="250825" y="3171825"/>
            <a:ext cx="2592388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75" name="Přímá spojnice 14"/>
          <p:cNvSpPr>
            <a:spLocks noChangeShapeType="1"/>
          </p:cNvSpPr>
          <p:nvPr/>
        </p:nvSpPr>
        <p:spPr bwMode="auto">
          <a:xfrm flipV="1">
            <a:off x="250825" y="4076700"/>
            <a:ext cx="252095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cxnSp>
        <p:nvCxnSpPr>
          <p:cNvPr id="16" name="Přímá spojnice se šipkou 15"/>
          <p:cNvCxnSpPr>
            <a:stCxn id="7178" idx="0"/>
          </p:cNvCxnSpPr>
          <p:nvPr/>
        </p:nvCxnSpPr>
        <p:spPr>
          <a:xfrm>
            <a:off x="2843213" y="3171825"/>
            <a:ext cx="3024187" cy="544513"/>
          </a:xfrm>
          <a:prstGeom prst="straightConnector1">
            <a:avLst/>
          </a:prstGeom>
          <a:ln w="3175">
            <a:solidFill>
              <a:srgbClr val="000808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771775" y="3716338"/>
            <a:ext cx="3095625" cy="339725"/>
          </a:xfrm>
          <a:prstGeom prst="straightConnector1">
            <a:avLst/>
          </a:prstGeom>
          <a:ln w="3175">
            <a:solidFill>
              <a:srgbClr val="000808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74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587375" y="3171825"/>
            <a:ext cx="1554163" cy="0"/>
          </a:xfrm>
          <a:prstGeom prst="straightConnector1">
            <a:avLst/>
          </a:prstGeom>
          <a:ln w="57150">
            <a:solidFill>
              <a:schemeClr val="accent4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587375" y="4056063"/>
            <a:ext cx="1554163" cy="0"/>
          </a:xfrm>
          <a:prstGeom prst="straightConnector1">
            <a:avLst/>
          </a:prstGeom>
          <a:ln w="57150">
            <a:solidFill>
              <a:schemeClr val="accent4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77" name="Arc 12"/>
          <p:cNvSpPr>
            <a:spLocks/>
          </p:cNvSpPr>
          <p:nvPr/>
        </p:nvSpPr>
        <p:spPr bwMode="auto">
          <a:xfrm rot="5655665" flipH="1">
            <a:off x="1801020" y="2961481"/>
            <a:ext cx="1077912" cy="1076325"/>
          </a:xfrm>
          <a:custGeom>
            <a:avLst/>
            <a:gdLst>
              <a:gd name="T0" fmla="*/ 0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1755"/>
                </a:moveTo>
                <a:cubicBezTo>
                  <a:pt x="2694" y="597"/>
                  <a:pt x="5596" y="-1"/>
                  <a:pt x="8529" y="0"/>
                </a:cubicBezTo>
                <a:cubicBezTo>
                  <a:pt x="11930" y="0"/>
                  <a:pt x="15283" y="803"/>
                  <a:pt x="18316" y="2344"/>
                </a:cubicBezTo>
              </a:path>
              <a:path w="21600" h="21600" stroke="0" extrusionOk="0">
                <a:moveTo>
                  <a:pt x="0" y="1755"/>
                </a:moveTo>
                <a:cubicBezTo>
                  <a:pt x="2694" y="597"/>
                  <a:pt x="5596" y="-1"/>
                  <a:pt x="8529" y="0"/>
                </a:cubicBezTo>
                <a:cubicBezTo>
                  <a:pt x="11930" y="0"/>
                  <a:pt x="15283" y="803"/>
                  <a:pt x="18316" y="2344"/>
                </a:cubicBezTo>
                <a:lnTo>
                  <a:pt x="8529" y="21600"/>
                </a:lnTo>
                <a:lnTo>
                  <a:pt x="0" y="1755"/>
                </a:lnTo>
                <a:close/>
              </a:path>
            </a:pathLst>
          </a:custGeom>
          <a:noFill/>
          <a:ln w="9525">
            <a:solidFill>
              <a:srgbClr val="C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8" name="Arc 12"/>
          <p:cNvSpPr>
            <a:spLocks/>
          </p:cNvSpPr>
          <p:nvPr/>
        </p:nvSpPr>
        <p:spPr bwMode="auto">
          <a:xfrm rot="16504783" flipH="1">
            <a:off x="2672556" y="3178969"/>
            <a:ext cx="1077913" cy="1076325"/>
          </a:xfrm>
          <a:custGeom>
            <a:avLst/>
            <a:gdLst>
              <a:gd name="T0" fmla="*/ 0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1755"/>
                </a:moveTo>
                <a:cubicBezTo>
                  <a:pt x="2694" y="597"/>
                  <a:pt x="5596" y="-1"/>
                  <a:pt x="8529" y="0"/>
                </a:cubicBezTo>
                <a:cubicBezTo>
                  <a:pt x="11930" y="0"/>
                  <a:pt x="15283" y="803"/>
                  <a:pt x="18316" y="2344"/>
                </a:cubicBezTo>
              </a:path>
              <a:path w="21600" h="21600" stroke="0" extrusionOk="0">
                <a:moveTo>
                  <a:pt x="0" y="1755"/>
                </a:moveTo>
                <a:cubicBezTo>
                  <a:pt x="2694" y="597"/>
                  <a:pt x="5596" y="-1"/>
                  <a:pt x="8529" y="0"/>
                </a:cubicBezTo>
                <a:cubicBezTo>
                  <a:pt x="11930" y="0"/>
                  <a:pt x="15283" y="803"/>
                  <a:pt x="18316" y="2344"/>
                </a:cubicBezTo>
                <a:lnTo>
                  <a:pt x="8529" y="21600"/>
                </a:lnTo>
                <a:lnTo>
                  <a:pt x="0" y="1755"/>
                </a:lnTo>
                <a:close/>
              </a:path>
            </a:pathLst>
          </a:custGeom>
          <a:noFill/>
          <a:ln w="9525">
            <a:solidFill>
              <a:srgbClr val="C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187" grpId="0" build="p"/>
      <p:bldP spid="7178" grpId="0" animBg="1"/>
      <p:bldP spid="717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>
            <a:alpha val="4509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6149" name="Zástupný symbol pro text 1"/>
          <p:cNvSpPr>
            <a:spLocks noGrp="1"/>
          </p:cNvSpPr>
          <p:nvPr>
            <p:ph type="body" idx="1"/>
          </p:nvPr>
        </p:nvSpPr>
        <p:spPr>
          <a:xfrm>
            <a:off x="1476375" y="476250"/>
            <a:ext cx="5513388" cy="720725"/>
          </a:xfrm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 </a:t>
            </a:r>
            <a:r>
              <a:rPr lang="cs-CZ" sz="3600" u="sng" smtClean="0">
                <a:solidFill>
                  <a:srgbClr val="000808"/>
                </a:solidFill>
              </a:rPr>
              <a:t>ZDRAVÉ OKO :</a:t>
            </a:r>
          </a:p>
        </p:txBody>
      </p:sp>
      <p:sp>
        <p:nvSpPr>
          <p:cNvPr id="1229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2293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2294" name="Zástupný symbol pro text 2"/>
          <p:cNvSpPr>
            <a:spLocks noGrp="1"/>
          </p:cNvSpPr>
          <p:nvPr>
            <p:ph type="body" idx="1"/>
          </p:nvPr>
        </p:nvSpPr>
        <p:spPr>
          <a:xfrm>
            <a:off x="250825" y="4076700"/>
            <a:ext cx="4040188" cy="639763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250825" y="2565400"/>
            <a:ext cx="8713788" cy="2519363"/>
          </a:xfrm>
          <a:solidFill>
            <a:schemeClr val="bg2">
              <a:lumMod val="40000"/>
              <a:lumOff val="60000"/>
            </a:schemeClr>
          </a:solidFill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vidí předměty nejostřeji ve vzdálenosti </a:t>
            </a:r>
            <a:r>
              <a:rPr lang="cs-CZ" sz="3600" dirty="0" smtClean="0">
                <a:solidFill>
                  <a:srgbClr val="000808"/>
                </a:solidFill>
              </a:rPr>
              <a:t>20-30 cm</a:t>
            </a:r>
            <a:r>
              <a:rPr lang="cs-CZ" sz="3600" dirty="0" smtClean="0">
                <a:solidFill>
                  <a:srgbClr val="000808"/>
                </a:solidFill>
              </a:rPr>
              <a:t>.</a:t>
            </a:r>
            <a:endParaRPr lang="cs-CZ" sz="3600" dirty="0" smtClean="0">
              <a:solidFill>
                <a:srgbClr val="000808"/>
              </a:solidFill>
            </a:endParaRPr>
          </a:p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Konvenční zraková vzdálenost = </a:t>
            </a:r>
            <a:r>
              <a:rPr lang="cs-CZ" sz="3600" dirty="0" smtClean="0">
                <a:solidFill>
                  <a:srgbClr val="000808"/>
                </a:solidFill>
              </a:rPr>
              <a:t>25 cm</a:t>
            </a:r>
            <a:endParaRPr lang="cs-CZ" sz="3600" dirty="0"/>
          </a:p>
        </p:txBody>
      </p:sp>
      <p:sp>
        <p:nvSpPr>
          <p:cNvPr id="12296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 build="p"/>
      <p:bldP spid="4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>
            <a:alpha val="4313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052513"/>
            <a:ext cx="8002588" cy="1008062"/>
          </a:xfrm>
        </p:spPr>
        <p:txBody>
          <a:bodyPr/>
          <a:lstStyle/>
          <a:p>
            <a:r>
              <a:rPr lang="cs-CZ" smtClean="0"/>
              <a:t>ZDROJE: obrázky – http: office microsoft.com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866</TotalTime>
  <Words>230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Wingdings</vt:lpstr>
      <vt:lpstr>Calibri</vt:lpstr>
      <vt:lpstr>Times New Roman</vt:lpstr>
      <vt:lpstr>Kapsle</vt:lpstr>
      <vt:lpstr>Motiv systému Office</vt:lpstr>
      <vt:lpstr>Snímek 1</vt:lpstr>
      <vt:lpstr>POPIS MATERIÁLU</vt:lpstr>
      <vt:lpstr>Snímek 3</vt:lpstr>
      <vt:lpstr>     Krátkozrakost</vt:lpstr>
      <vt:lpstr>              Tato vada se odstraňuje brýlemi,              které jsou   osazené rozptylkami.</vt:lpstr>
      <vt:lpstr>Snímek 6</vt:lpstr>
      <vt:lpstr>     Dalekozrakost</vt:lpstr>
      <vt:lpstr>             Tato vada se odstraňuje brýlemi,              které jsou osazené spojkami.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Juračka Miroslav</dc:creator>
  <cp:lastModifiedBy>Dum</cp:lastModifiedBy>
  <cp:revision>124</cp:revision>
  <dcterms:created xsi:type="dcterms:W3CDTF">2011-09-16T09:39:46Z</dcterms:created>
  <dcterms:modified xsi:type="dcterms:W3CDTF">2014-01-10T12:10:01Z</dcterms:modified>
</cp:coreProperties>
</file>