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9"/>
  </p:notesMasterIdLst>
  <p:sldIdLst>
    <p:sldId id="256" r:id="rId2"/>
    <p:sldId id="262" r:id="rId3"/>
    <p:sldId id="263" r:id="rId4"/>
    <p:sldId id="267" r:id="rId5"/>
    <p:sldId id="273" r:id="rId6"/>
    <p:sldId id="27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6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 autoAdjust="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</a:t>
          </a:r>
          <a:r>
            <a:rPr lang="cs-CZ" sz="2000" b="1" dirty="0" smtClean="0"/>
            <a:t>EVROPA - </a:t>
          </a:r>
          <a:r>
            <a:rPr lang="cs-CZ" sz="2000" b="1" dirty="0" smtClean="0"/>
            <a:t>NÍŽINY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</a:t>
          </a:r>
          <a:r>
            <a:rPr lang="cs-CZ" sz="2000" b="1" dirty="0" smtClean="0"/>
            <a:t>:  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</a:t>
          </a:r>
          <a:r>
            <a:rPr lang="cs-CZ" sz="2000" b="1" kern="1200" dirty="0" smtClean="0"/>
            <a:t>EVROPA - </a:t>
          </a:r>
          <a:r>
            <a:rPr lang="cs-CZ" sz="2000" b="1" kern="1200" dirty="0" smtClean="0"/>
            <a:t>NÍŽINY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</a:t>
          </a:r>
          <a:r>
            <a:rPr lang="cs-CZ" sz="2000" b="1" kern="1200" dirty="0" smtClean="0"/>
            <a:t>:  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Hlavn%C3%AD_strana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71717585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nížinami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Evropy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práci s mapou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836712"/>
            <a:ext cx="80329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Přírodní podmínky </a:t>
            </a:r>
            <a:r>
              <a:rPr lang="cs-CZ" sz="4000" b="1" dirty="0" smtClean="0"/>
              <a:t>Evropy   - NÍŽINY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19" y="1945482"/>
            <a:ext cx="61734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/>
              <a:t>Průměrná nadmořská výška činí 290 m n.m</a:t>
            </a:r>
            <a:r>
              <a:rPr lang="cs-CZ" sz="2400" b="1" dirty="0" smtClean="0"/>
              <a:t>.</a:t>
            </a:r>
          </a:p>
          <a:p>
            <a:pPr lvl="1"/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r>
              <a:rPr lang="cs-CZ" sz="2400" b="1" dirty="0"/>
              <a:t>(nejméně ze všech světadílů).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19" y="2968403"/>
            <a:ext cx="5302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/>
              <a:t>Většinu území zaujímají </a:t>
            </a:r>
            <a:r>
              <a:rPr lang="cs-CZ" sz="2400" b="1" dirty="0" smtClean="0"/>
              <a:t>nížiny </a:t>
            </a:r>
            <a:r>
              <a:rPr lang="cs-CZ" sz="2400" b="1" dirty="0"/>
              <a:t>(60 %).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51519" y="3529658"/>
            <a:ext cx="6824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/>
              <a:t>Nejstarší část Evropy je </a:t>
            </a:r>
            <a:r>
              <a:rPr lang="cs-CZ" sz="2400" b="1" dirty="0" smtClean="0"/>
              <a:t>východoevropská rovina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3" y="4048523"/>
            <a:ext cx="75632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Zde leží i nejnižší místo Evropy v proláklině Kaspické nížiny (−28 m</a:t>
            </a:r>
            <a:r>
              <a:rPr lang="cs-CZ" sz="2000" b="1" dirty="0" smtClean="0"/>
              <a:t>)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19" y="4581128"/>
            <a:ext cx="86597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/>
              <a:t>Východoevropská rovina </a:t>
            </a:r>
            <a:r>
              <a:rPr lang="cs-CZ" sz="2400" b="1" dirty="0" smtClean="0"/>
              <a:t> je na východě lemována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protáhlým </a:t>
            </a:r>
            <a:r>
              <a:rPr lang="cs-CZ" sz="2400" b="1" dirty="0"/>
              <a:t>pohořím </a:t>
            </a:r>
            <a:r>
              <a:rPr lang="cs-CZ" sz="2400" b="1" dirty="0" smtClean="0"/>
              <a:t>Ural </a:t>
            </a:r>
            <a:r>
              <a:rPr lang="cs-CZ" sz="2400" b="1" dirty="0"/>
              <a:t>(1894 m) o délce 2500 km.</a:t>
            </a:r>
          </a:p>
        </p:txBody>
      </p:sp>
    </p:spTree>
    <p:extLst>
      <p:ext uri="{BB962C8B-B14F-4D97-AF65-F5344CB8AC3E}">
        <p14:creationId xmlns:p14="http://schemas.microsoft.com/office/powerpoint/2010/main" val="22150882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3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noFill/>
          <a:ln>
            <a:noFill/>
          </a:ln>
        </p:spPr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566" y="530087"/>
            <a:ext cx="8640960" cy="619898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24128" y="1340768"/>
            <a:ext cx="2189513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Východoevropská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415952" y="1256566"/>
            <a:ext cx="1006463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Baltská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74335" y="2770124"/>
            <a:ext cx="1984367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Severoněmecká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2276872"/>
            <a:ext cx="1640781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Středopolská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92280" y="2204864"/>
            <a:ext cx="1177471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Kaspická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563157" y="4950618"/>
            <a:ext cx="1692158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Černomořská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765673" y="5332483"/>
            <a:ext cx="1371725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Rumunská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87221" y="5972793"/>
            <a:ext cx="1737650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Velká uherská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33801" y="5332483"/>
            <a:ext cx="986539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Pádská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77234" y="3464612"/>
            <a:ext cx="1594202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Francouzská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873309" y="632882"/>
            <a:ext cx="17075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NÍŽINY</a:t>
            </a:r>
            <a:endParaRPr lang="cs-CZ" sz="4000" b="1" dirty="0"/>
          </a:p>
        </p:txBody>
      </p:sp>
      <p:cxnSp>
        <p:nvCxnSpPr>
          <p:cNvPr id="17" name="Přímá spojnice se šipkou 16"/>
          <p:cNvCxnSpPr>
            <a:stCxn id="7" idx="2"/>
          </p:cNvCxnSpPr>
          <p:nvPr/>
        </p:nvCxnSpPr>
        <p:spPr>
          <a:xfrm>
            <a:off x="2266519" y="3170234"/>
            <a:ext cx="1081345" cy="618806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300192" y="1740878"/>
            <a:ext cx="518692" cy="1229301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9" idx="2"/>
          </p:cNvCxnSpPr>
          <p:nvPr/>
        </p:nvCxnSpPr>
        <p:spPr>
          <a:xfrm>
            <a:off x="7681016" y="2604974"/>
            <a:ext cx="419376" cy="91440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2" name="Přímá spojnice se šipkou 2051"/>
          <p:cNvCxnSpPr>
            <a:stCxn id="13" idx="0"/>
          </p:cNvCxnSpPr>
          <p:nvPr/>
        </p:nvCxnSpPr>
        <p:spPr>
          <a:xfrm flipV="1">
            <a:off x="2727071" y="5013176"/>
            <a:ext cx="764809" cy="319307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5" name="Přímá spojnice se šipkou 2054"/>
          <p:cNvCxnSpPr>
            <a:stCxn id="14" idx="2"/>
          </p:cNvCxnSpPr>
          <p:nvPr/>
        </p:nvCxnSpPr>
        <p:spPr>
          <a:xfrm>
            <a:off x="1274335" y="3864722"/>
            <a:ext cx="992184" cy="42837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>
            <a:stCxn id="8" idx="2"/>
          </p:cNvCxnSpPr>
          <p:nvPr/>
        </p:nvCxnSpPr>
        <p:spPr>
          <a:xfrm>
            <a:off x="3808215" y="2676982"/>
            <a:ext cx="607737" cy="118774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62" name="Přímá spojnice se šipkou 2061"/>
          <p:cNvCxnSpPr>
            <a:stCxn id="6" idx="2"/>
          </p:cNvCxnSpPr>
          <p:nvPr/>
        </p:nvCxnSpPr>
        <p:spPr>
          <a:xfrm>
            <a:off x="4919184" y="1656676"/>
            <a:ext cx="532351" cy="94829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5" name="Přímá spojnice se šipkou 2064"/>
          <p:cNvCxnSpPr>
            <a:stCxn id="10" idx="0"/>
          </p:cNvCxnSpPr>
          <p:nvPr/>
        </p:nvCxnSpPr>
        <p:spPr>
          <a:xfrm flipH="1" flipV="1">
            <a:off x="6300192" y="4437112"/>
            <a:ext cx="1109044" cy="513506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Přímá spojnice se šipkou 2067"/>
          <p:cNvCxnSpPr>
            <a:stCxn id="11" idx="0"/>
          </p:cNvCxnSpPr>
          <p:nvPr/>
        </p:nvCxnSpPr>
        <p:spPr>
          <a:xfrm flipV="1">
            <a:off x="5451536" y="4950618"/>
            <a:ext cx="200584" cy="381865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1" name="Přímá spojnice se šipkou 2070"/>
          <p:cNvCxnSpPr>
            <a:stCxn id="12" idx="0"/>
          </p:cNvCxnSpPr>
          <p:nvPr/>
        </p:nvCxnSpPr>
        <p:spPr>
          <a:xfrm flipV="1">
            <a:off x="4556046" y="4797152"/>
            <a:ext cx="72559" cy="1175641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454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764704"/>
            <a:ext cx="1958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700808"/>
            <a:ext cx="8749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Nížiny v Evropě zaujímají   </a:t>
            </a:r>
            <a:r>
              <a:rPr lang="cs-CZ" sz="2800" b="1" dirty="0" smtClean="0"/>
              <a:t>více</a:t>
            </a:r>
            <a:r>
              <a:rPr lang="cs-CZ" sz="2400" dirty="0" smtClean="0"/>
              <a:t>  nebo </a:t>
            </a:r>
            <a:r>
              <a:rPr lang="cs-CZ" sz="2800" b="1" dirty="0" smtClean="0"/>
              <a:t>méně</a:t>
            </a:r>
            <a:r>
              <a:rPr lang="cs-CZ" sz="2400" dirty="0" smtClean="0"/>
              <a:t> než polovinu území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476847"/>
            <a:ext cx="4620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Jaká je největší nížina v Evropě 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212976"/>
            <a:ext cx="8499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Proč jsou nížiny pro člověka důležité a k čemu jsou využívány 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43162" y="2476847"/>
            <a:ext cx="2948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VÝCHODOEVROPSKÁ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24636" y="3801120"/>
            <a:ext cx="2028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ZEMĚDĚLSTVÍ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4817219"/>
            <a:ext cx="6869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Do </a:t>
            </a:r>
            <a:r>
              <a:rPr lang="cs-CZ" sz="2400" dirty="0"/>
              <a:t>slepé mapy na další straně </a:t>
            </a:r>
            <a:r>
              <a:rPr lang="cs-CZ" sz="2400" dirty="0" smtClean="0"/>
              <a:t>doplňuj názvy nížin</a:t>
            </a:r>
            <a:endParaRPr lang="cs-CZ" sz="24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5580112" y="2001322"/>
            <a:ext cx="858583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68603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8640960" cy="630719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907704" y="698793"/>
            <a:ext cx="17075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NÍŽINY</a:t>
            </a:r>
            <a:endParaRPr lang="cs-CZ" sz="4000" b="1" dirty="0"/>
          </a:p>
        </p:txBody>
      </p:sp>
      <p:sp>
        <p:nvSpPr>
          <p:cNvPr id="5" name="Oválný popisek 4"/>
          <p:cNvSpPr/>
          <p:nvPr/>
        </p:nvSpPr>
        <p:spPr>
          <a:xfrm>
            <a:off x="5457300" y="1614780"/>
            <a:ext cx="457200" cy="432048"/>
          </a:xfrm>
          <a:prstGeom prst="wedgeEllipseCallout">
            <a:avLst>
              <a:gd name="adj1" fmla="val -47916"/>
              <a:gd name="adj2" fmla="val 155094"/>
            </a:avLst>
          </a:prstGeom>
          <a:solidFill>
            <a:schemeClr val="accent4">
              <a:lumMod val="40000"/>
              <a:lumOff val="60000"/>
            </a:schemeClr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6" name="Oválný popisek 5"/>
          <p:cNvSpPr/>
          <p:nvPr/>
        </p:nvSpPr>
        <p:spPr>
          <a:xfrm>
            <a:off x="928614" y="3717032"/>
            <a:ext cx="457200" cy="432048"/>
          </a:xfrm>
          <a:prstGeom prst="wedgeEllipseCallout">
            <a:avLst>
              <a:gd name="adj1" fmla="val 243750"/>
              <a:gd name="adj2" fmla="val 73523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7" name="Oválný popisek 6"/>
          <p:cNvSpPr/>
          <p:nvPr/>
        </p:nvSpPr>
        <p:spPr>
          <a:xfrm>
            <a:off x="1868562" y="3342239"/>
            <a:ext cx="457200" cy="432048"/>
          </a:xfrm>
          <a:prstGeom prst="wedgeEllipseCallout">
            <a:avLst>
              <a:gd name="adj1" fmla="val 233334"/>
              <a:gd name="adj2" fmla="val 20612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8" name="Oválný popisek 7"/>
          <p:cNvSpPr/>
          <p:nvPr/>
        </p:nvSpPr>
        <p:spPr>
          <a:xfrm>
            <a:off x="4284614" y="2474240"/>
            <a:ext cx="457200" cy="432048"/>
          </a:xfrm>
          <a:prstGeom prst="wedgeEllipseCallout">
            <a:avLst>
              <a:gd name="adj1" fmla="val -75000"/>
              <a:gd name="adj2" fmla="val 212414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9" name="Oválný popisek 8"/>
          <p:cNvSpPr/>
          <p:nvPr/>
        </p:nvSpPr>
        <p:spPr>
          <a:xfrm>
            <a:off x="7550327" y="1377424"/>
            <a:ext cx="457200" cy="432048"/>
          </a:xfrm>
          <a:prstGeom prst="wedgeEllipseCallout">
            <a:avLst>
              <a:gd name="adj1" fmla="val -197916"/>
              <a:gd name="adj2" fmla="val 133048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0" name="Oválný popisek 9"/>
          <p:cNvSpPr/>
          <p:nvPr/>
        </p:nvSpPr>
        <p:spPr>
          <a:xfrm>
            <a:off x="6735275" y="2897926"/>
            <a:ext cx="457200" cy="432048"/>
          </a:xfrm>
          <a:prstGeom prst="wedgeEllipseCallout">
            <a:avLst>
              <a:gd name="adj1" fmla="val 216667"/>
              <a:gd name="adj2" fmla="val 97774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1" name="Oválný popisek 10"/>
          <p:cNvSpPr/>
          <p:nvPr/>
        </p:nvSpPr>
        <p:spPr>
          <a:xfrm>
            <a:off x="5148216" y="3774287"/>
            <a:ext cx="457200" cy="432048"/>
          </a:xfrm>
          <a:prstGeom prst="wedgeEllipseCallout">
            <a:avLst>
              <a:gd name="adj1" fmla="val 35417"/>
              <a:gd name="adj2" fmla="val 201391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2" name="Oválný popisek 11"/>
          <p:cNvSpPr/>
          <p:nvPr/>
        </p:nvSpPr>
        <p:spPr>
          <a:xfrm>
            <a:off x="2490591" y="5176563"/>
            <a:ext cx="609898" cy="432048"/>
          </a:xfrm>
          <a:prstGeom prst="wedgeEllipseCallout">
            <a:avLst>
              <a:gd name="adj1" fmla="val 115038"/>
              <a:gd name="adj2" fmla="val -102846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3" name="Oválný popisek 12"/>
          <p:cNvSpPr/>
          <p:nvPr/>
        </p:nvSpPr>
        <p:spPr>
          <a:xfrm>
            <a:off x="5914500" y="3321962"/>
            <a:ext cx="457200" cy="432048"/>
          </a:xfrm>
          <a:prstGeom prst="wedgeEllipseCallout">
            <a:avLst>
              <a:gd name="adj1" fmla="val 22917"/>
              <a:gd name="adj2" fmla="val 177140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14" name="Oválný popisek 13"/>
          <p:cNvSpPr/>
          <p:nvPr/>
        </p:nvSpPr>
        <p:spPr>
          <a:xfrm>
            <a:off x="4672100" y="4977702"/>
            <a:ext cx="457200" cy="432048"/>
          </a:xfrm>
          <a:prstGeom prst="wedgeEllipseCallout">
            <a:avLst>
              <a:gd name="adj1" fmla="val -81250"/>
              <a:gd name="adj2" fmla="val -100642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16" name="Oválný popisek 15"/>
          <p:cNvSpPr/>
          <p:nvPr/>
        </p:nvSpPr>
        <p:spPr>
          <a:xfrm>
            <a:off x="251520" y="4411996"/>
            <a:ext cx="2449513" cy="318519"/>
          </a:xfrm>
          <a:prstGeom prst="wedgeEllipseCallout">
            <a:avLst>
              <a:gd name="adj1" fmla="val 32829"/>
              <a:gd name="adj2" fmla="val -93001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FRANCOUZKÁ</a:t>
            </a:r>
            <a:endParaRPr lang="cs-CZ" b="1" dirty="0"/>
          </a:p>
        </p:txBody>
      </p:sp>
      <p:sp>
        <p:nvSpPr>
          <p:cNvPr id="17" name="Oválný popisek 16"/>
          <p:cNvSpPr/>
          <p:nvPr/>
        </p:nvSpPr>
        <p:spPr>
          <a:xfrm>
            <a:off x="457595" y="2822449"/>
            <a:ext cx="2900217" cy="318519"/>
          </a:xfrm>
          <a:prstGeom prst="wedgeEllipseCallout">
            <a:avLst>
              <a:gd name="adj1" fmla="val 44195"/>
              <a:gd name="adj2" fmla="val 209030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SEVERONĚMECKÁ</a:t>
            </a:r>
            <a:endParaRPr lang="cs-CZ" b="1" dirty="0"/>
          </a:p>
        </p:txBody>
      </p:sp>
      <p:sp>
        <p:nvSpPr>
          <p:cNvPr id="18" name="Oválný popisek 17"/>
          <p:cNvSpPr/>
          <p:nvPr/>
        </p:nvSpPr>
        <p:spPr>
          <a:xfrm>
            <a:off x="2483768" y="2054044"/>
            <a:ext cx="2585145" cy="318519"/>
          </a:xfrm>
          <a:prstGeom prst="wedgeEllipseCallout">
            <a:avLst>
              <a:gd name="adj1" fmla="val 15275"/>
              <a:gd name="adj2" fmla="val 451252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STŘEDOPOLSKÁ</a:t>
            </a:r>
            <a:endParaRPr lang="cs-CZ" b="1" dirty="0"/>
          </a:p>
        </p:txBody>
      </p:sp>
      <p:sp>
        <p:nvSpPr>
          <p:cNvPr id="19" name="Oválný popisek 18"/>
          <p:cNvSpPr/>
          <p:nvPr/>
        </p:nvSpPr>
        <p:spPr>
          <a:xfrm>
            <a:off x="4067944" y="1247419"/>
            <a:ext cx="1665512" cy="318519"/>
          </a:xfrm>
          <a:prstGeom prst="wedgeEllipseCallout">
            <a:avLst>
              <a:gd name="adj1" fmla="val 32925"/>
              <a:gd name="adj2" fmla="val 352569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BALTSKÁ</a:t>
            </a:r>
            <a:endParaRPr lang="cs-CZ" b="1" dirty="0"/>
          </a:p>
        </p:txBody>
      </p:sp>
      <p:sp>
        <p:nvSpPr>
          <p:cNvPr id="20" name="Oválný popisek 19"/>
          <p:cNvSpPr/>
          <p:nvPr/>
        </p:nvSpPr>
        <p:spPr>
          <a:xfrm>
            <a:off x="6227416" y="4977702"/>
            <a:ext cx="2590753" cy="318519"/>
          </a:xfrm>
          <a:prstGeom prst="wedgeEllipseCallout">
            <a:avLst>
              <a:gd name="adj1" fmla="val -49510"/>
              <a:gd name="adj2" fmla="val -272425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ČERNOMOŘSKÁ</a:t>
            </a:r>
            <a:endParaRPr lang="cs-CZ" b="1" dirty="0"/>
          </a:p>
        </p:txBody>
      </p:sp>
      <p:sp>
        <p:nvSpPr>
          <p:cNvPr id="21" name="Oválný popisek 20"/>
          <p:cNvSpPr/>
          <p:nvPr/>
        </p:nvSpPr>
        <p:spPr>
          <a:xfrm>
            <a:off x="5457300" y="876365"/>
            <a:ext cx="3385617" cy="318519"/>
          </a:xfrm>
          <a:prstGeom prst="wedgeEllipseCallout">
            <a:avLst>
              <a:gd name="adj1" fmla="val -9017"/>
              <a:gd name="adj2" fmla="val 364531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VÝCHODOEVROPSKÁ</a:t>
            </a:r>
            <a:endParaRPr lang="cs-CZ" b="1" dirty="0"/>
          </a:p>
        </p:txBody>
      </p:sp>
      <p:sp>
        <p:nvSpPr>
          <p:cNvPr id="22" name="Oválný popisek 21"/>
          <p:cNvSpPr/>
          <p:nvPr/>
        </p:nvSpPr>
        <p:spPr>
          <a:xfrm>
            <a:off x="7114976" y="2531004"/>
            <a:ext cx="1743893" cy="318519"/>
          </a:xfrm>
          <a:prstGeom prst="wedgeEllipseCallout">
            <a:avLst>
              <a:gd name="adj1" fmla="val -78"/>
              <a:gd name="adj2" fmla="val 277809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KASPICKÁ</a:t>
            </a:r>
            <a:endParaRPr lang="cs-CZ" b="1" dirty="0"/>
          </a:p>
        </p:txBody>
      </p:sp>
      <p:sp>
        <p:nvSpPr>
          <p:cNvPr id="23" name="Oválný popisek 22"/>
          <p:cNvSpPr/>
          <p:nvPr/>
        </p:nvSpPr>
        <p:spPr>
          <a:xfrm>
            <a:off x="5364088" y="5805264"/>
            <a:ext cx="2158705" cy="318519"/>
          </a:xfrm>
          <a:prstGeom prst="wedgeEllipseCallout">
            <a:avLst>
              <a:gd name="adj1" fmla="val -42454"/>
              <a:gd name="adj2" fmla="val -341204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RUMUNSKÁ</a:t>
            </a:r>
            <a:endParaRPr lang="cs-CZ" b="1" dirty="0"/>
          </a:p>
        </p:txBody>
      </p:sp>
      <p:sp>
        <p:nvSpPr>
          <p:cNvPr id="24" name="Oválný popisek 23"/>
          <p:cNvSpPr/>
          <p:nvPr/>
        </p:nvSpPr>
        <p:spPr>
          <a:xfrm>
            <a:off x="2983806" y="5576181"/>
            <a:ext cx="2601616" cy="318519"/>
          </a:xfrm>
          <a:prstGeom prst="wedgeEllipseCallout">
            <a:avLst>
              <a:gd name="adj1" fmla="val 9921"/>
              <a:gd name="adj2" fmla="val -302329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VELKÁ UHERSKÁ</a:t>
            </a:r>
            <a:endParaRPr lang="cs-CZ" b="1" dirty="0"/>
          </a:p>
        </p:txBody>
      </p:sp>
      <p:sp>
        <p:nvSpPr>
          <p:cNvPr id="25" name="Oválný popisek 24"/>
          <p:cNvSpPr/>
          <p:nvPr/>
        </p:nvSpPr>
        <p:spPr>
          <a:xfrm>
            <a:off x="897782" y="5112442"/>
            <a:ext cx="1580158" cy="318519"/>
          </a:xfrm>
          <a:prstGeom prst="wedgeEllipseCallout">
            <a:avLst>
              <a:gd name="adj1" fmla="val 114795"/>
              <a:gd name="adj2" fmla="val -104962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PÁDSKÁ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974043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92500" lnSpcReduction="1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lvl="0"/>
            <a:r>
              <a:rPr lang="cs-CZ" dirty="0" smtClean="0"/>
              <a:t> </a:t>
            </a:r>
            <a:r>
              <a:rPr lang="cs-CZ" i="1" u="sng" dirty="0" smtClean="0"/>
              <a:t>Internetové odkazy:</a:t>
            </a:r>
          </a:p>
          <a:p>
            <a:pPr marL="0" indent="0">
              <a:buNone/>
            </a:pPr>
            <a:r>
              <a:rPr lang="cs-CZ" sz="2000" dirty="0"/>
              <a:t>SAN JOSE. </a:t>
            </a:r>
            <a:r>
              <a:rPr lang="cs-CZ" sz="2000" dirty="0" err="1">
                <a:hlinkClick r:id="rId2"/>
              </a:rPr>
              <a:t>Wikimedia</a:t>
            </a:r>
            <a:r>
              <a:rPr lang="cs-CZ" sz="2000" dirty="0">
                <a:hlinkClick r:id="rId2"/>
              </a:rPr>
              <a:t> </a:t>
            </a:r>
            <a:r>
              <a:rPr lang="cs-CZ" sz="2000" dirty="0" err="1">
                <a:hlinkClick r:id="rId2"/>
              </a:rPr>
              <a:t>Commons</a:t>
            </a:r>
            <a:r>
              <a:rPr lang="cs-CZ" sz="2000" dirty="0"/>
              <a:t> [online]. [cit. 25.8.2013]. Dostupný pod licencí </a:t>
            </a:r>
            <a:r>
              <a:rPr lang="cs-CZ" sz="2000" dirty="0" err="1"/>
              <a:t>Creative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na WWW: http://cs.wikipedia.org/wiki/Soubor:Europe_topography_map.png </a:t>
            </a:r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smtClean="0"/>
              <a:t>Veškeré ostatní obrázky</a:t>
            </a:r>
            <a:r>
              <a:rPr lang="cs-CZ" sz="2000" dirty="0" smtClean="0"/>
              <a:t>, fotografie, animace a podprogramy jsou dílem autora, nebo pochází z volně přístupných zdrojů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1227</TotalTime>
  <Words>256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94</cp:revision>
  <dcterms:created xsi:type="dcterms:W3CDTF">2013-05-10T12:01:16Z</dcterms:created>
  <dcterms:modified xsi:type="dcterms:W3CDTF">2014-01-08T15:43:41Z</dcterms:modified>
</cp:coreProperties>
</file>