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9CB9490-F378-4710-8BD8-D3FBF421A7FA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1ADC5D7-6EB1-420A-88A0-62B86BAF8E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seniky-ramzova.cz/koupani-jeseniky/" TargetMode="External"/><Relationship Id="rId2" Type="http://schemas.openxmlformats.org/officeDocument/2006/relationships/hyperlink" Target="http://www.forbook.cz/samolepka-na-notebook/tresn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otky.tauchman.cz/galerie-akce-20049999-Rok-2004-Smes-fot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848872" cy="441121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Název </a:t>
            </a: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školy: </a:t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SPECIÁLNÍ ZÁKLADNÍ ŠKOLA A MATEŘSKÁ ŠKOLA VARNSDORF</a:t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Autor: Jana </a:t>
            </a:r>
            <a:r>
              <a:rPr lang="cs-CZ" sz="20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Bejstová</a:t>
            </a:r>
            <a:r>
              <a:rPr lang="cs-CZ" sz="20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, 2011-10-30</a:t>
            </a: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Název: </a:t>
            </a:r>
            <a:r>
              <a:rPr lang="cs-CZ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VY_12_INOVACE_22_PŘÍRODOVĚDA</a:t>
            </a: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Téma: Roční období - </a:t>
            </a:r>
            <a:r>
              <a:rPr lang="cs-CZ" sz="2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léto</a:t>
            </a: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Číslo projektu: CZ.1.07/1.4.00/21.0640</a:t>
            </a:r>
            <a:b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/>
            </a:r>
            <a:br>
              <a:rPr lang="cs-CZ" sz="2000" dirty="0">
                <a:solidFill>
                  <a:srgbClr val="000000"/>
                </a:solidFill>
                <a:latin typeface="Trebuchet MS" pitchFamily="34" charset="0"/>
              </a:rPr>
            </a:br>
            <a:r>
              <a:rPr lang="cs-CZ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rebuchet MS" pitchFamily="34" charset="0"/>
              </a:rPr>
              <a:t>Anotace: Materiál je určen pro 4. třídu, slouží k zopakování a prohloubení znalostí o ročním období a  praktickému využití čtenářských dovedností v přírodovědě. </a:t>
            </a: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483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600200"/>
          </a:xfr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Roční období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2708920"/>
            <a:ext cx="3744416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1000" dirty="0" smtClean="0">
                <a:solidFill>
                  <a:srgbClr val="C00000"/>
                </a:solidFill>
                <a:latin typeface="Berlin Sans FB" pitchFamily="34" charset="0"/>
              </a:rPr>
              <a:t>LÉTO</a:t>
            </a:r>
            <a:endParaRPr lang="cs-CZ" sz="11000" dirty="0">
              <a:solidFill>
                <a:srgbClr val="C0000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684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51520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</a:rPr>
              <a:t>Kdy začíná léto?</a:t>
            </a:r>
            <a:endParaRPr lang="cs-CZ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2160240" cy="5040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 21. května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98884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Letní měsíce jsou:</a:t>
            </a:r>
          </a:p>
          <a:p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3573016"/>
            <a:ext cx="3851920" cy="28889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242088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 21. června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288255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21. července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651719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00"/>
                </a:solidFill>
                <a:latin typeface="Trebuchet MS" pitchFamily="34" charset="0"/>
              </a:rPr>
              <a:t>č</a:t>
            </a:r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erven, červenec, srpen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337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7181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7181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/>
      <p:bldP spid="6" grpId="1"/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075240" cy="1195536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Letní pranostiky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348880"/>
            <a:ext cx="3960440" cy="2970330"/>
          </a:xfrm>
        </p:spPr>
      </p:pic>
      <p:sp>
        <p:nvSpPr>
          <p:cNvPr id="5" name="TextovéPole 4"/>
          <p:cNvSpPr txBox="1"/>
          <p:nvPr/>
        </p:nvSpPr>
        <p:spPr>
          <a:xfrm>
            <a:off x="650951" y="2060848"/>
            <a:ext cx="38164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„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Na svatého Víta,  sotva noc začala, už svítá.“</a:t>
            </a:r>
          </a:p>
          <a:p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Kdy má svátek Vít?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„Svatá Markéta, hodila srp do žita.“</a:t>
            </a:r>
          </a:p>
          <a:p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Kdy má svátek </a:t>
            </a: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M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arkéta?</a:t>
            </a: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6142" y="596829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13. července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6142" y="357301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15. června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449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08912" cy="1168152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Jak vypadá letní </a:t>
            </a:r>
            <a:r>
              <a:rPr lang="cs-CZ" dirty="0" smtClean="0">
                <a:solidFill>
                  <a:srgbClr val="000000"/>
                </a:solidFill>
              </a:rPr>
              <a:t>příroda?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2132856"/>
            <a:ext cx="3888432" cy="381642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z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rání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ovoce – třešně, jablka, jahody, rybíz, angrešt, meruňky, broskve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s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klizeň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ovoce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d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louhé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dny a krátké noci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h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orko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, bouřky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z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rání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a sklízení obilí</a:t>
            </a: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564904"/>
            <a:ext cx="3656986" cy="243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35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36904" cy="1240160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Zábava v létě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2808312" cy="36459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o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palování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k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oupání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v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odní sporty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c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yklistika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v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ýlety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d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ovolená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0000"/>
                </a:solidFill>
                <a:latin typeface="Trebuchet MS" pitchFamily="34" charset="0"/>
              </a:rPr>
              <a:t>p</a:t>
            </a:r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rázdniny 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2060848"/>
            <a:ext cx="4331973" cy="324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608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064896" cy="1168152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Nebezpečí a ochrana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1844824"/>
            <a:ext cx="432048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b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ouřka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– nebezpečí v bouřce stromy, les, osamocené stavby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palování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– přehřátí = úpal, spálení pokožky, ochrana hlavy, ošetření pokožky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k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oupání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– utonutí – plavčík, známé prostředí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n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ebezpečí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letních požárů – uschlá tráva – nezakládat ohniště, neodhazovat nedopalky </a:t>
            </a: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361131"/>
            <a:ext cx="3619500" cy="321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283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1384176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Hádej, kdo jsem?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5544616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Balónek červený, kabátek zelený.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0000"/>
              </a:solidFill>
              <a:latin typeface="Trebuchet MS" pitchFamily="34" charset="0"/>
            </a:endParaRPr>
          </a:p>
          <a:p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  <a:p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Pod listím se narodily,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     po lese je sbírali,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    nožíkem je očistili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Trebuchet MS" pitchFamily="34" charset="0"/>
              </a:rPr>
              <a:t>    a s vajíčkem usmažili.</a:t>
            </a:r>
            <a:endParaRPr lang="cs-CZ" sz="20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24928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MELOUN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4725144"/>
            <a:ext cx="1634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Trebuchet MS" pitchFamily="34" charset="0"/>
              </a:rPr>
              <a:t>HOUBY</a:t>
            </a:r>
            <a:endParaRPr lang="cs-CZ" sz="2400" dirty="0">
              <a:solidFill>
                <a:srgbClr val="000000"/>
              </a:solidFill>
              <a:latin typeface="Trebuchet MS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3484530"/>
            <a:ext cx="3308304" cy="248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259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00"/>
                </a:solidFill>
                <a:latin typeface="Trebuchet MS" pitchFamily="34" charset="0"/>
              </a:rPr>
              <a:t>Použité zdroje</a:t>
            </a:r>
            <a:endParaRPr lang="cs-CZ" dirty="0">
              <a:solidFill>
                <a:srgbClr val="000000"/>
              </a:solidFill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2200" b="1" dirty="0">
                <a:solidFill>
                  <a:srgbClr val="000000"/>
                </a:solidFill>
                <a:latin typeface="Trebuchet MS" pitchFamily="34" charset="0"/>
              </a:rPr>
              <a:t>OKNO 3.,4. 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vlastní galerie autora</a:t>
            </a:r>
          </a:p>
          <a:p>
            <a:pPr>
              <a:buFont typeface="Wingdings" pitchFamily="2" charset="2"/>
              <a:buNone/>
            </a:pPr>
            <a:r>
              <a:rPr lang="cs-CZ" sz="2200" b="1" dirty="0">
                <a:solidFill>
                  <a:srgbClr val="000000"/>
                </a:solidFill>
                <a:latin typeface="Trebuchet MS" pitchFamily="34" charset="0"/>
              </a:rPr>
              <a:t>OKNO 5</a:t>
            </a:r>
            <a:r>
              <a:rPr lang="cs-CZ" sz="2200" b="1" dirty="0" smtClean="0">
                <a:solidFill>
                  <a:srgbClr val="000000"/>
                </a:solidFill>
                <a:latin typeface="Trebuchet MS" pitchFamily="34" charset="0"/>
              </a:rPr>
              <a:t>.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rebuchet MS" pitchFamily="34" charset="0"/>
              </a:rPr>
              <a:t>fotografie: </a:t>
            </a:r>
            <a:r>
              <a:rPr lang="en-US" sz="2200" dirty="0" smtClean="0">
                <a:solidFill>
                  <a:srgbClr val="000000"/>
                </a:solidFill>
                <a:latin typeface="Trebuchet MS" pitchFamily="34" charset="0"/>
              </a:rPr>
              <a:t>[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cit.2011-10-28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]</a:t>
            </a:r>
            <a:r>
              <a:rPr lang="cs-CZ" sz="2200" b="1" dirty="0" smtClean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200" u="sng" dirty="0">
                <a:latin typeface="Trebuchet MS" pitchFamily="34" charset="0"/>
                <a:hlinkClick r:id="rId2"/>
              </a:rPr>
              <a:t>http://www.forbook.cz/samolepka-na-notebook/tresne/</a:t>
            </a:r>
            <a:r>
              <a:rPr lang="cs-CZ" sz="2200" dirty="0">
                <a:latin typeface="Trebuchet MS" pitchFamily="34" charset="0"/>
              </a:rPr>
              <a:t> </a:t>
            </a:r>
            <a:endParaRPr lang="cs-CZ" sz="2200" dirty="0" smtClean="0">
              <a:latin typeface="Trebuchet MS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cs-CZ" sz="2200" b="1" dirty="0" smtClean="0">
                <a:solidFill>
                  <a:srgbClr val="000000"/>
                </a:solidFill>
                <a:latin typeface="Trebuchet MS" pitchFamily="34" charset="0"/>
              </a:rPr>
              <a:t>OKNO </a:t>
            </a:r>
            <a:r>
              <a:rPr lang="cs-CZ" sz="2200" b="1" dirty="0">
                <a:solidFill>
                  <a:srgbClr val="000000"/>
                </a:solidFill>
                <a:latin typeface="Trebuchet MS" pitchFamily="34" charset="0"/>
              </a:rPr>
              <a:t>6. </a:t>
            </a:r>
            <a:r>
              <a:rPr lang="cs-CZ" sz="2200" dirty="0" smtClean="0">
                <a:solidFill>
                  <a:srgbClr val="000000"/>
                </a:solidFill>
                <a:latin typeface="Trebuchet MS" pitchFamily="34" charset="0"/>
              </a:rPr>
              <a:t>vlastní galerie autora</a:t>
            </a:r>
            <a:endParaRPr lang="cs-CZ" sz="2200" u="sng" dirty="0">
              <a:solidFill>
                <a:srgbClr val="000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200" b="1" dirty="0">
                <a:solidFill>
                  <a:srgbClr val="000000"/>
                </a:solidFill>
                <a:latin typeface="Trebuchet MS" pitchFamily="34" charset="0"/>
              </a:rPr>
              <a:t>OKNO 7. 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fotografie: 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[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cit.2011-10-28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]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200" u="sng" dirty="0">
                <a:latin typeface="Trebuchet MS" pitchFamily="34" charset="0"/>
                <a:hlinkClick r:id="rId3"/>
              </a:rPr>
              <a:t>http://www.jeseniky-ramzova.cz/koupani-jeseniky/</a:t>
            </a:r>
            <a:r>
              <a:rPr lang="cs-CZ" sz="2200" dirty="0">
                <a:latin typeface="Trebuchet MS" pitchFamily="34" charset="0"/>
              </a:rPr>
              <a:t> </a:t>
            </a:r>
            <a:endParaRPr lang="cs-CZ" sz="22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rgbClr val="000000"/>
                </a:solidFill>
                <a:latin typeface="Trebuchet MS" pitchFamily="34" charset="0"/>
              </a:rPr>
              <a:t>OKNO </a:t>
            </a:r>
            <a:r>
              <a:rPr lang="cs-CZ" sz="2200" b="1" dirty="0">
                <a:solidFill>
                  <a:srgbClr val="000000"/>
                </a:solidFill>
                <a:latin typeface="Trebuchet MS" pitchFamily="34" charset="0"/>
              </a:rPr>
              <a:t>8. 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fotografie: 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[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cit.2011-10-26</a:t>
            </a:r>
            <a:r>
              <a:rPr lang="en-US" sz="2200" dirty="0">
                <a:solidFill>
                  <a:srgbClr val="000000"/>
                </a:solidFill>
                <a:latin typeface="Trebuchet MS" pitchFamily="34" charset="0"/>
              </a:rPr>
              <a:t>]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 </a:t>
            </a:r>
            <a:r>
              <a:rPr lang="cs-CZ" sz="2200" u="sng" dirty="0">
                <a:latin typeface="Trebuchet MS" pitchFamily="34" charset="0"/>
                <a:hlinkClick r:id="rId4"/>
              </a:rPr>
              <a:t>http://</a:t>
            </a:r>
            <a:r>
              <a:rPr lang="cs-CZ" sz="2200" u="sng" dirty="0" smtClean="0">
                <a:latin typeface="Trebuchet MS" pitchFamily="34" charset="0"/>
                <a:hlinkClick r:id="rId4"/>
              </a:rPr>
              <a:t>fotky.tauchman.cz/galerie-akce-20049999-Rok-2004-Smes-fotek</a:t>
            </a:r>
            <a:r>
              <a:rPr lang="cs-CZ" sz="2200" dirty="0" smtClean="0">
                <a:solidFill>
                  <a:srgbClr val="000000"/>
                </a:solidFill>
                <a:latin typeface="Trebuchet MS" pitchFamily="34" charset="0"/>
              </a:rPr>
              <a:t>, text: </a:t>
            </a:r>
            <a:r>
              <a:rPr lang="cs-CZ" sz="2200" dirty="0">
                <a:solidFill>
                  <a:srgbClr val="000000"/>
                </a:solidFill>
                <a:latin typeface="Trebuchet MS" pitchFamily="34" charset="0"/>
              </a:rPr>
              <a:t>Hádanky v prvouce (vydal JV PRINT 2001</a:t>
            </a:r>
            <a:r>
              <a:rPr lang="cs-CZ" sz="2200" dirty="0" smtClean="0">
                <a:solidFill>
                  <a:srgbClr val="000000"/>
                </a:solidFill>
                <a:latin typeface="Trebuchet MS" pitchFamily="34" charset="0"/>
              </a:rPr>
              <a:t>)</a:t>
            </a:r>
            <a:endParaRPr lang="cs-CZ" sz="2200" dirty="0">
              <a:solidFill>
                <a:srgbClr val="000000"/>
              </a:solidFill>
              <a:latin typeface="Trebuchet MS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526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2">
      <a:dk1>
        <a:srgbClr val="FFFF00"/>
      </a:dk1>
      <a:lt1>
        <a:srgbClr val="FFC000"/>
      </a:lt1>
      <a:dk2>
        <a:srgbClr val="FFFF66"/>
      </a:dk2>
      <a:lt2>
        <a:srgbClr val="FFD965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89</TotalTime>
  <Words>260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Název školy:  SPECIÁLNÍ ZÁKLADNÍ ŠKOLA A MATEŘSKÁ ŠKOLA VARNSDORF  Autor: Jana Bejstová, 2011-10-30 Název: VY_12_INOVACE_22_PŘÍRODOVĚDA Téma: Roční období - léto Číslo projektu: CZ.1.07/1.4.00/21.0640   Anotace: Materiál je určen pro 4. třídu, slouží k zopakování a prohloubení znalostí o ročním období a  praktickému využití čtenářských dovedností v přírodovědě. </vt:lpstr>
      <vt:lpstr>Roční období</vt:lpstr>
      <vt:lpstr>Kdy začíná léto?</vt:lpstr>
      <vt:lpstr>Letní pranostiky</vt:lpstr>
      <vt:lpstr>Jak vypadá letní příroda?</vt:lpstr>
      <vt:lpstr>Zábava v létě</vt:lpstr>
      <vt:lpstr>Nebezpečí a ochrana</vt:lpstr>
      <vt:lpstr>Hádej, kdo jsem?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Jana Bejstová Název: VY_12_INOVACE_22_PŘÍRODOVĚDA Téma: Roční období - léto Číslo projektu: CZ.1.07/1.4.00/21.0640   Anotace: Materiál je určen pro 4. třídu, slouží k zopakování a prohloubení znalostí o ročním období a  praktickému využití čtenářských dovedností v přírodovědě.</dc:title>
  <dc:creator>Asarka</dc:creator>
  <cp:lastModifiedBy>expert</cp:lastModifiedBy>
  <cp:revision>23</cp:revision>
  <dcterms:created xsi:type="dcterms:W3CDTF">2011-10-28T17:28:24Z</dcterms:created>
  <dcterms:modified xsi:type="dcterms:W3CDTF">2012-03-25T09:30:49Z</dcterms:modified>
</cp:coreProperties>
</file>