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notesMasterIdLst>
    <p:notesMasterId r:id="rId13"/>
  </p:notesMasterIdLst>
  <p:sldIdLst>
    <p:sldId id="278" r:id="rId3"/>
    <p:sldId id="257" r:id="rId4"/>
    <p:sldId id="286" r:id="rId5"/>
    <p:sldId id="309" r:id="rId6"/>
    <p:sldId id="314" r:id="rId7"/>
    <p:sldId id="310" r:id="rId8"/>
    <p:sldId id="311" r:id="rId9"/>
    <p:sldId id="312" r:id="rId10"/>
    <p:sldId id="313" r:id="rId11"/>
    <p:sldId id="30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000808"/>
    <a:srgbClr val="FF0000"/>
    <a:srgbClr val="C3C5B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339F77E-FB2B-4E7E-8BCF-A912BE02632D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8681FE5-1636-4418-A932-79E851CE3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D61DEF0-D4F6-433B-823A-CE1B22F32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1AE31-B7B6-456E-A9DE-CC47BD9C9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01784D-A59D-47C7-898A-AE058AA24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45F392-39C9-4576-88F1-FD53C1BEC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C3A502-0652-4B81-BDA5-74EA3AFE9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938A2C-B988-4BBB-B4C9-437A9F58F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3A0E83-5C1B-4111-9343-4091F87C5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37B06F-B76E-464B-9622-424E79548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1FA4AA-7AB4-4028-8368-47C47FF03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F1694-104D-49CE-AB80-3E4726C5E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7FAD9-BA34-4984-BD1E-F5001C2CEF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D59D9-2C7D-4FD7-89BD-EFC03AC81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3842F-3C25-4176-BA85-8337CC80B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E8525-E238-46EE-861A-6F1430E20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7D370-856B-4542-93D5-08C8EF9A9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B765A-208D-4AA1-B66E-4B11827E3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E2227-C20D-4BDC-B3CC-8C9F9F8B04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1638E-166C-422B-A69E-C93320AB5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5F5BE-3802-453E-87F8-AA042E8649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F70E4-C276-460F-9198-D8F1E317E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AFA7C-65A8-4B24-86BD-ECE7C8E30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C93E1-6245-42BF-B461-8AED84AEC3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3BB9C52-3888-4B94-8E11-719AD5AAA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31" r:id="rId1"/>
    <p:sldLayoutId id="2147485519" r:id="rId2"/>
    <p:sldLayoutId id="2147485518" r:id="rId3"/>
    <p:sldLayoutId id="2147485517" r:id="rId4"/>
    <p:sldLayoutId id="2147485516" r:id="rId5"/>
    <p:sldLayoutId id="2147485515" r:id="rId6"/>
    <p:sldLayoutId id="2147485514" r:id="rId7"/>
    <p:sldLayoutId id="2147485513" r:id="rId8"/>
    <p:sldLayoutId id="2147485512" r:id="rId9"/>
    <p:sldLayoutId id="2147485511" r:id="rId10"/>
    <p:sldLayoutId id="214748551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D01176E-70C3-4DB9-ABF9-61873F878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530" r:id="rId1"/>
    <p:sldLayoutId id="2147485529" r:id="rId2"/>
    <p:sldLayoutId id="2147485528" r:id="rId3"/>
    <p:sldLayoutId id="2147485527" r:id="rId4"/>
    <p:sldLayoutId id="2147485526" r:id="rId5"/>
    <p:sldLayoutId id="2147485525" r:id="rId6"/>
    <p:sldLayoutId id="2147485524" r:id="rId7"/>
    <p:sldLayoutId id="2147485523" r:id="rId8"/>
    <p:sldLayoutId id="2147485522" r:id="rId9"/>
    <p:sldLayoutId id="2147485521" r:id="rId10"/>
    <p:sldLayoutId id="21474855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 b="1"/>
              <a:t>OZNAČENÍ MATERIÁLU</a:t>
            </a:r>
            <a:r>
              <a:rPr lang="cs-CZ" sz="1200"/>
              <a:t>:  </a:t>
            </a:r>
            <a:r>
              <a:rPr lang="cs-CZ" sz="1200">
                <a:solidFill>
                  <a:srgbClr val="002060"/>
                </a:solidFill>
              </a:rPr>
              <a:t>VY_32_INOVACE_60_F7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NÁZEV VZDĚLÁVACÍHO MATERIÁLU</a:t>
            </a:r>
            <a:r>
              <a:rPr lang="cs-CZ" sz="1200"/>
              <a:t>: Hydrostatický tlak</a:t>
            </a:r>
          </a:p>
          <a:p>
            <a:pPr algn="ctr">
              <a:spcBef>
                <a:spcPct val="50000"/>
              </a:spcBef>
            </a:pPr>
            <a:r>
              <a:rPr lang="cs-CZ" sz="1200"/>
              <a:t>NÁZEV ŠKOLY: Základní škola a Mateřská škola, Hevlín,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CÍSLO PROJEKTU</a:t>
            </a:r>
            <a:r>
              <a:rPr lang="cs-CZ" sz="1200"/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KLÍČOVÁ AKTIVITA</a:t>
            </a:r>
            <a:r>
              <a:rPr lang="cs-CZ" sz="1200"/>
              <a:t>: III/2</a:t>
            </a:r>
          </a:p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 b="1"/>
              <a:t>TÉMA HODINY</a:t>
            </a:r>
            <a:r>
              <a:rPr lang="cs-CZ" sz="1200"/>
              <a:t>: Výpočet hydrostatického tlaku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ROČNÍK</a:t>
            </a:r>
            <a:r>
              <a:rPr lang="cs-CZ" sz="1200">
                <a:solidFill>
                  <a:srgbClr val="002060"/>
                </a:solidFill>
              </a:rPr>
              <a:t>: 7.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PŘEDMĚT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Fyzika</a:t>
            </a:r>
          </a:p>
          <a:p>
            <a:pPr algn="ctr">
              <a:spcBef>
                <a:spcPct val="50000"/>
              </a:spcBef>
            </a:pPr>
            <a:endParaRPr lang="cs-CZ" sz="120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/>
              <a:t>AUTOR  MATERIÁLU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Miroslav Juračka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 M 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Žáci sledují prezentaci s výkladem. Do sešitu si opíší zadání pracovního listu a převádí hmotnostní jednotky. Pak postupně s  učitelem provádí kontrolu správnosti převodu hmotnostních jednotek.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pochopí,  základní jednotku hmotnosti, její značení a používání v praxi.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danou problematiku pochopili.  U některých žáků se vyskytly potíže při převodu jednotek, přestože tato látka je současně vyučována v hodině matematika.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619250" y="115888"/>
            <a:ext cx="5513388" cy="720725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  </a:t>
            </a:r>
            <a:r>
              <a:rPr lang="cs-CZ" sz="3600" u="sng" smtClean="0">
                <a:solidFill>
                  <a:srgbClr val="000808"/>
                </a:solidFill>
              </a:rPr>
              <a:t>Hydrostatický tlak:</a:t>
            </a:r>
          </a:p>
        </p:txBody>
      </p:sp>
      <p:sp>
        <p:nvSpPr>
          <p:cNvPr id="6148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388" y="1196975"/>
            <a:ext cx="8785225" cy="2592388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Tlak v kapalině způsobený její vlastní tíhou se nazývá hydrostatický tlak</a:t>
            </a:r>
            <a:r>
              <a:rPr lang="cs-CZ" sz="3600" dirty="0" smtClean="0">
                <a:solidFill>
                  <a:srgbClr val="000808"/>
                </a:solidFill>
              </a:rPr>
              <a:t>. Působí </a:t>
            </a:r>
            <a:r>
              <a:rPr lang="cs-CZ" sz="3600" dirty="0" smtClean="0">
                <a:solidFill>
                  <a:srgbClr val="000808"/>
                </a:solidFill>
              </a:rPr>
              <a:t>v kapalině ve všech směrech</a:t>
            </a:r>
            <a:r>
              <a:rPr lang="cs-CZ" sz="3600" dirty="0" smtClean="0"/>
              <a:t>.</a:t>
            </a:r>
            <a:endParaRPr lang="cs-CZ" sz="3600" dirty="0" smtClean="0"/>
          </a:p>
        </p:txBody>
      </p:sp>
      <p:sp>
        <p:nvSpPr>
          <p:cNvPr id="6151" name="Zástupný symbol pro text 4"/>
          <p:cNvSpPr>
            <a:spLocks noGrp="1"/>
          </p:cNvSpPr>
          <p:nvPr>
            <p:ph type="body" idx="1"/>
          </p:nvPr>
        </p:nvSpPr>
        <p:spPr>
          <a:xfrm>
            <a:off x="755650" y="5373688"/>
            <a:ext cx="4040188" cy="639762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15888"/>
            <a:ext cx="9001125" cy="10810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</a:t>
            </a:r>
            <a:r>
              <a:rPr lang="cs-CZ" sz="3200" u="sng" smtClean="0">
                <a:solidFill>
                  <a:srgbClr val="000808"/>
                </a:solidFill>
              </a:rPr>
              <a:t>Demonstrace hydrostatického tlaku:</a:t>
            </a:r>
          </a:p>
        </p:txBody>
      </p:sp>
      <p:pic>
        <p:nvPicPr>
          <p:cNvPr id="7172" name="Picture 4" descr="C:\Users\korytakk\Desktop\Nová složka\P60709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268413"/>
            <a:ext cx="4248150" cy="530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 descr="C:\Users\korytakk\Desktop\Nová složka\P60709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1268413"/>
            <a:ext cx="3975100" cy="530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15888"/>
            <a:ext cx="9001125" cy="10810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</a:t>
            </a:r>
            <a:r>
              <a:rPr lang="cs-CZ" sz="3200" u="sng" smtClean="0">
                <a:solidFill>
                  <a:srgbClr val="000808"/>
                </a:solidFill>
              </a:rPr>
              <a:t>Demonstrace hydrostatického tlaku:</a:t>
            </a:r>
          </a:p>
        </p:txBody>
      </p:sp>
      <p:pic>
        <p:nvPicPr>
          <p:cNvPr id="36866" name="Picture 2" descr="C:\Users\korytakk\Desktop\Nová složka\P60709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333500"/>
            <a:ext cx="4032250" cy="537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7" name="Picture 3" descr="C:\Users\korytakk\Desktop\Nová složka\P60709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335088"/>
            <a:ext cx="4032250" cy="537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15888"/>
            <a:ext cx="9001125" cy="8651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   </a:t>
            </a:r>
            <a:r>
              <a:rPr lang="cs-CZ" sz="3200" u="sng" smtClean="0">
                <a:solidFill>
                  <a:srgbClr val="000808"/>
                </a:solidFill>
              </a:rPr>
              <a:t>Výpočet hydrostatického  tlaku:</a:t>
            </a:r>
          </a:p>
        </p:txBody>
      </p:sp>
      <p:sp>
        <p:nvSpPr>
          <p:cNvPr id="4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412875"/>
            <a:ext cx="9144000" cy="1800225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   </a:t>
            </a:r>
          </a:p>
          <a:p>
            <a:pPr>
              <a:defRPr/>
            </a:pPr>
            <a:endParaRPr lang="cs-CZ" sz="3600" dirty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</a:t>
            </a:r>
            <a:r>
              <a:rPr lang="cs-CZ" sz="3200" dirty="0" smtClean="0">
                <a:solidFill>
                  <a:srgbClr val="000808"/>
                </a:solidFill>
              </a:rPr>
              <a:t>         Hydrostatický tlak v hloubce </a:t>
            </a:r>
            <a:r>
              <a:rPr lang="cs-CZ" sz="3200" i="1" dirty="0" smtClean="0">
                <a:solidFill>
                  <a:srgbClr val="C00000"/>
                </a:solidFill>
              </a:rPr>
              <a:t>h</a:t>
            </a:r>
            <a:r>
              <a:rPr lang="cs-CZ" sz="3200" i="1" dirty="0" smtClean="0">
                <a:solidFill>
                  <a:srgbClr val="000808"/>
                </a:solidFill>
              </a:rPr>
              <a:t> </a:t>
            </a:r>
          </a:p>
          <a:p>
            <a:pPr>
              <a:defRPr/>
            </a:pPr>
            <a:r>
              <a:rPr lang="cs-CZ" sz="3200" i="1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sz="32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 určí ze vztahu: </a:t>
            </a:r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h . </a:t>
            </a:r>
            <a:r>
              <a:rPr lang="el-GR" sz="5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ᵨ</a:t>
            </a:r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g</a:t>
            </a:r>
          </a:p>
        </p:txBody>
      </p:sp>
      <p:sp>
        <p:nvSpPr>
          <p:cNvPr id="5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3716338"/>
            <a:ext cx="9288463" cy="2376487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   </a:t>
            </a:r>
          </a:p>
          <a:p>
            <a:pPr>
              <a:defRPr/>
            </a:pPr>
            <a:endParaRPr lang="cs-CZ" sz="3600" dirty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</a:t>
            </a:r>
            <a:r>
              <a:rPr lang="cs-CZ" sz="3200" dirty="0" smtClean="0">
                <a:solidFill>
                  <a:srgbClr val="000808"/>
                </a:solidFill>
              </a:rPr>
              <a:t>       </a:t>
            </a:r>
            <a:r>
              <a:rPr lang="cs-CZ" sz="2800" dirty="0" smtClean="0">
                <a:solidFill>
                  <a:srgbClr val="000808"/>
                </a:solidFill>
              </a:rPr>
              <a:t>Hydrostatický tlak závisí na hloubce, </a:t>
            </a:r>
          </a:p>
          <a:p>
            <a:pPr>
              <a:defRPr/>
            </a:pPr>
            <a:r>
              <a:rPr lang="cs-CZ" sz="2800" dirty="0">
                <a:solidFill>
                  <a:srgbClr val="000808"/>
                </a:solidFill>
              </a:rPr>
              <a:t> </a:t>
            </a:r>
            <a:r>
              <a:rPr lang="cs-CZ" sz="2800" dirty="0" smtClean="0">
                <a:solidFill>
                  <a:srgbClr val="000808"/>
                </a:solidFill>
              </a:rPr>
              <a:t>              druhu kapaliny (hustotě kapaliny) </a:t>
            </a:r>
          </a:p>
          <a:p>
            <a:pPr>
              <a:defRPr/>
            </a:pPr>
            <a:r>
              <a:rPr lang="cs-CZ" sz="2800" dirty="0" smtClean="0">
                <a:solidFill>
                  <a:srgbClr val="000808"/>
                </a:solidFill>
              </a:rPr>
              <a:t>a gravitačním </a:t>
            </a:r>
            <a:r>
              <a:rPr lang="cs-CZ" sz="2800" dirty="0" smtClean="0">
                <a:solidFill>
                  <a:srgbClr val="000808"/>
                </a:solidFill>
              </a:rPr>
              <a:t>poli, </a:t>
            </a:r>
            <a:r>
              <a:rPr lang="cs-CZ" sz="2800" dirty="0" smtClean="0">
                <a:solidFill>
                  <a:srgbClr val="000808"/>
                </a:solidFill>
              </a:rPr>
              <a:t>v němž se kapalina nachází .</a:t>
            </a:r>
            <a:endParaRPr lang="cs-CZ" sz="2800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4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15888"/>
            <a:ext cx="9001125" cy="8651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   </a:t>
            </a:r>
            <a:r>
              <a:rPr lang="cs-CZ" sz="3200" u="sng" smtClean="0">
                <a:solidFill>
                  <a:srgbClr val="000808"/>
                </a:solidFill>
              </a:rPr>
              <a:t>Příklad výpočtu:</a:t>
            </a:r>
          </a:p>
        </p:txBody>
      </p:sp>
      <p:sp>
        <p:nvSpPr>
          <p:cNvPr id="9220" name="Zástupný symbol pro text 2"/>
          <p:cNvSpPr>
            <a:spLocks noGrp="1"/>
          </p:cNvSpPr>
          <p:nvPr>
            <p:ph type="body" idx="1"/>
          </p:nvPr>
        </p:nvSpPr>
        <p:spPr>
          <a:xfrm>
            <a:off x="-9525" y="1196975"/>
            <a:ext cx="9144000" cy="2109788"/>
          </a:xfrm>
        </p:spPr>
        <p:txBody>
          <a:bodyPr/>
          <a:lstStyle/>
          <a:p>
            <a:r>
              <a:rPr lang="cs-CZ" dirty="0" smtClean="0">
                <a:solidFill>
                  <a:srgbClr val="000808"/>
                </a:solidFill>
              </a:rPr>
              <a:t>V silnostěnné skleněné nádobě je rtuť s hladinou ve výšce 15cm</a:t>
            </a:r>
            <a:r>
              <a:rPr lang="cs-CZ" dirty="0" smtClean="0">
                <a:solidFill>
                  <a:srgbClr val="000808"/>
                </a:solidFill>
              </a:rPr>
              <a:t>. Určete </a:t>
            </a:r>
            <a:r>
              <a:rPr lang="cs-CZ" dirty="0" smtClean="0">
                <a:solidFill>
                  <a:srgbClr val="000808"/>
                </a:solidFill>
              </a:rPr>
              <a:t>velikost hydrostatického tlaku u dna nádoby!</a:t>
            </a:r>
          </a:p>
          <a:p>
            <a:r>
              <a:rPr lang="cs-CZ" dirty="0" smtClean="0">
                <a:solidFill>
                  <a:srgbClr val="000808"/>
                </a:solidFill>
              </a:rPr>
              <a:t>Kolikrát je tento hydrostatický tlak </a:t>
            </a:r>
            <a:r>
              <a:rPr lang="cs-CZ" dirty="0" smtClean="0">
                <a:solidFill>
                  <a:srgbClr val="000808"/>
                </a:solidFill>
              </a:rPr>
              <a:t>větší, </a:t>
            </a:r>
            <a:r>
              <a:rPr lang="cs-CZ" dirty="0" smtClean="0">
                <a:solidFill>
                  <a:srgbClr val="000808"/>
                </a:solidFill>
              </a:rPr>
              <a:t>než kdyby byla</a:t>
            </a:r>
          </a:p>
          <a:p>
            <a:r>
              <a:rPr lang="cs-CZ" dirty="0" smtClean="0">
                <a:solidFill>
                  <a:srgbClr val="000808"/>
                </a:solidFill>
              </a:rPr>
              <a:t> v nádobě voda?</a:t>
            </a:r>
          </a:p>
        </p:txBody>
      </p:sp>
      <p:sp>
        <p:nvSpPr>
          <p:cNvPr id="5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3357563"/>
            <a:ext cx="9001125" cy="8651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   </a:t>
            </a:r>
            <a:r>
              <a:rPr lang="cs-CZ" sz="3200" i="1" smtClean="0">
                <a:solidFill>
                  <a:srgbClr val="7030A0"/>
                </a:solidFill>
              </a:rPr>
              <a:t>h= 15 cm = 0,15 m</a:t>
            </a:r>
          </a:p>
        </p:txBody>
      </p:sp>
      <p:sp>
        <p:nvSpPr>
          <p:cNvPr id="6" name="Zástupný symbol pro text 1"/>
          <p:cNvSpPr>
            <a:spLocks noGrp="1" noRot="1" noChangeAspect="1" noMove="1" noResize="1" noEditPoints="1" noAdjustHandles="1" noChangeArrowheads="1" noChangeShapeType="1" noTextEdit="1"/>
          </p:cNvSpPr>
          <p:nvPr>
            <p:ph type="body" idx="1"/>
          </p:nvPr>
        </p:nvSpPr>
        <p:spPr>
          <a:xfrm>
            <a:off x="0" y="4293096"/>
            <a:ext cx="9001125" cy="865187"/>
          </a:xfrm>
          <a:blipFill rotWithShape="1">
            <a:blip r:embed="rId2" cstate="print"/>
            <a:stretch>
              <a:fillRect b="-20423"/>
            </a:stretch>
          </a:blipFill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7" name="Zástupný symbol pro text 1"/>
          <p:cNvSpPr>
            <a:spLocks noGrp="1"/>
          </p:cNvSpPr>
          <p:nvPr>
            <p:ph type="body" idx="1"/>
          </p:nvPr>
        </p:nvSpPr>
        <p:spPr>
          <a:xfrm>
            <a:off x="25400" y="5229225"/>
            <a:ext cx="9001125" cy="865188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  </a:t>
            </a:r>
            <a:r>
              <a:rPr lang="cs-CZ" sz="3200" i="1" smtClean="0">
                <a:solidFill>
                  <a:srgbClr val="C00000"/>
                </a:solidFill>
              </a:rPr>
              <a:t>p=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9220" grpId="0" build="p"/>
      <p:bldP spid="5" grpId="0" build="p"/>
      <p:bldP spid="6" grpId="0" build="p" animBg="1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15888"/>
            <a:ext cx="9001125" cy="8651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   </a:t>
            </a:r>
            <a:r>
              <a:rPr lang="cs-CZ" sz="3200" u="sng" smtClean="0">
                <a:solidFill>
                  <a:srgbClr val="000808"/>
                </a:solidFill>
              </a:rPr>
              <a:t>Základní vzorec:</a:t>
            </a:r>
          </a:p>
        </p:txBody>
      </p:sp>
      <p:sp>
        <p:nvSpPr>
          <p:cNvPr id="5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1196975"/>
            <a:ext cx="8866188" cy="792163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   </a:t>
            </a:r>
          </a:p>
          <a:p>
            <a:pPr>
              <a:defRPr/>
            </a:pPr>
            <a:endParaRPr lang="cs-CZ" sz="3600" dirty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</a:t>
            </a:r>
            <a:r>
              <a:rPr lang="cs-CZ" sz="3200" dirty="0" smtClean="0">
                <a:solidFill>
                  <a:srgbClr val="000808"/>
                </a:solidFill>
              </a:rPr>
              <a:t>     </a:t>
            </a:r>
            <a:r>
              <a:rPr lang="cs-CZ" sz="3200" i="1" dirty="0" smtClean="0">
                <a:solidFill>
                  <a:srgbClr val="000808"/>
                </a:solidFill>
              </a:rPr>
              <a:t> </a:t>
            </a:r>
          </a:p>
          <a:p>
            <a:pPr>
              <a:defRPr/>
            </a:pPr>
            <a:r>
              <a:rPr lang="cs-CZ" sz="3200" i="1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2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h . </a:t>
            </a:r>
            <a:r>
              <a:rPr lang="el-GR" sz="54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ᵨ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g</a:t>
            </a:r>
          </a:p>
        </p:txBody>
      </p:sp>
      <p:sp>
        <p:nvSpPr>
          <p:cNvPr id="6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2205038"/>
            <a:ext cx="8866188" cy="792162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   </a:t>
            </a:r>
          </a:p>
          <a:p>
            <a:pPr>
              <a:defRPr/>
            </a:pPr>
            <a:endParaRPr lang="cs-CZ" sz="3600" dirty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</a:t>
            </a:r>
            <a:r>
              <a:rPr lang="cs-CZ" sz="3200" dirty="0" smtClean="0">
                <a:solidFill>
                  <a:srgbClr val="000808"/>
                </a:solidFill>
              </a:rPr>
              <a:t>     </a:t>
            </a:r>
            <a:r>
              <a:rPr lang="cs-CZ" sz="3200" i="1" dirty="0" smtClean="0">
                <a:solidFill>
                  <a:srgbClr val="000808"/>
                </a:solidFill>
              </a:rPr>
              <a:t> </a:t>
            </a:r>
          </a:p>
          <a:p>
            <a:pPr>
              <a:defRPr/>
            </a:pPr>
            <a:r>
              <a:rPr lang="cs-CZ" sz="3200" i="1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2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0,15 . 13 500 . 10</a:t>
            </a:r>
          </a:p>
        </p:txBody>
      </p:sp>
      <p:sp>
        <p:nvSpPr>
          <p:cNvPr id="7" name="Zástupný symbol pro text 1"/>
          <p:cNvSpPr>
            <a:spLocks noGrp="1"/>
          </p:cNvSpPr>
          <p:nvPr>
            <p:ph type="body" idx="1"/>
          </p:nvPr>
        </p:nvSpPr>
        <p:spPr>
          <a:xfrm>
            <a:off x="6350" y="3357563"/>
            <a:ext cx="8866188" cy="792162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   </a:t>
            </a:r>
          </a:p>
          <a:p>
            <a:pPr>
              <a:defRPr/>
            </a:pPr>
            <a:endParaRPr lang="cs-CZ" sz="3600" dirty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</a:t>
            </a:r>
            <a:r>
              <a:rPr lang="cs-CZ" sz="3200" dirty="0" smtClean="0">
                <a:solidFill>
                  <a:srgbClr val="000808"/>
                </a:solidFill>
              </a:rPr>
              <a:t>     </a:t>
            </a:r>
            <a:r>
              <a:rPr lang="cs-CZ" sz="3200" i="1" dirty="0" smtClean="0">
                <a:solidFill>
                  <a:srgbClr val="000808"/>
                </a:solidFill>
              </a:rPr>
              <a:t> </a:t>
            </a:r>
          </a:p>
          <a:p>
            <a:pPr>
              <a:defRPr/>
            </a:pPr>
            <a:r>
              <a:rPr lang="cs-CZ" sz="3200" i="1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2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i="1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20 250Pa = 20,25 </a:t>
            </a:r>
            <a:r>
              <a:rPr lang="cs-CZ" sz="3200" i="1" dirty="0" err="1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kPa</a:t>
            </a:r>
            <a:endParaRPr lang="cs-CZ" sz="3200" i="1" dirty="0" smtClean="0">
              <a:solidFill>
                <a:srgbClr val="0008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4625975"/>
            <a:ext cx="9144000" cy="2232025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   </a:t>
            </a:r>
          </a:p>
          <a:p>
            <a:pPr>
              <a:defRPr/>
            </a:pPr>
            <a:endParaRPr lang="cs-CZ" sz="3600" dirty="0">
              <a:solidFill>
                <a:srgbClr val="000808"/>
              </a:solidFill>
            </a:endParaRPr>
          </a:p>
          <a:p>
            <a:pPr>
              <a:defRPr/>
            </a:pPr>
            <a:r>
              <a:rPr lang="cs-CZ" sz="3600" dirty="0" smtClean="0">
                <a:solidFill>
                  <a:srgbClr val="000808"/>
                </a:solidFill>
              </a:rPr>
              <a:t> </a:t>
            </a:r>
            <a:r>
              <a:rPr lang="cs-CZ" sz="3200" dirty="0" smtClean="0">
                <a:solidFill>
                  <a:srgbClr val="000808"/>
                </a:solidFill>
              </a:rPr>
              <a:t>     </a:t>
            </a:r>
            <a:r>
              <a:rPr lang="cs-CZ" sz="3200" i="1" dirty="0" smtClean="0">
                <a:solidFill>
                  <a:srgbClr val="000808"/>
                </a:solidFill>
              </a:rPr>
              <a:t> </a:t>
            </a:r>
          </a:p>
          <a:p>
            <a:pPr>
              <a:defRPr/>
            </a:pPr>
            <a:r>
              <a:rPr lang="cs-CZ" sz="3200" i="1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 hustota vody je </a:t>
            </a:r>
            <a:r>
              <a:rPr lang="cs-CZ" sz="28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13,5 krát menší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  </a:t>
            </a:r>
          </a:p>
          <a:p>
            <a:pPr>
              <a:defRPr/>
            </a:pPr>
            <a:r>
              <a:rPr lang="cs-CZ" sz="2800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rtuti,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bude stejného hydrostatického tlaku </a:t>
            </a:r>
          </a:p>
          <a:p>
            <a:pPr>
              <a:defRPr/>
            </a:pPr>
            <a:r>
              <a:rPr lang="cs-CZ" sz="2800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 dna nádoby dosaženo při 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13,5 krát větší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výšce  </a:t>
            </a:r>
          </a:p>
          <a:p>
            <a:pPr>
              <a:defRPr/>
            </a:pPr>
            <a:r>
              <a:rPr lang="cs-CZ" sz="2800" dirty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0008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hladiny.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5" grpId="0" build="p"/>
      <p:bldP spid="6" grpId="0" build="p"/>
      <p:bldP spid="7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196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15888"/>
            <a:ext cx="9001125" cy="10810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</a:t>
            </a:r>
            <a:r>
              <a:rPr lang="cs-CZ" sz="3200" u="sng" smtClean="0">
                <a:solidFill>
                  <a:srgbClr val="000808"/>
                </a:solidFill>
              </a:rPr>
              <a:t>Závěr:</a:t>
            </a:r>
          </a:p>
        </p:txBody>
      </p:sp>
      <p:sp>
        <p:nvSpPr>
          <p:cNvPr id="4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1412875"/>
            <a:ext cx="9001125" cy="1081088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</a:t>
            </a:r>
            <a:r>
              <a:rPr lang="cs-CZ" sz="3200" i="1" smtClean="0">
                <a:solidFill>
                  <a:srgbClr val="000808"/>
                </a:solidFill>
              </a:rPr>
              <a:t>h´=0,15 . 13,5 = 2,0254</a:t>
            </a:r>
          </a:p>
        </p:txBody>
      </p:sp>
      <p:sp>
        <p:nvSpPr>
          <p:cNvPr id="5" name="Zástupný symbol pro text 1"/>
          <p:cNvSpPr>
            <a:spLocks noGrp="1"/>
          </p:cNvSpPr>
          <p:nvPr>
            <p:ph type="body" idx="1"/>
          </p:nvPr>
        </p:nvSpPr>
        <p:spPr>
          <a:xfrm>
            <a:off x="-7938" y="2852738"/>
            <a:ext cx="9001126" cy="1081087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</a:t>
            </a:r>
            <a:r>
              <a:rPr lang="cs-CZ" sz="3200" smtClean="0">
                <a:solidFill>
                  <a:srgbClr val="000808"/>
                </a:solidFill>
              </a:rPr>
              <a:t> </a:t>
            </a:r>
            <a:r>
              <a:rPr lang="cs-CZ" sz="3200" i="1" smtClean="0">
                <a:solidFill>
                  <a:srgbClr val="000808"/>
                </a:solidFill>
              </a:rPr>
              <a:t>h´= 2,025 m </a:t>
            </a:r>
          </a:p>
        </p:txBody>
      </p:sp>
      <p:sp>
        <p:nvSpPr>
          <p:cNvPr id="6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4365625"/>
            <a:ext cx="9001125" cy="1081088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Stejný hydrostatický tlak vyvolá  </a:t>
            </a:r>
          </a:p>
          <a:p>
            <a:r>
              <a:rPr lang="cs-CZ" sz="3600" smtClean="0">
                <a:solidFill>
                  <a:srgbClr val="000808"/>
                </a:solidFill>
              </a:rPr>
              <a:t>   sloupec vody vysoký </a:t>
            </a:r>
            <a:r>
              <a:rPr lang="cs-CZ" sz="3600" u="sng" smtClean="0">
                <a:solidFill>
                  <a:srgbClr val="FF0000"/>
                </a:solidFill>
              </a:rPr>
              <a:t>2,025 m</a:t>
            </a:r>
            <a:r>
              <a:rPr lang="cs-CZ" sz="3200" i="1" u="sng" smtClean="0">
                <a:solidFill>
                  <a:srgbClr val="FF0000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4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663300">
            <a:alpha val="6392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002588" cy="1008062"/>
          </a:xfrm>
        </p:spPr>
        <p:txBody>
          <a:bodyPr/>
          <a:lstStyle/>
          <a:p>
            <a:r>
              <a:rPr lang="cs-CZ" smtClean="0"/>
              <a:t>ZDROJE: obrázky – http: office microsoft.com 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2133600"/>
            <a:ext cx="8002587" cy="1008063"/>
          </a:xfrm>
        </p:spPr>
        <p:txBody>
          <a:bodyPr/>
          <a:lstStyle/>
          <a:p>
            <a:r>
              <a:rPr lang="cs-CZ" smtClean="0"/>
              <a:t>                                – vlastní foto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  <p:bldP spid="3" grpId="0" build="p"/>
    </p:bld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1099</TotalTime>
  <Words>395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Wingdings</vt:lpstr>
      <vt:lpstr>Calibri</vt:lpstr>
      <vt:lpstr>Times New Roman</vt:lpstr>
      <vt:lpstr>Kapsle</vt:lpstr>
      <vt:lpstr>Motiv systému Office</vt:lpstr>
      <vt:lpstr>Snímek 1</vt:lpstr>
      <vt:lpstr>POPIS MATERIÁLU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156</cp:revision>
  <dcterms:created xsi:type="dcterms:W3CDTF">2011-09-16T09:39:46Z</dcterms:created>
  <dcterms:modified xsi:type="dcterms:W3CDTF">2014-01-10T12:06:47Z</dcterms:modified>
</cp:coreProperties>
</file>