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76" r:id="rId4"/>
    <p:sldId id="277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cs-CZ" sz="2400" smtClean="0">
                <a:solidFill>
                  <a:srgbClr val="003366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mtClean="0">
                <a:solidFill>
                  <a:srgbClr val="003366"/>
                </a:solidFill>
              </a:endParaRPr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D2C52B57-9022-40C0-AB20-BBE00BF3DDD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864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B9D4F-78AD-4CF6-8611-9FD4482377F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12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E3AA6-F2DD-4621-BFAE-9A01F6E43F9A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693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055C4-14DD-49CB-B62D-FD9721A07FD0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9571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FA224-D4BE-40EE-9B43-DA0620443F6B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193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8B471-5E9C-41C2-9A4A-21432E5AB9D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655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B599B-0CE9-404D-A1FA-AE5D49BFFD3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354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DC48D-25A3-470F-BB56-080E422F39B4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1224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476E3-641E-4CE4-9396-29DA8981112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4277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95E57-2B75-4C7C-9573-2FA6F5CC90A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509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2C03A-1836-46E9-B449-A27F6072CA7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0240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2B077-5830-4065-9F1C-C9AB0A46587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6559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E421-F0AA-4972-BFC0-1C58AFB403A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2562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3D69A-A1D3-4A2B-A61C-C789A593FD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2779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61344-213F-460F-BED8-10E2395B35F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1088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FCF63-B193-40FD-81F8-1ED1A5FD293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42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332F2-4D83-4A36-BD20-CEB3FB29E7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5760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618F8-DD9A-41BD-A29F-F28946F2EA6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411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4FEA1-AB8A-4B19-9533-49C06C2B1CD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981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1591D-C1FA-43FF-966D-7F0C07E2361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069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F35FE-573C-4AF7-9E85-2A9EACE2AC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82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2AA97-50B3-4420-9002-92C1A3AE81A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099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1E58A4-5C45-4D0F-8F28-349EFBF54F2E}" type="datetimeFigureOut">
              <a:rPr lang="cs-CZ" smtClean="0"/>
              <a:t>4.12.2012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39E8DCC-66D3-451F-84A1-88714496402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mtClean="0">
                  <a:solidFill>
                    <a:srgbClr val="003366"/>
                  </a:solidFill>
                </a:endParaRPr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3366"/>
              </a:solidFill>
            </a:endParaRPr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BFC537-9824-4879-A57A-15053ADD36E1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62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2729AD-DA13-444D-B803-046404971F26}" type="slidenum">
              <a:rPr lang="cs-CZ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506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9.wdp"/><Relationship Id="rId3" Type="http://schemas.openxmlformats.org/officeDocument/2006/relationships/audio" Target="../media/audio2.wav"/><Relationship Id="rId7" Type="http://schemas.microsoft.com/office/2007/relationships/hdphoto" Target="../media/hdphoto8.wdp"/><Relationship Id="rId12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microsoft.com/office/2007/relationships/hdphoto" Target="../media/hdphoto4.wdp"/><Relationship Id="rId5" Type="http://schemas.microsoft.com/office/2007/relationships/hdphoto" Target="../media/hdphoto7.wdp"/><Relationship Id="rId10" Type="http://schemas.openxmlformats.org/officeDocument/2006/relationships/image" Target="../media/image7.png"/><Relationship Id="rId4" Type="http://schemas.openxmlformats.org/officeDocument/2006/relationships/image" Target="../media/image10.png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12.wdp"/><Relationship Id="rId3" Type="http://schemas.openxmlformats.org/officeDocument/2006/relationships/audio" Target="../media/audio2.wav"/><Relationship Id="rId7" Type="http://schemas.microsoft.com/office/2007/relationships/hdphoto" Target="../media/hdphoto1.wdp"/><Relationship Id="rId12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11.wdp"/><Relationship Id="rId5" Type="http://schemas.microsoft.com/office/2007/relationships/hdphoto" Target="../media/hdphoto7.wdp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hdphoto" Target="../media/hdphoto14.wdp"/><Relationship Id="rId3" Type="http://schemas.openxmlformats.org/officeDocument/2006/relationships/audio" Target="../media/audio2.wav"/><Relationship Id="rId7" Type="http://schemas.microsoft.com/office/2007/relationships/hdphoto" Target="../media/hdphoto1.wdp"/><Relationship Id="rId12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3.wdp"/><Relationship Id="rId5" Type="http://schemas.microsoft.com/office/2007/relationships/hdphoto" Target="../media/hdphoto7.wdp"/><Relationship Id="rId10" Type="http://schemas.openxmlformats.org/officeDocument/2006/relationships/image" Target="../media/image17.png"/><Relationship Id="rId4" Type="http://schemas.openxmlformats.org/officeDocument/2006/relationships/image" Target="../media/image10.png"/><Relationship Id="rId9" Type="http://schemas.microsoft.com/office/2007/relationships/hdphoto" Target="../media/hdphoto1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17.wdp"/><Relationship Id="rId3" Type="http://schemas.openxmlformats.org/officeDocument/2006/relationships/audio" Target="../media/audio2.wav"/><Relationship Id="rId7" Type="http://schemas.microsoft.com/office/2007/relationships/hdphoto" Target="../media/hdphoto1.wdp"/><Relationship Id="rId12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16.wdp"/><Relationship Id="rId5" Type="http://schemas.microsoft.com/office/2007/relationships/hdphoto" Target="../media/hdphoto7.wdp"/><Relationship Id="rId10" Type="http://schemas.openxmlformats.org/officeDocument/2006/relationships/image" Target="../media/image20.png"/><Relationship Id="rId4" Type="http://schemas.openxmlformats.org/officeDocument/2006/relationships/image" Target="../media/image10.png"/><Relationship Id="rId9" Type="http://schemas.microsoft.com/office/2007/relationships/hdphoto" Target="../media/hdphoto1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microsoft.com/office/2007/relationships/hdphoto" Target="../media/hdphoto21.wdp"/><Relationship Id="rId3" Type="http://schemas.openxmlformats.org/officeDocument/2006/relationships/audio" Target="../media/audio2.wav"/><Relationship Id="rId7" Type="http://schemas.microsoft.com/office/2007/relationships/hdphoto" Target="../media/hdphoto18.wdp"/><Relationship Id="rId12" Type="http://schemas.openxmlformats.org/officeDocument/2006/relationships/image" Target="../media/image2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microsoft.com/office/2007/relationships/hdphoto" Target="../media/hdphoto20.wdp"/><Relationship Id="rId5" Type="http://schemas.microsoft.com/office/2007/relationships/hdphoto" Target="../media/hdphoto7.wdp"/><Relationship Id="rId15" Type="http://schemas.microsoft.com/office/2007/relationships/hdphoto" Target="../media/hdphoto1.wdp"/><Relationship Id="rId10" Type="http://schemas.openxmlformats.org/officeDocument/2006/relationships/image" Target="../media/image24.png"/><Relationship Id="rId4" Type="http://schemas.openxmlformats.org/officeDocument/2006/relationships/image" Target="../media/image10.png"/><Relationship Id="rId9" Type="http://schemas.microsoft.com/office/2007/relationships/hdphoto" Target="../media/hdphoto19.wdp"/><Relationship Id="rId1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13" Type="http://schemas.openxmlformats.org/officeDocument/2006/relationships/image" Target="../media/image31.png"/><Relationship Id="rId18" Type="http://schemas.microsoft.com/office/2007/relationships/hdphoto" Target="../media/hdphoto8.wdp"/><Relationship Id="rId26" Type="http://schemas.microsoft.com/office/2007/relationships/hdphoto" Target="../media/hdphoto30.wdp"/><Relationship Id="rId3" Type="http://schemas.openxmlformats.org/officeDocument/2006/relationships/image" Target="../media/image26.png"/><Relationship Id="rId21" Type="http://schemas.openxmlformats.org/officeDocument/2006/relationships/image" Target="../media/image12.png"/><Relationship Id="rId7" Type="http://schemas.openxmlformats.org/officeDocument/2006/relationships/image" Target="../media/image28.png"/><Relationship Id="rId12" Type="http://schemas.microsoft.com/office/2007/relationships/hdphoto" Target="../media/hdphoto26.wdp"/><Relationship Id="rId17" Type="http://schemas.openxmlformats.org/officeDocument/2006/relationships/image" Target="../media/image11.png"/><Relationship Id="rId25" Type="http://schemas.openxmlformats.org/officeDocument/2006/relationships/image" Target="../media/image34.png"/><Relationship Id="rId2" Type="http://schemas.openxmlformats.org/officeDocument/2006/relationships/audio" Target="../media/audio1.wav"/><Relationship Id="rId16" Type="http://schemas.microsoft.com/office/2007/relationships/hdphoto" Target="../media/hdphoto28.wdp"/><Relationship Id="rId20" Type="http://schemas.microsoft.com/office/2007/relationships/hdphoto" Target="../media/hdphoto2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11" Type="http://schemas.openxmlformats.org/officeDocument/2006/relationships/image" Target="../media/image30.png"/><Relationship Id="rId24" Type="http://schemas.microsoft.com/office/2007/relationships/hdphoto" Target="../media/hdphoto1.wdp"/><Relationship Id="rId5" Type="http://schemas.openxmlformats.org/officeDocument/2006/relationships/image" Target="../media/image27.png"/><Relationship Id="rId15" Type="http://schemas.openxmlformats.org/officeDocument/2006/relationships/image" Target="../media/image32.png"/><Relationship Id="rId23" Type="http://schemas.openxmlformats.org/officeDocument/2006/relationships/image" Target="../media/image4.png"/><Relationship Id="rId28" Type="http://schemas.microsoft.com/office/2007/relationships/hdphoto" Target="../media/hdphoto31.wdp"/><Relationship Id="rId10" Type="http://schemas.microsoft.com/office/2007/relationships/hdphoto" Target="../media/hdphoto25.wdp"/><Relationship Id="rId19" Type="http://schemas.openxmlformats.org/officeDocument/2006/relationships/image" Target="../media/image33.png"/><Relationship Id="rId4" Type="http://schemas.microsoft.com/office/2007/relationships/hdphoto" Target="../media/hdphoto22.wdp"/><Relationship Id="rId9" Type="http://schemas.openxmlformats.org/officeDocument/2006/relationships/image" Target="../media/image29.png"/><Relationship Id="rId14" Type="http://schemas.microsoft.com/office/2007/relationships/hdphoto" Target="../media/hdphoto27.wdp"/><Relationship Id="rId22" Type="http://schemas.microsoft.com/office/2007/relationships/hdphoto" Target="../media/hdphoto9.wdp"/><Relationship Id="rId27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13" Type="http://schemas.openxmlformats.org/officeDocument/2006/relationships/image" Target="../media/image31.png"/><Relationship Id="rId18" Type="http://schemas.microsoft.com/office/2007/relationships/hdphoto" Target="../media/hdphoto1.wdp"/><Relationship Id="rId26" Type="http://schemas.microsoft.com/office/2007/relationships/hdphoto" Target="../media/hdphoto11.wdp"/><Relationship Id="rId3" Type="http://schemas.openxmlformats.org/officeDocument/2006/relationships/image" Target="../media/image26.png"/><Relationship Id="rId21" Type="http://schemas.openxmlformats.org/officeDocument/2006/relationships/image" Target="../media/image35.png"/><Relationship Id="rId7" Type="http://schemas.openxmlformats.org/officeDocument/2006/relationships/image" Target="../media/image28.png"/><Relationship Id="rId12" Type="http://schemas.microsoft.com/office/2007/relationships/hdphoto" Target="../media/hdphoto26.wdp"/><Relationship Id="rId17" Type="http://schemas.openxmlformats.org/officeDocument/2006/relationships/image" Target="../media/image4.png"/><Relationship Id="rId25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microsoft.com/office/2007/relationships/hdphoto" Target="../media/hdphoto28.wdp"/><Relationship Id="rId20" Type="http://schemas.microsoft.com/office/2007/relationships/hdphoto" Target="../media/hdphoto3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11" Type="http://schemas.openxmlformats.org/officeDocument/2006/relationships/image" Target="../media/image30.png"/><Relationship Id="rId24" Type="http://schemas.microsoft.com/office/2007/relationships/hdphoto" Target="../media/hdphoto10.wdp"/><Relationship Id="rId5" Type="http://schemas.openxmlformats.org/officeDocument/2006/relationships/image" Target="../media/image27.png"/><Relationship Id="rId15" Type="http://schemas.openxmlformats.org/officeDocument/2006/relationships/image" Target="../media/image32.png"/><Relationship Id="rId23" Type="http://schemas.openxmlformats.org/officeDocument/2006/relationships/image" Target="../media/image13.png"/><Relationship Id="rId28" Type="http://schemas.microsoft.com/office/2007/relationships/hdphoto" Target="../media/hdphoto12.wdp"/><Relationship Id="rId10" Type="http://schemas.microsoft.com/office/2007/relationships/hdphoto" Target="../media/hdphoto25.wdp"/><Relationship Id="rId19" Type="http://schemas.openxmlformats.org/officeDocument/2006/relationships/image" Target="../media/image34.png"/><Relationship Id="rId4" Type="http://schemas.microsoft.com/office/2007/relationships/hdphoto" Target="../media/hdphoto22.wdp"/><Relationship Id="rId9" Type="http://schemas.openxmlformats.org/officeDocument/2006/relationships/image" Target="../media/image29.png"/><Relationship Id="rId14" Type="http://schemas.microsoft.com/office/2007/relationships/hdphoto" Target="../media/hdphoto27.wdp"/><Relationship Id="rId22" Type="http://schemas.microsoft.com/office/2007/relationships/hdphoto" Target="../media/hdphoto31.wdp"/><Relationship Id="rId27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13" Type="http://schemas.openxmlformats.org/officeDocument/2006/relationships/image" Target="../media/image31.png"/><Relationship Id="rId18" Type="http://schemas.microsoft.com/office/2007/relationships/hdphoto" Target="../media/hdphoto1.wdp"/><Relationship Id="rId26" Type="http://schemas.microsoft.com/office/2007/relationships/hdphoto" Target="../media/hdphoto3.wdp"/><Relationship Id="rId3" Type="http://schemas.openxmlformats.org/officeDocument/2006/relationships/image" Target="../media/image26.png"/><Relationship Id="rId21" Type="http://schemas.openxmlformats.org/officeDocument/2006/relationships/image" Target="../media/image35.png"/><Relationship Id="rId7" Type="http://schemas.openxmlformats.org/officeDocument/2006/relationships/image" Target="../media/image28.png"/><Relationship Id="rId12" Type="http://schemas.microsoft.com/office/2007/relationships/hdphoto" Target="../media/hdphoto26.wdp"/><Relationship Id="rId17" Type="http://schemas.openxmlformats.org/officeDocument/2006/relationships/image" Target="../media/image4.png"/><Relationship Id="rId25" Type="http://schemas.openxmlformats.org/officeDocument/2006/relationships/image" Target="../media/image17.png"/><Relationship Id="rId2" Type="http://schemas.openxmlformats.org/officeDocument/2006/relationships/audio" Target="../media/audio1.wav"/><Relationship Id="rId16" Type="http://schemas.microsoft.com/office/2007/relationships/hdphoto" Target="../media/hdphoto28.wdp"/><Relationship Id="rId20" Type="http://schemas.microsoft.com/office/2007/relationships/hdphoto" Target="../media/hdphoto3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11" Type="http://schemas.openxmlformats.org/officeDocument/2006/relationships/image" Target="../media/image30.png"/><Relationship Id="rId24" Type="http://schemas.microsoft.com/office/2007/relationships/hdphoto" Target="../media/hdphoto13.wdp"/><Relationship Id="rId5" Type="http://schemas.openxmlformats.org/officeDocument/2006/relationships/image" Target="../media/image27.png"/><Relationship Id="rId15" Type="http://schemas.openxmlformats.org/officeDocument/2006/relationships/image" Target="../media/image32.png"/><Relationship Id="rId23" Type="http://schemas.openxmlformats.org/officeDocument/2006/relationships/image" Target="../media/image16.png"/><Relationship Id="rId28" Type="http://schemas.microsoft.com/office/2007/relationships/hdphoto" Target="../media/hdphoto14.wdp"/><Relationship Id="rId10" Type="http://schemas.microsoft.com/office/2007/relationships/hdphoto" Target="../media/hdphoto25.wdp"/><Relationship Id="rId19" Type="http://schemas.openxmlformats.org/officeDocument/2006/relationships/image" Target="../media/image34.png"/><Relationship Id="rId4" Type="http://schemas.microsoft.com/office/2007/relationships/hdphoto" Target="../media/hdphoto22.wdp"/><Relationship Id="rId9" Type="http://schemas.openxmlformats.org/officeDocument/2006/relationships/image" Target="../media/image29.png"/><Relationship Id="rId14" Type="http://schemas.microsoft.com/office/2007/relationships/hdphoto" Target="../media/hdphoto27.wdp"/><Relationship Id="rId22" Type="http://schemas.microsoft.com/office/2007/relationships/hdphoto" Target="../media/hdphoto31.wdp"/><Relationship Id="rId27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13" Type="http://schemas.openxmlformats.org/officeDocument/2006/relationships/image" Target="../media/image31.png"/><Relationship Id="rId18" Type="http://schemas.microsoft.com/office/2007/relationships/hdphoto" Target="../media/hdphoto1.wdp"/><Relationship Id="rId26" Type="http://schemas.microsoft.com/office/2007/relationships/hdphoto" Target="../media/hdphoto16.wdp"/><Relationship Id="rId3" Type="http://schemas.openxmlformats.org/officeDocument/2006/relationships/image" Target="../media/image26.png"/><Relationship Id="rId21" Type="http://schemas.openxmlformats.org/officeDocument/2006/relationships/image" Target="../media/image35.png"/><Relationship Id="rId7" Type="http://schemas.openxmlformats.org/officeDocument/2006/relationships/image" Target="../media/image28.png"/><Relationship Id="rId12" Type="http://schemas.microsoft.com/office/2007/relationships/hdphoto" Target="../media/hdphoto26.wdp"/><Relationship Id="rId17" Type="http://schemas.openxmlformats.org/officeDocument/2006/relationships/image" Target="../media/image4.png"/><Relationship Id="rId25" Type="http://schemas.openxmlformats.org/officeDocument/2006/relationships/image" Target="../media/image20.png"/><Relationship Id="rId2" Type="http://schemas.openxmlformats.org/officeDocument/2006/relationships/audio" Target="../media/audio1.wav"/><Relationship Id="rId16" Type="http://schemas.microsoft.com/office/2007/relationships/hdphoto" Target="../media/hdphoto28.wdp"/><Relationship Id="rId20" Type="http://schemas.microsoft.com/office/2007/relationships/hdphoto" Target="../media/hdphoto3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11" Type="http://schemas.openxmlformats.org/officeDocument/2006/relationships/image" Target="../media/image30.png"/><Relationship Id="rId24" Type="http://schemas.microsoft.com/office/2007/relationships/hdphoto" Target="../media/hdphoto15.wdp"/><Relationship Id="rId5" Type="http://schemas.openxmlformats.org/officeDocument/2006/relationships/image" Target="../media/image27.png"/><Relationship Id="rId15" Type="http://schemas.openxmlformats.org/officeDocument/2006/relationships/image" Target="../media/image32.png"/><Relationship Id="rId23" Type="http://schemas.openxmlformats.org/officeDocument/2006/relationships/image" Target="../media/image19.png"/><Relationship Id="rId28" Type="http://schemas.microsoft.com/office/2007/relationships/hdphoto" Target="../media/hdphoto17.wdp"/><Relationship Id="rId10" Type="http://schemas.microsoft.com/office/2007/relationships/hdphoto" Target="../media/hdphoto25.wdp"/><Relationship Id="rId19" Type="http://schemas.openxmlformats.org/officeDocument/2006/relationships/image" Target="../media/image34.png"/><Relationship Id="rId4" Type="http://schemas.microsoft.com/office/2007/relationships/hdphoto" Target="../media/hdphoto22.wdp"/><Relationship Id="rId9" Type="http://schemas.openxmlformats.org/officeDocument/2006/relationships/image" Target="../media/image29.png"/><Relationship Id="rId14" Type="http://schemas.microsoft.com/office/2007/relationships/hdphoto" Target="../media/hdphoto27.wdp"/><Relationship Id="rId22" Type="http://schemas.microsoft.com/office/2007/relationships/hdphoto" Target="../media/hdphoto31.wdp"/><Relationship Id="rId27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4.wdp"/><Relationship Id="rId13" Type="http://schemas.openxmlformats.org/officeDocument/2006/relationships/image" Target="../media/image31.png"/><Relationship Id="rId18" Type="http://schemas.microsoft.com/office/2007/relationships/hdphoto" Target="../media/hdphoto1.wdp"/><Relationship Id="rId26" Type="http://schemas.microsoft.com/office/2007/relationships/hdphoto" Target="../media/hdphoto20.wdp"/><Relationship Id="rId3" Type="http://schemas.openxmlformats.org/officeDocument/2006/relationships/image" Target="../media/image26.png"/><Relationship Id="rId21" Type="http://schemas.openxmlformats.org/officeDocument/2006/relationships/image" Target="../media/image35.png"/><Relationship Id="rId7" Type="http://schemas.openxmlformats.org/officeDocument/2006/relationships/image" Target="../media/image28.png"/><Relationship Id="rId12" Type="http://schemas.microsoft.com/office/2007/relationships/hdphoto" Target="../media/hdphoto26.wdp"/><Relationship Id="rId17" Type="http://schemas.openxmlformats.org/officeDocument/2006/relationships/image" Target="../media/image4.png"/><Relationship Id="rId25" Type="http://schemas.openxmlformats.org/officeDocument/2006/relationships/image" Target="../media/image24.png"/><Relationship Id="rId2" Type="http://schemas.openxmlformats.org/officeDocument/2006/relationships/audio" Target="../media/audio1.wav"/><Relationship Id="rId16" Type="http://schemas.microsoft.com/office/2007/relationships/hdphoto" Target="../media/hdphoto28.wdp"/><Relationship Id="rId20" Type="http://schemas.microsoft.com/office/2007/relationships/hdphoto" Target="../media/hdphoto30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11" Type="http://schemas.openxmlformats.org/officeDocument/2006/relationships/image" Target="../media/image30.png"/><Relationship Id="rId24" Type="http://schemas.microsoft.com/office/2007/relationships/hdphoto" Target="../media/hdphoto19.wdp"/><Relationship Id="rId5" Type="http://schemas.openxmlformats.org/officeDocument/2006/relationships/image" Target="../media/image27.png"/><Relationship Id="rId15" Type="http://schemas.openxmlformats.org/officeDocument/2006/relationships/image" Target="../media/image32.png"/><Relationship Id="rId23" Type="http://schemas.openxmlformats.org/officeDocument/2006/relationships/image" Target="../media/image23.png"/><Relationship Id="rId28" Type="http://schemas.microsoft.com/office/2007/relationships/hdphoto" Target="../media/hdphoto21.wdp"/><Relationship Id="rId10" Type="http://schemas.microsoft.com/office/2007/relationships/hdphoto" Target="../media/hdphoto25.wdp"/><Relationship Id="rId19" Type="http://schemas.openxmlformats.org/officeDocument/2006/relationships/image" Target="../media/image34.png"/><Relationship Id="rId4" Type="http://schemas.microsoft.com/office/2007/relationships/hdphoto" Target="../media/hdphoto22.wdp"/><Relationship Id="rId9" Type="http://schemas.openxmlformats.org/officeDocument/2006/relationships/image" Target="../media/image29.png"/><Relationship Id="rId14" Type="http://schemas.microsoft.com/office/2007/relationships/hdphoto" Target="../media/hdphoto27.wdp"/><Relationship Id="rId22" Type="http://schemas.microsoft.com/office/2007/relationships/hdphoto" Target="../media/hdphoto31.wdp"/><Relationship Id="rId27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audio" Target="../media/audio4.wav"/><Relationship Id="rId7" Type="http://schemas.openxmlformats.org/officeDocument/2006/relationships/image" Target="../media/image10.png"/><Relationship Id="rId12" Type="http://schemas.microsoft.com/office/2007/relationships/hdphoto" Target="../media/hdphoto1.wdp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.png"/><Relationship Id="rId5" Type="http://schemas.microsoft.com/office/2007/relationships/hdphoto" Target="../media/hdphoto29.wdp"/><Relationship Id="rId10" Type="http://schemas.microsoft.com/office/2007/relationships/hdphoto" Target="../media/hdphoto32.wdp"/><Relationship Id="rId4" Type="http://schemas.openxmlformats.org/officeDocument/2006/relationships/image" Target="../media/image36.png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620713"/>
            <a:ext cx="7642225" cy="146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OZNAČENÍ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VY_32_INOVACE_63_PRV1</a:t>
            </a: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2060"/>
                </a:solidFill>
                <a:latin typeface="Arial"/>
              </a:rPr>
              <a:t>NÁZEV VZDĚLÁVACÍHO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Domácí ptáci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dirty="0" smtClean="0">
                <a:latin typeface="Arial"/>
              </a:rPr>
              <a:t>NÁZEV </a:t>
            </a:r>
            <a:r>
              <a:rPr lang="cs-CZ" sz="1200" dirty="0" smtClean="0">
                <a:latin typeface="Arial"/>
              </a:rPr>
              <a:t>ŠKOLY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Základní škola a Mateřská škola, Hevlín, příspěvková organizace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CÍSLO PROJEKTU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CZ.1.07/1.4.00/21.2193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KLÍČOVÁ AKTIVITA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III/2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cs-CZ" sz="1200" dirty="0" smtClean="0">
              <a:solidFill>
                <a:srgbClr val="003366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TÉMA HODINY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Domácí ptáci a jejich užitek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ROČNÍK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1.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PŘEDMĚT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Prvouka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cs-CZ" sz="1200" b="1" dirty="0" smtClean="0">
                <a:solidFill>
                  <a:srgbClr val="003366"/>
                </a:solidFill>
                <a:latin typeface="Arial"/>
              </a:rPr>
              <a:t>AUTOR  MATERIÁLU</a:t>
            </a:r>
            <a:r>
              <a:rPr lang="cs-CZ" sz="1200" dirty="0" smtClean="0">
                <a:solidFill>
                  <a:srgbClr val="003366"/>
                </a:solidFill>
                <a:latin typeface="Arial"/>
              </a:rPr>
              <a:t>: Mgr. Marie Jelínková</a:t>
            </a:r>
            <a:endParaRPr lang="cs-CZ" sz="1200" dirty="0" smtClean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sz="1200" i="1" smtClean="0">
              <a:solidFill>
                <a:srgbClr val="003366"/>
              </a:solidFill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cs-CZ" sz="1200" smtClean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22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HV, VV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Žáci jsou v prezentaci </a:t>
            </a:r>
            <a:r>
              <a:rPr lang="cs-CZ" sz="1400" dirty="0" smtClean="0">
                <a:latin typeface="Arial" charset="0"/>
                <a:cs typeface="Arial" charset="0"/>
              </a:rPr>
              <a:t>seznámeni s jednotlivými  druhy ptáků  na dvorku </a:t>
            </a:r>
            <a:r>
              <a:rPr lang="cs-CZ" sz="1400" dirty="0" smtClean="0">
                <a:latin typeface="Arial" charset="0"/>
                <a:cs typeface="Arial" charset="0"/>
              </a:rPr>
              <a:t>/list č. </a:t>
            </a:r>
            <a:r>
              <a:rPr lang="cs-CZ" sz="1400" dirty="0">
                <a:latin typeface="Arial" charset="0"/>
                <a:cs typeface="Arial" charset="0"/>
              </a:rPr>
              <a:t>4</a:t>
            </a:r>
            <a:r>
              <a:rPr lang="cs-CZ" sz="1400" dirty="0" smtClean="0">
                <a:latin typeface="Arial" charset="0"/>
                <a:cs typeface="Arial" charset="0"/>
              </a:rPr>
              <a:t> - 8</a:t>
            </a:r>
            <a:r>
              <a:rPr lang="cs-CZ" sz="1400" dirty="0" smtClean="0">
                <a:latin typeface="Arial" charset="0"/>
                <a:cs typeface="Arial" charset="0"/>
              </a:rPr>
              <a:t>/ a s jejich členy rodiny. </a:t>
            </a:r>
            <a:r>
              <a:rPr lang="cs-CZ" sz="1400" dirty="0" smtClean="0">
                <a:latin typeface="Arial" charset="0"/>
                <a:cs typeface="Arial" charset="0"/>
              </a:rPr>
              <a:t>Na listu č. </a:t>
            </a:r>
            <a:r>
              <a:rPr lang="cs-CZ" sz="1400" dirty="0" smtClean="0">
                <a:latin typeface="Arial" charset="0"/>
                <a:cs typeface="Arial" charset="0"/>
              </a:rPr>
              <a:t>9 - 13 </a:t>
            </a:r>
            <a:r>
              <a:rPr lang="cs-CZ" sz="1400" dirty="0" smtClean="0">
                <a:latin typeface="Arial" charset="0"/>
                <a:cs typeface="Arial" charset="0"/>
              </a:rPr>
              <a:t>žáci společně </a:t>
            </a:r>
            <a:r>
              <a:rPr lang="cs-CZ" sz="1400" dirty="0" smtClean="0">
                <a:latin typeface="Arial" charset="0"/>
                <a:cs typeface="Arial" charset="0"/>
              </a:rPr>
              <a:t>určují proč domácí </a:t>
            </a:r>
            <a:r>
              <a:rPr lang="cs-CZ" sz="1400" dirty="0" smtClean="0">
                <a:latin typeface="Arial" charset="0"/>
                <a:cs typeface="Arial" charset="0"/>
              </a:rPr>
              <a:t>ptáky chováme a jaký z nich máme užitek, následuje okamžitá kontrola.</a:t>
            </a:r>
            <a:endParaRPr lang="cs-CZ" sz="1400" dirty="0" smtClean="0">
              <a:solidFill>
                <a:srgbClr val="003366"/>
              </a:solidFill>
              <a:latin typeface="Arial" charset="0"/>
              <a:cs typeface="Arial" charset="0"/>
            </a:endParaRPr>
          </a:p>
          <a:p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Žáci se seznámí a procvičí si třídění jednotlivých druhů </a:t>
            </a:r>
            <a:r>
              <a:rPr lang="cs-CZ" sz="1400" dirty="0" smtClean="0">
                <a:latin typeface="Arial" charset="0"/>
                <a:cs typeface="Arial" charset="0"/>
              </a:rPr>
              <a:t>domácích ptáků, členů jejich rodiny a jaký z nich máme užitek. </a:t>
            </a:r>
          </a:p>
          <a:p>
            <a:r>
              <a:rPr lang="cs-CZ" sz="1400" b="1" dirty="0" smtClean="0">
                <a:latin typeface="Arial" charset="0"/>
                <a:cs typeface="Arial" charset="0"/>
              </a:rPr>
              <a:t>ZKUŠENOST </a:t>
            </a:r>
            <a:r>
              <a:rPr lang="cs-CZ" sz="1400" b="1" dirty="0" smtClean="0">
                <a:latin typeface="Arial" charset="0"/>
                <a:cs typeface="Arial" charset="0"/>
              </a:rPr>
              <a:t>S PILOTÁŽÍ:  </a:t>
            </a:r>
            <a:r>
              <a:rPr lang="cs-CZ" sz="1400" dirty="0" smtClean="0">
                <a:latin typeface="Arial" charset="0"/>
                <a:cs typeface="Arial" charset="0"/>
              </a:rPr>
              <a:t>Většina žáků poznala a roztřídila nejběžnější druhy ptáků </a:t>
            </a:r>
            <a:r>
              <a:rPr lang="cs-CZ" sz="1400" dirty="0" smtClean="0">
                <a:latin typeface="Arial" charset="0"/>
                <a:cs typeface="Arial" charset="0"/>
              </a:rPr>
              <a:t>doma a na dvorku, někteří </a:t>
            </a:r>
            <a:r>
              <a:rPr lang="cs-CZ" sz="1400" smtClean="0">
                <a:latin typeface="Arial" charset="0"/>
                <a:cs typeface="Arial" charset="0"/>
              </a:rPr>
              <a:t>chybovali </a:t>
            </a:r>
            <a:r>
              <a:rPr lang="cs-CZ" sz="1400" smtClean="0">
                <a:latin typeface="Arial" charset="0"/>
                <a:cs typeface="Arial" charset="0"/>
              </a:rPr>
              <a:t>z </a:t>
            </a:r>
            <a:r>
              <a:rPr lang="cs-CZ" sz="1400" dirty="0" smtClean="0">
                <a:latin typeface="Arial" charset="0"/>
                <a:cs typeface="Arial" charset="0"/>
              </a:rPr>
              <a:t>nepozornosti.</a:t>
            </a:r>
          </a:p>
          <a:p>
            <a:pPr lvl="0"/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</a:t>
            </a:r>
            <a:r>
              <a:rPr lang="cs-CZ" sz="1400" b="1" u="sng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sz="1400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sz="1000" dirty="0" smtClean="0"/>
          </a:p>
        </p:txBody>
      </p:sp>
    </p:spTree>
    <p:extLst>
      <p:ext uri="{BB962C8B-B14F-4D97-AF65-F5344CB8AC3E}">
        <p14:creationId xmlns:p14="http://schemas.microsoft.com/office/powerpoint/2010/main" val="391966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4622566"/>
            <a:ext cx="9144000" cy="226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éto,nebeská t&amp;ecaron;lesa,po&amp;ccaron;así,p&amp;rcaron;íroda,ro&amp;ccaron;ní období,slunce,slune&amp;ccaron;né po&amp;ccaron;así,slune&amp;ccaron;ní svit,solární systém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462" b="99077" l="0" r="86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384" r="14338"/>
          <a:stretch/>
        </p:blipFill>
        <p:spPr bwMode="auto">
          <a:xfrm>
            <a:off x="7233912" y="-72758"/>
            <a:ext cx="1896431" cy="191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2890290" y="260648"/>
            <a:ext cx="3363421" cy="2403559"/>
            <a:chOff x="2890290" y="260648"/>
            <a:chExt cx="3363421" cy="2403559"/>
          </a:xfrm>
        </p:grpSpPr>
        <p:sp>
          <p:nvSpPr>
            <p:cNvPr id="6" name="Obdélník 5"/>
            <p:cNvSpPr/>
            <p:nvPr/>
          </p:nvSpPr>
          <p:spPr>
            <a:xfrm>
              <a:off x="3406457" y="260648"/>
              <a:ext cx="2331086" cy="1323439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80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rgbClr val="C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Ptáci</a:t>
              </a:r>
            </a:p>
          </p:txBody>
        </p:sp>
        <p:sp>
          <p:nvSpPr>
            <p:cNvPr id="7" name="Obdélník 6"/>
            <p:cNvSpPr/>
            <p:nvPr/>
          </p:nvSpPr>
          <p:spPr>
            <a:xfrm>
              <a:off x="2890290" y="1340768"/>
              <a:ext cx="3363421" cy="1323439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cs-CZ" sz="80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solidFill>
                    <a:srgbClr val="C00000"/>
                  </a:solidFill>
                  <a:effectLst>
                    <a:outerShdw blurRad="50800" algn="tl" rotWithShape="0">
                      <a:srgbClr val="000000"/>
                    </a:outerShdw>
                  </a:effectLst>
                </a:rPr>
                <a:t>domácí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12643" y="1998990"/>
            <a:ext cx="7905345" cy="3374226"/>
            <a:chOff x="12643" y="1998990"/>
            <a:chExt cx="7905345" cy="3374226"/>
          </a:xfrm>
        </p:grpSpPr>
        <p:pic>
          <p:nvPicPr>
            <p:cNvPr id="3" name="Picture 7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350" b="100000" l="20629" r="77273">
                          <a14:foregroundMark x1="33916" y1="39161" x2="38811" y2="34615"/>
                          <a14:foregroundMark x1="48951" y1="51748" x2="43357" y2="76573"/>
                          <a14:foregroundMark x1="36014" y1="69580" x2="35315" y2="7587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16" r="22651"/>
            <a:stretch/>
          </p:blipFill>
          <p:spPr bwMode="auto">
            <a:xfrm>
              <a:off x="6549836" y="2780927"/>
              <a:ext cx="1368152" cy="23136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6154" b="100000" l="0" r="100000">
                          <a14:foregroundMark x1="8308" y1="53846" x2="18154" y2="76615"/>
                          <a14:foregroundMark x1="57231" y1="75077" x2="50462" y2="86769"/>
                          <a14:foregroundMark x1="45846" y1="85231" x2="45846" y2="85231"/>
                          <a14:foregroundMark x1="72615" y1="88923" x2="77231" y2="85231"/>
                          <a14:foregroundMark x1="76615" y1="86769" x2="75692" y2="68308"/>
                          <a14:foregroundMark x1="70462" y1="90462" x2="74154" y2="92000"/>
                          <a14:foregroundMark x1="78154" y1="84308" x2="81846" y2="85846"/>
                          <a14:foregroundMark x1="28308" y1="20615" x2="35077" y2="24615"/>
                          <a14:foregroundMark x1="26769" y1="26769" x2="30462" y2="26769"/>
                          <a14:foregroundMark x1="30462" y1="32308" x2="30462" y2="3230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3356992"/>
              <a:ext cx="2016224" cy="2016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6" name="Picture 6" descr="bajky,h&amp;rcaron;adla,kohouti,kokrhající,kokrhání,p&amp;rcaron;íroda,ptáci,rána,rozb&amp;rcaron;esk,rozedn&amp;ecaron;ní,svítání,úsvity,zví&amp;rcaron;ata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6462" b="100000" l="0" r="9323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43" y="1998990"/>
              <a:ext cx="3095625" cy="3095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8615" b="90462" l="8000" r="92000">
                        <a14:foregroundMark x1="36615" y1="21231" x2="63385" y2="56000"/>
                        <a14:foregroundMark x1="80000" y1="48000" x2="69231" y2="64615"/>
                        <a14:backgroundMark x1="28615" y1="32000" x2="30154" y2="12615"/>
                        <a14:backgroundMark x1="43385" y1="13538" x2="72615" y2="40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72" t="6817" r="3889" b="9499"/>
          <a:stretch/>
        </p:blipFill>
        <p:spPr bwMode="auto">
          <a:xfrm>
            <a:off x="467544" y="188640"/>
            <a:ext cx="1485086" cy="1381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58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army,ku&amp;rcaron;ata,melounová polí&amp;ccaron;ka,ovoce,plodiny,p&amp;rcaron;íroda,ptáci,rostliny,slepice,vodní melouny,vozíky,zem&amp;ecaron;d&amp;ecaron;lství,zví&amp;rcaron;at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08" b="38462" l="308" r="91385">
                        <a14:foregroundMark x1="3077" y1="20615" x2="90154" y2="21538"/>
                        <a14:foregroundMark x1="923" y1="18154" x2="87692" y2="17231"/>
                        <a14:foregroundMark x1="60308" y1="17231" x2="69846" y2="16615"/>
                        <a14:foregroundMark x1="71385" y1="16923" x2="90769" y2="17538"/>
                        <a14:foregroundMark x1="86462" y1="16923" x2="89538" y2="16615"/>
                        <a14:foregroundMark x1="90769" y1="17231" x2="90769" y2="34769"/>
                        <a14:foregroundMark x1="90462" y1="35692" x2="91077" y2="36000"/>
                        <a14:foregroundMark x1="89538" y1="35385" x2="615" y2="35692"/>
                        <a14:foregroundMark x1="615" y1="17231" x2="48615" y2="16615"/>
                        <a14:foregroundMark x1="6462" y1="27385" x2="6769" y2="35077"/>
                        <a14:foregroundMark x1="8308" y1="28923" x2="40923" y2="29538"/>
                        <a14:foregroundMark x1="49846" y1="29538" x2="58154" y2="29538"/>
                        <a14:foregroundMark x1="8615" y1="32000" x2="27077" y2="31385"/>
                        <a14:foregroundMark x1="29231" y1="32308" x2="43077" y2="32000"/>
                        <a14:foregroundMark x1="47077" y1="32308" x2="56615" y2="32923"/>
                        <a14:foregroundMark x1="1538" y1="16923" x2="8308" y2="16615"/>
                        <a14:foregroundMark x1="52615" y1="35692" x2="69538" y2="36923"/>
                        <a14:foregroundMark x1="76000" y1="36000" x2="85231" y2="36615"/>
                        <a14:foregroundMark x1="2154" y1="38154" x2="12308" y2="38462"/>
                        <a14:foregroundMark x1="70769" y1="36615" x2="75077" y2="3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50" r="8063" b="55856"/>
          <a:stretch/>
        </p:blipFill>
        <p:spPr bwMode="auto">
          <a:xfrm>
            <a:off x="8358" y="0"/>
            <a:ext cx="9134692" cy="292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15077" r="93231">
                        <a14:foregroundMark x1="27077" y1="23385" x2="50462" y2="72000"/>
                        <a14:foregroundMark x1="35385" y1="59385" x2="47385" y2="72615"/>
                        <a14:foregroundMark x1="46154" y1="77846" x2="71692" y2="60615"/>
                        <a14:foregroundMark x1="58462" y1="75077" x2="63077" y2="69846"/>
                        <a14:foregroundMark x1="71692" y1="62154" x2="73538" y2="14154"/>
                        <a14:foregroundMark x1="69538" y1="8923" x2="56615" y2="56308"/>
                        <a14:foregroundMark x1="19077" y1="29231" x2="26154" y2="22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96" r="6665"/>
          <a:stretch/>
        </p:blipFill>
        <p:spPr bwMode="auto">
          <a:xfrm>
            <a:off x="1458415" y="2257897"/>
            <a:ext cx="1800200" cy="2327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2021024"/>
            <a:ext cx="1709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slepice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7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4622566"/>
            <a:ext cx="9144000" cy="226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154" b="100000" l="0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2852936"/>
            <a:ext cx="1476373" cy="1476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860722" y="4161274"/>
            <a:ext cx="1143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kuře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94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664"/>
          <a:stretch/>
        </p:blipFill>
        <p:spPr bwMode="auto">
          <a:xfrm>
            <a:off x="5585995" y="2336263"/>
            <a:ext cx="2088232" cy="228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7006431" y="3554640"/>
            <a:ext cx="16759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kohout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65306" y="188640"/>
            <a:ext cx="301338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400" dirty="0" smtClean="0"/>
              <a:t>Ptačí rodina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905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rmy,ku&amp;rcaron;ata,melounová polí&amp;ccaron;ka,ovoce,plodiny,p&amp;rcaron;íroda,ptáci,rostliny,slepice,vodní melouny,vozíky,zem&amp;ecaron;d&amp;ecaron;lství,zví&amp;rcaron;at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08" b="38462" l="308" r="91385">
                        <a14:foregroundMark x1="3077" y1="20615" x2="90154" y2="21538"/>
                        <a14:foregroundMark x1="923" y1="18154" x2="87692" y2="17231"/>
                        <a14:foregroundMark x1="60308" y1="17231" x2="69846" y2="16615"/>
                        <a14:foregroundMark x1="71385" y1="16923" x2="90769" y2="17538"/>
                        <a14:foregroundMark x1="86462" y1="16923" x2="89538" y2="16615"/>
                        <a14:foregroundMark x1="90769" y1="17231" x2="90769" y2="34769"/>
                        <a14:foregroundMark x1="90462" y1="35692" x2="91077" y2="36000"/>
                        <a14:foregroundMark x1="89538" y1="35385" x2="615" y2="35692"/>
                        <a14:foregroundMark x1="615" y1="17231" x2="48615" y2="16615"/>
                        <a14:foregroundMark x1="6462" y1="27385" x2="6769" y2="35077"/>
                        <a14:foregroundMark x1="8308" y1="28923" x2="40923" y2="29538"/>
                        <a14:foregroundMark x1="49846" y1="29538" x2="58154" y2="29538"/>
                        <a14:foregroundMark x1="8615" y1="32000" x2="27077" y2="31385"/>
                        <a14:foregroundMark x1="29231" y1="32308" x2="43077" y2="32000"/>
                        <a14:foregroundMark x1="47077" y1="32308" x2="56615" y2="32923"/>
                        <a14:foregroundMark x1="1538" y1="16923" x2="8308" y2="16615"/>
                        <a14:foregroundMark x1="52615" y1="35692" x2="69538" y2="36923"/>
                        <a14:foregroundMark x1="76000" y1="36000" x2="85231" y2="36615"/>
                        <a14:foregroundMark x1="2154" y1="38154" x2="12308" y2="38462"/>
                        <a14:foregroundMark x1="70769" y1="36615" x2="75077" y2="3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50" r="8063" b="55856"/>
          <a:stretch/>
        </p:blipFill>
        <p:spPr bwMode="auto">
          <a:xfrm>
            <a:off x="-40948" y="-1"/>
            <a:ext cx="9134692" cy="292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4622566"/>
            <a:ext cx="9144000" cy="226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65306" y="188640"/>
            <a:ext cx="301338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400" dirty="0" smtClean="0"/>
              <a:t>Ptačí rodina</a:t>
            </a:r>
            <a:endParaRPr lang="cs-CZ" sz="4400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615" b="94462" l="1538" r="99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23" b="5646"/>
          <a:stretch/>
        </p:blipFill>
        <p:spPr bwMode="auto">
          <a:xfrm>
            <a:off x="1331640" y="2317305"/>
            <a:ext cx="286243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11560" y="2649106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houser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308" b="94462" l="9538" r="89538">
                        <a14:backgroundMark x1="51077" y1="19077" x2="89846" y2="47692"/>
                        <a14:backgroundMark x1="55692" y1="36923" x2="81538" y2="45846"/>
                        <a14:backgroundMark x1="55692" y1="43385" x2="42154" y2="308"/>
                        <a14:backgroundMark x1="14154" y1="15385" x2="44000" y2="12615"/>
                        <a14:backgroundMark x1="11692" y1="14462" x2="20615" y2="87385"/>
                        <a14:backgroundMark x1="32308" y1="34154" x2="13231" y2="45846"/>
                        <a14:backgroundMark x1="25846" y1="29846" x2="15077" y2="40615"/>
                        <a14:backgroundMark x1="34154" y1="34154" x2="30462" y2="40615"/>
                        <a14:backgroundMark x1="26769" y1="45846" x2="34154" y2="30769"/>
                        <a14:backgroundMark x1="19692" y1="49538" x2="28615" y2="85538"/>
                        <a14:backgroundMark x1="39385" y1="72000" x2="20615" y2="66769"/>
                        <a14:backgroundMark x1="28615" y1="80000" x2="35692" y2="93538"/>
                        <a14:backgroundMark x1="49231" y1="88308" x2="34769" y2="92615"/>
                        <a14:backgroundMark x1="73538" y1="48615" x2="91385" y2="48615"/>
                        <a14:backgroundMark x1="84308" y1="59385" x2="88000" y2="73846"/>
                        <a14:backgroundMark x1="72615" y1="88923" x2="89846" y2="72000"/>
                        <a14:backgroundMark x1="72615" y1="75692" x2="84308" y2="75692"/>
                        <a14:backgroundMark x1="70769" y1="78154" x2="78769" y2="96308"/>
                        <a14:backgroundMark x1="52923" y1="77538" x2="52923" y2="77538"/>
                        <a14:backgroundMark x1="67385" y1="84615" x2="68000" y2="99692"/>
                        <a14:backgroundMark x1="53846" y1="90769" x2="62769" y2="92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38" t="6678" r="10966"/>
          <a:stretch/>
        </p:blipFill>
        <p:spPr bwMode="auto">
          <a:xfrm>
            <a:off x="4139952" y="3131876"/>
            <a:ext cx="1097941" cy="137724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860722" y="4233282"/>
            <a:ext cx="1511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house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231" b="95077" l="0" r="100000">
                        <a14:foregroundMark x1="14769" y1="15077" x2="28923" y2="18769"/>
                        <a14:foregroundMark x1="28923" y1="18769" x2="30769" y2="22462"/>
                        <a14:foregroundMark x1="27077" y1="15077" x2="36308" y2="21538"/>
                        <a14:foregroundMark x1="12000" y1="16923" x2="15692" y2="13846"/>
                        <a14:foregroundMark x1="15692" y1="20615" x2="23077" y2="17846"/>
                        <a14:foregroundMark x1="33538" y1="26154" x2="31692" y2="59385"/>
                        <a14:foregroundMark x1="27077" y1="54462" x2="27077" y2="70769"/>
                        <a14:foregroundMark x1="25231" y1="61231" x2="23077" y2="70769"/>
                        <a14:foregroundMark x1="24308" y1="57538" x2="26154" y2="66769"/>
                        <a14:foregroundMark x1="37231" y1="62154" x2="40308" y2="75385"/>
                        <a14:foregroundMark x1="34462" y1="79077" x2="61846" y2="62154"/>
                        <a14:foregroundMark x1="48615" y1="63077" x2="70462" y2="78154"/>
                        <a14:foregroundMark x1="44000" y1="72615" x2="51385" y2="54462"/>
                        <a14:foregroundMark x1="53538" y1="58462" x2="76000" y2="67692"/>
                        <a14:foregroundMark x1="62769" y1="65846" x2="77846" y2="80000"/>
                        <a14:foregroundMark x1="64615" y1="70769" x2="73231" y2="84000"/>
                        <a14:foregroundMark x1="86462" y1="59385" x2="74154" y2="69846"/>
                        <a14:foregroundMark x1="20308" y1="60308" x2="25231" y2="71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067356" y="2996952"/>
            <a:ext cx="12490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husa</a:t>
            </a:r>
            <a:endParaRPr lang="cs-CZ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89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army,ku&amp;rcaron;ata,melounová polí&amp;ccaron;ka,ovoce,plodiny,p&amp;rcaron;íroda,ptáci,rostliny,slepice,vodní melouny,vozíky,zem&amp;ecaron;d&amp;ecaron;lství,zví&amp;rcaron;at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08" b="38462" l="308" r="91385">
                        <a14:foregroundMark x1="3077" y1="20615" x2="90154" y2="21538"/>
                        <a14:foregroundMark x1="923" y1="18154" x2="87692" y2="17231"/>
                        <a14:foregroundMark x1="60308" y1="17231" x2="69846" y2="16615"/>
                        <a14:foregroundMark x1="71385" y1="16923" x2="90769" y2="17538"/>
                        <a14:foregroundMark x1="86462" y1="16923" x2="89538" y2="16615"/>
                        <a14:foregroundMark x1="90769" y1="17231" x2="90769" y2="34769"/>
                        <a14:foregroundMark x1="90462" y1="35692" x2="91077" y2="36000"/>
                        <a14:foregroundMark x1="89538" y1="35385" x2="615" y2="35692"/>
                        <a14:foregroundMark x1="615" y1="17231" x2="48615" y2="16615"/>
                        <a14:foregroundMark x1="6462" y1="27385" x2="6769" y2="35077"/>
                        <a14:foregroundMark x1="8308" y1="28923" x2="40923" y2="29538"/>
                        <a14:foregroundMark x1="49846" y1="29538" x2="58154" y2="29538"/>
                        <a14:foregroundMark x1="8615" y1="32000" x2="27077" y2="31385"/>
                        <a14:foregroundMark x1="29231" y1="32308" x2="43077" y2="32000"/>
                        <a14:foregroundMark x1="47077" y1="32308" x2="56615" y2="32923"/>
                        <a14:foregroundMark x1="1538" y1="16923" x2="8308" y2="16615"/>
                        <a14:foregroundMark x1="52615" y1="35692" x2="69538" y2="36923"/>
                        <a14:foregroundMark x1="76000" y1="36000" x2="85231" y2="36615"/>
                        <a14:foregroundMark x1="2154" y1="38154" x2="12308" y2="38462"/>
                        <a14:foregroundMark x1="70769" y1="36615" x2="75077" y2="3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50" r="8063" b="55856"/>
          <a:stretch/>
        </p:blipFill>
        <p:spPr bwMode="auto">
          <a:xfrm>
            <a:off x="-40948" y="-1"/>
            <a:ext cx="9134692" cy="292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4622566"/>
            <a:ext cx="9144000" cy="226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65306" y="188640"/>
            <a:ext cx="301338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400" dirty="0" smtClean="0"/>
              <a:t>Ptačí rodina</a:t>
            </a:r>
            <a:endParaRPr lang="cs-CZ" sz="4400" dirty="0"/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backgroundMark x1="46462" y1="74462" x2="35077" y2="83077"/>
                        <a14:backgroundMark x1="55692" y1="76000" x2="98462" y2="63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68734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75358" y="2420888"/>
            <a:ext cx="17643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kačena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441" r="88811">
                        <a14:foregroundMark x1="35315" y1="37063" x2="37063" y2="40559"/>
                        <a14:foregroundMark x1="47552" y1="53497" x2="51748" y2="75874"/>
                        <a14:foregroundMark x1="36364" y1="75874" x2="41608" y2="63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626" y="2902666"/>
            <a:ext cx="1462438" cy="146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563888" y="4233282"/>
            <a:ext cx="17708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kachně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8462" l="0" r="100000">
                        <a14:foregroundMark x1="26462" y1="33846" x2="28000" y2="27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459" y="2639639"/>
            <a:ext cx="2229521" cy="2229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000548" y="2852936"/>
            <a:ext cx="13844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kačer</a:t>
            </a:r>
            <a:endParaRPr lang="cs-CZ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05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5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9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rmy,ku&amp;rcaron;ata,melounová polí&amp;ccaron;ka,ovoce,plodiny,p&amp;rcaron;íroda,ptáci,rostliny,slepice,vodní melouny,vozíky,zem&amp;ecaron;d&amp;ecaron;lství,zví&amp;rcaron;at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08" b="38462" l="308" r="91385">
                        <a14:foregroundMark x1="3077" y1="20615" x2="90154" y2="21538"/>
                        <a14:foregroundMark x1="923" y1="18154" x2="87692" y2="17231"/>
                        <a14:foregroundMark x1="60308" y1="17231" x2="69846" y2="16615"/>
                        <a14:foregroundMark x1="71385" y1="16923" x2="90769" y2="17538"/>
                        <a14:foregroundMark x1="86462" y1="16923" x2="89538" y2="16615"/>
                        <a14:foregroundMark x1="90769" y1="17231" x2="90769" y2="34769"/>
                        <a14:foregroundMark x1="90462" y1="35692" x2="91077" y2="36000"/>
                        <a14:foregroundMark x1="89538" y1="35385" x2="615" y2="35692"/>
                        <a14:foregroundMark x1="615" y1="17231" x2="48615" y2="16615"/>
                        <a14:foregroundMark x1="6462" y1="27385" x2="6769" y2="35077"/>
                        <a14:foregroundMark x1="8308" y1="28923" x2="40923" y2="29538"/>
                        <a14:foregroundMark x1="49846" y1="29538" x2="58154" y2="29538"/>
                        <a14:foregroundMark x1="8615" y1="32000" x2="27077" y2="31385"/>
                        <a14:foregroundMark x1="29231" y1="32308" x2="43077" y2="32000"/>
                        <a14:foregroundMark x1="47077" y1="32308" x2="56615" y2="32923"/>
                        <a14:foregroundMark x1="1538" y1="16923" x2="8308" y2="16615"/>
                        <a14:foregroundMark x1="52615" y1="35692" x2="69538" y2="36923"/>
                        <a14:foregroundMark x1="76000" y1="36000" x2="85231" y2="36615"/>
                        <a14:foregroundMark x1="2154" y1="38154" x2="12308" y2="38462"/>
                        <a14:foregroundMark x1="70769" y1="36615" x2="75077" y2="3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50" r="8063" b="55856"/>
          <a:stretch/>
        </p:blipFill>
        <p:spPr bwMode="auto">
          <a:xfrm>
            <a:off x="-36512" y="-1"/>
            <a:ext cx="9289032" cy="292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4622566"/>
            <a:ext cx="9144000" cy="226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65306" y="188640"/>
            <a:ext cx="301338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400" dirty="0" smtClean="0"/>
              <a:t>Ptačí rodina</a:t>
            </a:r>
            <a:endParaRPr lang="cs-CZ" sz="4400" dirty="0"/>
          </a:p>
        </p:txBody>
      </p:sp>
      <p:pic>
        <p:nvPicPr>
          <p:cNvPr id="5" name="Picture 1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154" b="95692" l="0" r="95077">
                        <a14:backgroundMark x1="54769" y1="6462" x2="65846" y2="36615"/>
                        <a14:backgroundMark x1="68615" y1="45231" x2="65231" y2="33846"/>
                        <a14:backgroundMark x1="86462" y1="49231" x2="92615" y2="54462"/>
                        <a14:backgroundMark x1="53846" y1="80308" x2="58154" y2="80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14" r="5647" b="5829"/>
          <a:stretch/>
        </p:blipFill>
        <p:spPr bwMode="auto">
          <a:xfrm>
            <a:off x="1605142" y="2623930"/>
            <a:ext cx="2208448" cy="2093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51520" y="3573016"/>
            <a:ext cx="13179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krůta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06" y="3140968"/>
            <a:ext cx="1272090" cy="1272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905288" y="4233282"/>
            <a:ext cx="1314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krůtě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46" b="99077" l="9846" r="89846">
                        <a14:backgroundMark x1="71077" y1="12000" x2="86769" y2="23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49" t="8178" r="10327" b="2988"/>
          <a:stretch/>
        </p:blipFill>
        <p:spPr bwMode="auto">
          <a:xfrm>
            <a:off x="5868144" y="2199861"/>
            <a:ext cx="2199862" cy="2654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000548" y="4089266"/>
            <a:ext cx="1656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krocan</a:t>
            </a:r>
            <a:endParaRPr lang="cs-CZ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68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5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9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rmy,ku&amp;rcaron;ata,melounová polí&amp;ccaron;ka,ovoce,plodiny,p&amp;rcaron;íroda,ptáci,rostliny,slepice,vodní melouny,vozíky,zem&amp;ecaron;d&amp;ecaron;lství,zví&amp;rcaron;at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08" b="38462" l="308" r="91385">
                        <a14:foregroundMark x1="3077" y1="20615" x2="90154" y2="21538"/>
                        <a14:foregroundMark x1="923" y1="18154" x2="87692" y2="17231"/>
                        <a14:foregroundMark x1="60308" y1="17231" x2="69846" y2="16615"/>
                        <a14:foregroundMark x1="71385" y1="16923" x2="90769" y2="17538"/>
                        <a14:foregroundMark x1="86462" y1="16923" x2="89538" y2="16615"/>
                        <a14:foregroundMark x1="90769" y1="17231" x2="90769" y2="34769"/>
                        <a14:foregroundMark x1="90462" y1="35692" x2="91077" y2="36000"/>
                        <a14:foregroundMark x1="89538" y1="35385" x2="615" y2="35692"/>
                        <a14:foregroundMark x1="615" y1="17231" x2="48615" y2="16615"/>
                        <a14:foregroundMark x1="6462" y1="27385" x2="6769" y2="35077"/>
                        <a14:foregroundMark x1="8308" y1="28923" x2="40923" y2="29538"/>
                        <a14:foregroundMark x1="49846" y1="29538" x2="58154" y2="29538"/>
                        <a14:foregroundMark x1="8615" y1="32000" x2="27077" y2="31385"/>
                        <a14:foregroundMark x1="29231" y1="32308" x2="43077" y2="32000"/>
                        <a14:foregroundMark x1="47077" y1="32308" x2="56615" y2="32923"/>
                        <a14:foregroundMark x1="1538" y1="16923" x2="8308" y2="16615"/>
                        <a14:foregroundMark x1="52615" y1="35692" x2="69538" y2="36923"/>
                        <a14:foregroundMark x1="76000" y1="36000" x2="85231" y2="36615"/>
                        <a14:foregroundMark x1="2154" y1="38154" x2="12308" y2="38462"/>
                        <a14:foregroundMark x1="70769" y1="36615" x2="75077" y2="3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50" r="8063" b="55856"/>
          <a:stretch/>
        </p:blipFill>
        <p:spPr bwMode="auto">
          <a:xfrm>
            <a:off x="-36512" y="-1"/>
            <a:ext cx="9289032" cy="292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65306" y="188640"/>
            <a:ext cx="3013389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400" dirty="0" smtClean="0"/>
              <a:t>Ptačí rodina</a:t>
            </a:r>
            <a:endParaRPr lang="cs-CZ" sz="4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4154" b="64308" l="9538" r="85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74" t="15860" r="15325" b="40059"/>
          <a:stretch/>
        </p:blipFill>
        <p:spPr bwMode="auto">
          <a:xfrm>
            <a:off x="3563888" y="4650936"/>
            <a:ext cx="1934818" cy="506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Slza 7"/>
          <p:cNvSpPr/>
          <p:nvPr/>
        </p:nvSpPr>
        <p:spPr>
          <a:xfrm>
            <a:off x="4283968" y="4518152"/>
            <a:ext cx="122312" cy="206992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za 11"/>
          <p:cNvSpPr/>
          <p:nvPr/>
        </p:nvSpPr>
        <p:spPr>
          <a:xfrm>
            <a:off x="5115524" y="4518152"/>
            <a:ext cx="122312" cy="206992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lza 12"/>
          <p:cNvSpPr/>
          <p:nvPr/>
        </p:nvSpPr>
        <p:spPr>
          <a:xfrm>
            <a:off x="4716016" y="4518152"/>
            <a:ext cx="122312" cy="206992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za 13"/>
          <p:cNvSpPr/>
          <p:nvPr/>
        </p:nvSpPr>
        <p:spPr>
          <a:xfrm rot="18785468">
            <a:off x="4882088" y="4549856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za 14"/>
          <p:cNvSpPr/>
          <p:nvPr/>
        </p:nvSpPr>
        <p:spPr>
          <a:xfrm>
            <a:off x="4377680" y="4590160"/>
            <a:ext cx="122312" cy="206992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za 15"/>
          <p:cNvSpPr/>
          <p:nvPr/>
        </p:nvSpPr>
        <p:spPr>
          <a:xfrm>
            <a:off x="3995936" y="4590160"/>
            <a:ext cx="122312" cy="206992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18785468">
            <a:off x="4555535" y="4702545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za 17"/>
          <p:cNvSpPr/>
          <p:nvPr/>
        </p:nvSpPr>
        <p:spPr>
          <a:xfrm rot="18785468">
            <a:off x="3811299" y="4630537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za 18"/>
          <p:cNvSpPr/>
          <p:nvPr/>
        </p:nvSpPr>
        <p:spPr>
          <a:xfrm rot="18785468">
            <a:off x="4875647" y="4418897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za 19"/>
          <p:cNvSpPr/>
          <p:nvPr/>
        </p:nvSpPr>
        <p:spPr>
          <a:xfrm rot="18785468">
            <a:off x="4387363" y="4702545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za 20"/>
          <p:cNvSpPr/>
          <p:nvPr/>
        </p:nvSpPr>
        <p:spPr>
          <a:xfrm rot="18785468">
            <a:off x="4644312" y="4702545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za 21"/>
          <p:cNvSpPr/>
          <p:nvPr/>
        </p:nvSpPr>
        <p:spPr>
          <a:xfrm rot="18785468">
            <a:off x="4796712" y="4702545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za 22"/>
          <p:cNvSpPr/>
          <p:nvPr/>
        </p:nvSpPr>
        <p:spPr>
          <a:xfrm rot="18785468">
            <a:off x="4988580" y="4630537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za 23"/>
          <p:cNvSpPr/>
          <p:nvPr/>
        </p:nvSpPr>
        <p:spPr>
          <a:xfrm rot="18785468">
            <a:off x="4149636" y="4589204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za 24"/>
          <p:cNvSpPr/>
          <p:nvPr/>
        </p:nvSpPr>
        <p:spPr>
          <a:xfrm rot="18785468">
            <a:off x="4019914" y="4527042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za 25"/>
          <p:cNvSpPr/>
          <p:nvPr/>
        </p:nvSpPr>
        <p:spPr>
          <a:xfrm rot="18785468">
            <a:off x="3825721" y="4614807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za 26"/>
          <p:cNvSpPr/>
          <p:nvPr/>
        </p:nvSpPr>
        <p:spPr>
          <a:xfrm rot="18785468">
            <a:off x="5107443" y="4654161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za 27"/>
          <p:cNvSpPr/>
          <p:nvPr/>
        </p:nvSpPr>
        <p:spPr>
          <a:xfrm rot="18785468">
            <a:off x="4149635" y="4669954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za 28"/>
          <p:cNvSpPr/>
          <p:nvPr/>
        </p:nvSpPr>
        <p:spPr>
          <a:xfrm rot="18785468">
            <a:off x="4531379" y="4605775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za 29"/>
          <p:cNvSpPr/>
          <p:nvPr/>
        </p:nvSpPr>
        <p:spPr>
          <a:xfrm rot="18785468">
            <a:off x="5035435" y="4630537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za 30"/>
          <p:cNvSpPr/>
          <p:nvPr/>
        </p:nvSpPr>
        <p:spPr>
          <a:xfrm rot="18785468">
            <a:off x="4041445" y="4602357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za 31"/>
          <p:cNvSpPr/>
          <p:nvPr/>
        </p:nvSpPr>
        <p:spPr>
          <a:xfrm rot="18785468">
            <a:off x="3931390" y="4646295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za 32"/>
          <p:cNvSpPr/>
          <p:nvPr/>
        </p:nvSpPr>
        <p:spPr>
          <a:xfrm rot="18785468">
            <a:off x="4161777" y="4605773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za 33"/>
          <p:cNvSpPr/>
          <p:nvPr/>
        </p:nvSpPr>
        <p:spPr>
          <a:xfrm rot="18785468">
            <a:off x="4848027" y="4579952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za 34"/>
          <p:cNvSpPr/>
          <p:nvPr/>
        </p:nvSpPr>
        <p:spPr>
          <a:xfrm rot="18785468">
            <a:off x="4435446" y="4623574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za 35"/>
          <p:cNvSpPr/>
          <p:nvPr/>
        </p:nvSpPr>
        <p:spPr>
          <a:xfrm rot="18785468">
            <a:off x="4683781" y="4622672"/>
            <a:ext cx="129094" cy="141968"/>
          </a:xfrm>
          <a:prstGeom prst="teardrop">
            <a:avLst>
              <a:gd name="adj" fmla="val 10289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6" descr="holubi,p&amp;rcaron;íroda,ptáci,ptactvo,zví&amp;rcaron;ata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69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80928"/>
            <a:ext cx="2146381" cy="214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ovéPole 36"/>
          <p:cNvSpPr txBox="1"/>
          <p:nvPr/>
        </p:nvSpPr>
        <p:spPr>
          <a:xfrm>
            <a:off x="251520" y="2793122"/>
            <a:ext cx="20249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holubice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000" b="73846" l="13231" r="58154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98" t="16283" r="41082" b="23526"/>
          <a:stretch/>
        </p:blipFill>
        <p:spPr bwMode="auto">
          <a:xfrm>
            <a:off x="3635896" y="3764426"/>
            <a:ext cx="1110709" cy="1320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TextovéPole 37"/>
          <p:cNvSpPr txBox="1"/>
          <p:nvPr/>
        </p:nvSpPr>
        <p:spPr>
          <a:xfrm>
            <a:off x="3563888" y="3009146"/>
            <a:ext cx="19335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holoubě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5" name="Picture 4" descr="holubi,ptáci,zví&amp;rcaron;ata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33846" y1="85231" x2="30154" y2="92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98605"/>
            <a:ext cx="1942563" cy="194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ovéPole 38"/>
          <p:cNvSpPr txBox="1"/>
          <p:nvPr/>
        </p:nvSpPr>
        <p:spPr>
          <a:xfrm>
            <a:off x="6948264" y="3081154"/>
            <a:ext cx="1399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holub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3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4693656"/>
            <a:ext cx="9144000" cy="219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03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61713" y="1556791"/>
            <a:ext cx="1728192" cy="1440160"/>
            <a:chOff x="847666" y="2132856"/>
            <a:chExt cx="1728192" cy="1440160"/>
          </a:xfrm>
        </p:grpSpPr>
        <p:sp>
          <p:nvSpPr>
            <p:cNvPr id="3" name="Zaoblený obdélník 2"/>
            <p:cNvSpPr/>
            <p:nvPr/>
          </p:nvSpPr>
          <p:spPr>
            <a:xfrm>
              <a:off x="847666" y="2132856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231" b="91692" l="308" r="96308">
                          <a14:foregroundMark x1="31692" y1="38769" x2="41846" y2="61846"/>
                          <a14:foregroundMark x1="47385" y1="38154" x2="58154" y2="51692"/>
                          <a14:backgroundMark x1="24923" y1="41538" x2="36615" y2="31385"/>
                          <a14:backgroundMark x1="89538" y1="82462" x2="67077" y2="89846"/>
                          <a14:backgroundMark x1="32308" y1="87692" x2="44615" y2="876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740" b="5370"/>
            <a:stretch/>
          </p:blipFill>
          <p:spPr bwMode="auto">
            <a:xfrm>
              <a:off x="971600" y="2276872"/>
              <a:ext cx="1488417" cy="1152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6898417" y="1556791"/>
            <a:ext cx="1728192" cy="1476164"/>
            <a:chOff x="6588224" y="2168860"/>
            <a:chExt cx="1728192" cy="1476164"/>
          </a:xfrm>
        </p:grpSpPr>
        <p:sp>
          <p:nvSpPr>
            <p:cNvPr id="6" name="Zaoblený obdélník 5"/>
            <p:cNvSpPr/>
            <p:nvPr/>
          </p:nvSpPr>
          <p:spPr>
            <a:xfrm>
              <a:off x="6588224" y="2168860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>
                          <a14:foregroundMark x1="17231" y1="16923" x2="46769" y2="11077"/>
                          <a14:foregroundMark x1="50462" y1="12000" x2="54154" y2="14154"/>
                          <a14:foregroundMark x1="57846" y1="17846" x2="57846" y2="17846"/>
                          <a14:foregroundMark x1="58462" y1="20615" x2="58462" y2="20615"/>
                          <a14:foregroundMark x1="77846" y1="31692" x2="88923" y2="28000"/>
                          <a14:foregroundMark x1="84308" y1="33846" x2="84308" y2="33846"/>
                          <a14:foregroundMark x1="21846" y1="14769" x2="40923" y2="26462"/>
                          <a14:foregroundMark x1="36615" y1="29538" x2="16000" y2="33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888" y="2168860"/>
              <a:ext cx="1476164" cy="1476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4786183" y="1556791"/>
            <a:ext cx="1728192" cy="1440160"/>
            <a:chOff x="6588224" y="3861048"/>
            <a:chExt cx="1728192" cy="1440160"/>
          </a:xfrm>
        </p:grpSpPr>
        <p:sp>
          <p:nvSpPr>
            <p:cNvPr id="9" name="Zaoblený obdélník 8"/>
            <p:cNvSpPr/>
            <p:nvPr/>
          </p:nvSpPr>
          <p:spPr>
            <a:xfrm>
              <a:off x="6588224" y="3861048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6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4154" b="91077" l="0" r="9969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99" b="10761"/>
            <a:stretch/>
          </p:blipFill>
          <p:spPr bwMode="auto">
            <a:xfrm>
              <a:off x="6745072" y="3977297"/>
              <a:ext cx="1439980" cy="1089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Skupina 10"/>
          <p:cNvGrpSpPr/>
          <p:nvPr/>
        </p:nvGrpSpPr>
        <p:grpSpPr>
          <a:xfrm>
            <a:off x="2673948" y="1556791"/>
            <a:ext cx="1728192" cy="1440160"/>
            <a:chOff x="899592" y="3645024"/>
            <a:chExt cx="1728192" cy="1440160"/>
          </a:xfrm>
        </p:grpSpPr>
        <p:sp>
          <p:nvSpPr>
            <p:cNvPr id="12" name="Zaoblený obdélník 11"/>
            <p:cNvSpPr/>
            <p:nvPr/>
          </p:nvSpPr>
          <p:spPr>
            <a:xfrm>
              <a:off x="899592" y="3645024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1025554" y="3804051"/>
              <a:ext cx="1550304" cy="1239140"/>
              <a:chOff x="397564" y="2989555"/>
              <a:chExt cx="1222108" cy="81269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76615" l="15385" r="726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985" r="26787" b="21393"/>
              <a:stretch/>
            </p:blipFill>
            <p:spPr bwMode="auto">
              <a:xfrm>
                <a:off x="901147" y="2999282"/>
                <a:ext cx="381195" cy="573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4"/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462" b="67385" l="14154" r="7384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84" t="1152" r="21746" b="30239"/>
              <a:stretch/>
            </p:blipFill>
            <p:spPr bwMode="auto">
              <a:xfrm>
                <a:off x="397564" y="3035894"/>
                <a:ext cx="697055" cy="7349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5"/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8308" b="40615" l="52615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163" t="7726" b="59311"/>
              <a:stretch/>
            </p:blipFill>
            <p:spPr bwMode="auto">
              <a:xfrm>
                <a:off x="845261" y="3132470"/>
                <a:ext cx="774411" cy="522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6"/>
              <p:cNvPicPr>
                <a:picLocks noChangeAspect="1" noChangeArrowheads="1"/>
              </p:cNvPicPr>
              <p:nvPr/>
            </p:nvPicPr>
            <p:blipFill rotWithShape="1"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21639" b="64413" l="25514" r="62501">
                            <a14:backgroundMark x1="38462" y1="37231" x2="28923" y2="41846"/>
                            <a14:backgroundMark x1="40308" y1="39077" x2="26154" y2="42769"/>
                            <a14:backgroundMark x1="36308" y1="54462" x2="27385" y2="57231"/>
                            <a14:backgroundMark x1="52000" y1="51077" x2="56308" y2="55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90" t="16292" r="32876" b="30240"/>
              <a:stretch/>
            </p:blipFill>
            <p:spPr bwMode="auto">
              <a:xfrm rot="8388466">
                <a:off x="539553" y="2989555"/>
                <a:ext cx="702732" cy="812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15077" r="93231">
                        <a14:foregroundMark x1="27077" y1="23385" x2="50462" y2="72000"/>
                        <a14:foregroundMark x1="35385" y1="59385" x2="47385" y2="72615"/>
                        <a14:foregroundMark x1="46154" y1="77846" x2="71692" y2="60615"/>
                        <a14:foregroundMark x1="58462" y1="75077" x2="63077" y2="69846"/>
                        <a14:foregroundMark x1="71692" y1="62154" x2="73538" y2="14154"/>
                        <a14:foregroundMark x1="69538" y1="8923" x2="56615" y2="56308"/>
                        <a14:foregroundMark x1="19077" y1="29231" x2="26154" y2="22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96" r="6665"/>
          <a:stretch/>
        </p:blipFill>
        <p:spPr bwMode="auto">
          <a:xfrm>
            <a:off x="2230557" y="3635757"/>
            <a:ext cx="1492639" cy="1930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6154" b="100000" l="0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996" y="4269614"/>
            <a:ext cx="122413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94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664"/>
          <a:stretch/>
        </p:blipFill>
        <p:spPr bwMode="auto">
          <a:xfrm>
            <a:off x="5386125" y="3765558"/>
            <a:ext cx="1731459" cy="1895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5589240"/>
            <a:ext cx="91440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85647" y="2977788"/>
            <a:ext cx="1544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vejce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43808" y="2977788"/>
            <a:ext cx="1346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peří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1077" y="2977788"/>
            <a:ext cx="183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zábavu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894853" y="2977788"/>
            <a:ext cx="1600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maso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6752" y="260648"/>
            <a:ext cx="4390497" cy="70788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Pro co je chováme?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16546" y="980728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(klikni do okénka)</a:t>
            </a:r>
            <a:endParaRPr lang="cs-CZ" dirty="0"/>
          </a:p>
        </p:txBody>
      </p:sp>
      <p:pic>
        <p:nvPicPr>
          <p:cNvPr id="29" name="Picture 4"/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299536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4537179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27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2643845" y="1674616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 rotWithShape="1">
          <a:blip r:embed="rId27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6876256" y="167833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70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61713" y="1556791"/>
            <a:ext cx="1728192" cy="1440160"/>
            <a:chOff x="847666" y="2132856"/>
            <a:chExt cx="1728192" cy="1440160"/>
          </a:xfrm>
        </p:grpSpPr>
        <p:sp>
          <p:nvSpPr>
            <p:cNvPr id="3" name="Zaoblený obdélník 2"/>
            <p:cNvSpPr/>
            <p:nvPr/>
          </p:nvSpPr>
          <p:spPr>
            <a:xfrm>
              <a:off x="847666" y="2132856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231" b="91692" l="308" r="96308">
                          <a14:foregroundMark x1="31692" y1="38769" x2="41846" y2="61846"/>
                          <a14:foregroundMark x1="47385" y1="38154" x2="58154" y2="51692"/>
                          <a14:backgroundMark x1="24923" y1="41538" x2="36615" y2="31385"/>
                          <a14:backgroundMark x1="89538" y1="82462" x2="67077" y2="89846"/>
                          <a14:backgroundMark x1="32308" y1="87692" x2="44615" y2="876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740" b="5370"/>
            <a:stretch/>
          </p:blipFill>
          <p:spPr bwMode="auto">
            <a:xfrm>
              <a:off x="971600" y="2276872"/>
              <a:ext cx="1488417" cy="1152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6898417" y="1556791"/>
            <a:ext cx="1728192" cy="1476164"/>
            <a:chOff x="6588224" y="2168860"/>
            <a:chExt cx="1728192" cy="1476164"/>
          </a:xfrm>
        </p:grpSpPr>
        <p:sp>
          <p:nvSpPr>
            <p:cNvPr id="6" name="Zaoblený obdélník 5"/>
            <p:cNvSpPr/>
            <p:nvPr/>
          </p:nvSpPr>
          <p:spPr>
            <a:xfrm>
              <a:off x="6588224" y="2168860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>
                          <a14:foregroundMark x1="17231" y1="16923" x2="46769" y2="11077"/>
                          <a14:foregroundMark x1="50462" y1="12000" x2="54154" y2="14154"/>
                          <a14:foregroundMark x1="57846" y1="17846" x2="57846" y2="17846"/>
                          <a14:foregroundMark x1="58462" y1="20615" x2="58462" y2="20615"/>
                          <a14:foregroundMark x1="77846" y1="31692" x2="88923" y2="28000"/>
                          <a14:foregroundMark x1="84308" y1="33846" x2="84308" y2="33846"/>
                          <a14:foregroundMark x1="21846" y1="14769" x2="40923" y2="26462"/>
                          <a14:foregroundMark x1="36615" y1="29538" x2="16000" y2="33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888" y="2168860"/>
              <a:ext cx="1476164" cy="1476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4786183" y="1556791"/>
            <a:ext cx="1728192" cy="1440160"/>
            <a:chOff x="6588224" y="3861048"/>
            <a:chExt cx="1728192" cy="1440160"/>
          </a:xfrm>
        </p:grpSpPr>
        <p:sp>
          <p:nvSpPr>
            <p:cNvPr id="9" name="Zaoblený obdélník 8"/>
            <p:cNvSpPr/>
            <p:nvPr/>
          </p:nvSpPr>
          <p:spPr>
            <a:xfrm>
              <a:off x="6588224" y="3861048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10" name="Picture 6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4154" b="91077" l="0" r="9969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99" b="10761"/>
            <a:stretch/>
          </p:blipFill>
          <p:spPr bwMode="auto">
            <a:xfrm>
              <a:off x="6745072" y="3977297"/>
              <a:ext cx="1439980" cy="1089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Skupina 10"/>
          <p:cNvGrpSpPr/>
          <p:nvPr/>
        </p:nvGrpSpPr>
        <p:grpSpPr>
          <a:xfrm>
            <a:off x="2673948" y="1556791"/>
            <a:ext cx="1728192" cy="1440160"/>
            <a:chOff x="899592" y="3645024"/>
            <a:chExt cx="1728192" cy="1440160"/>
          </a:xfrm>
        </p:grpSpPr>
        <p:sp>
          <p:nvSpPr>
            <p:cNvPr id="12" name="Zaoblený obdélník 11"/>
            <p:cNvSpPr/>
            <p:nvPr/>
          </p:nvSpPr>
          <p:spPr>
            <a:xfrm>
              <a:off x="899592" y="3645024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1025554" y="3804051"/>
              <a:ext cx="1550304" cy="1239140"/>
              <a:chOff x="397564" y="2989555"/>
              <a:chExt cx="1222108" cy="81269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76615" l="15385" r="726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985" r="26787" b="21393"/>
              <a:stretch/>
            </p:blipFill>
            <p:spPr bwMode="auto">
              <a:xfrm>
                <a:off x="901147" y="2999282"/>
                <a:ext cx="381195" cy="573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4"/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462" b="67385" l="14154" r="7384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84" t="1152" r="21746" b="30239"/>
              <a:stretch/>
            </p:blipFill>
            <p:spPr bwMode="auto">
              <a:xfrm>
                <a:off x="397564" y="3035894"/>
                <a:ext cx="697055" cy="7349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5"/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8308" b="40615" l="52615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163" t="7726" b="59311"/>
              <a:stretch/>
            </p:blipFill>
            <p:spPr bwMode="auto">
              <a:xfrm>
                <a:off x="845261" y="3132470"/>
                <a:ext cx="774411" cy="522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6"/>
              <p:cNvPicPr>
                <a:picLocks noChangeAspect="1" noChangeArrowheads="1"/>
              </p:cNvPicPr>
              <p:nvPr/>
            </p:nvPicPr>
            <p:blipFill rotWithShape="1"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21639" b="64413" l="25514" r="62501">
                            <a14:backgroundMark x1="38462" y1="37231" x2="28923" y2="41846"/>
                            <a14:backgroundMark x1="40308" y1="39077" x2="26154" y2="42769"/>
                            <a14:backgroundMark x1="36308" y1="54462" x2="27385" y2="57231"/>
                            <a14:backgroundMark x1="52000" y1="51077" x2="56308" y2="55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90" t="16292" r="32876" b="30240"/>
              <a:stretch/>
            </p:blipFill>
            <p:spPr bwMode="auto">
              <a:xfrm rot="8388466">
                <a:off x="539553" y="2989555"/>
                <a:ext cx="702732" cy="812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22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5589240"/>
            <a:ext cx="91440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85647" y="2977788"/>
            <a:ext cx="1544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vejce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43808" y="2977788"/>
            <a:ext cx="1346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peří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1077" y="2977788"/>
            <a:ext cx="183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zábavu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894853" y="2977788"/>
            <a:ext cx="1600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maso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6752" y="260648"/>
            <a:ext cx="4390497" cy="70788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Pro co je chováme?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16546" y="980728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(klikni do okénka)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29" name="Picture 4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2390924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4537179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525709" y="164041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6876256" y="167833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8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8615" b="94462" l="1538" r="99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23" b="5646"/>
          <a:stretch/>
        </p:blipFill>
        <p:spPr bwMode="auto">
          <a:xfrm>
            <a:off x="1412589" y="3465004"/>
            <a:ext cx="286243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0"/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8308" b="94462" l="9538" r="89538">
                        <a14:backgroundMark x1="51077" y1="19077" x2="89846" y2="47692"/>
                        <a14:backgroundMark x1="55692" y1="36923" x2="81538" y2="45846"/>
                        <a14:backgroundMark x1="55692" y1="43385" x2="42154" y2="308"/>
                        <a14:backgroundMark x1="14154" y1="15385" x2="44000" y2="12615"/>
                        <a14:backgroundMark x1="11692" y1="14462" x2="20615" y2="87385"/>
                        <a14:backgroundMark x1="32308" y1="34154" x2="13231" y2="45846"/>
                        <a14:backgroundMark x1="25846" y1="29846" x2="15077" y2="40615"/>
                        <a14:backgroundMark x1="34154" y1="34154" x2="30462" y2="40615"/>
                        <a14:backgroundMark x1="26769" y1="45846" x2="34154" y2="30769"/>
                        <a14:backgroundMark x1="19692" y1="49538" x2="28615" y2="85538"/>
                        <a14:backgroundMark x1="39385" y1="72000" x2="20615" y2="66769"/>
                        <a14:backgroundMark x1="28615" y1="80000" x2="35692" y2="93538"/>
                        <a14:backgroundMark x1="49231" y1="88308" x2="34769" y2="92615"/>
                        <a14:backgroundMark x1="73538" y1="48615" x2="91385" y2="48615"/>
                        <a14:backgroundMark x1="84308" y1="59385" x2="88000" y2="73846"/>
                        <a14:backgroundMark x1="72615" y1="88923" x2="89846" y2="72000"/>
                        <a14:backgroundMark x1="72615" y1="75692" x2="84308" y2="75692"/>
                        <a14:backgroundMark x1="70769" y1="78154" x2="78769" y2="96308"/>
                        <a14:backgroundMark x1="52923" y1="77538" x2="52923" y2="77538"/>
                        <a14:backgroundMark x1="67385" y1="84615" x2="68000" y2="99692"/>
                        <a14:backgroundMark x1="53846" y1="90769" x2="62769" y2="92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38" t="6678" r="10966"/>
          <a:stretch/>
        </p:blipFill>
        <p:spPr bwMode="auto">
          <a:xfrm>
            <a:off x="4139952" y="4284004"/>
            <a:ext cx="1097941" cy="137724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5231" b="95077" l="0" r="100000">
                        <a14:foregroundMark x1="14769" y1="15077" x2="28923" y2="18769"/>
                        <a14:foregroundMark x1="28923" y1="18769" x2="30769" y2="22462"/>
                        <a14:foregroundMark x1="27077" y1="15077" x2="36308" y2="21538"/>
                        <a14:foregroundMark x1="12000" y1="16923" x2="15692" y2="13846"/>
                        <a14:foregroundMark x1="15692" y1="20615" x2="23077" y2="17846"/>
                        <a14:foregroundMark x1="33538" y1="26154" x2="31692" y2="59385"/>
                        <a14:foregroundMark x1="27077" y1="54462" x2="27077" y2="70769"/>
                        <a14:foregroundMark x1="25231" y1="61231" x2="23077" y2="70769"/>
                        <a14:foregroundMark x1="24308" y1="57538" x2="26154" y2="66769"/>
                        <a14:foregroundMark x1="37231" y1="62154" x2="40308" y2="75385"/>
                        <a14:foregroundMark x1="34462" y1="79077" x2="61846" y2="62154"/>
                        <a14:foregroundMark x1="48615" y1="63077" x2="70462" y2="78154"/>
                        <a14:foregroundMark x1="44000" y1="72615" x2="51385" y2="54462"/>
                        <a14:foregroundMark x1="53538" y1="58462" x2="76000" y2="67692"/>
                        <a14:foregroundMark x1="62769" y1="65846" x2="77846" y2="80000"/>
                        <a14:foregroundMark x1="64615" y1="70769" x2="73231" y2="84000"/>
                        <a14:foregroundMark x1="86462" y1="59385" x2="74154" y2="69846"/>
                        <a14:foregroundMark x1="20308" y1="60308" x2="25231" y2="71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573016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417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61713" y="1556791"/>
            <a:ext cx="1728192" cy="1440160"/>
            <a:chOff x="847666" y="2132856"/>
            <a:chExt cx="1728192" cy="1440160"/>
          </a:xfrm>
        </p:grpSpPr>
        <p:sp>
          <p:nvSpPr>
            <p:cNvPr id="3" name="Zaoblený obdélník 2"/>
            <p:cNvSpPr/>
            <p:nvPr/>
          </p:nvSpPr>
          <p:spPr>
            <a:xfrm>
              <a:off x="847666" y="2132856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231" b="91692" l="308" r="96308">
                          <a14:foregroundMark x1="31692" y1="38769" x2="41846" y2="61846"/>
                          <a14:foregroundMark x1="47385" y1="38154" x2="58154" y2="51692"/>
                          <a14:backgroundMark x1="24923" y1="41538" x2="36615" y2="31385"/>
                          <a14:backgroundMark x1="89538" y1="82462" x2="67077" y2="89846"/>
                          <a14:backgroundMark x1="32308" y1="87692" x2="44615" y2="876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740" b="5370"/>
            <a:stretch/>
          </p:blipFill>
          <p:spPr bwMode="auto">
            <a:xfrm>
              <a:off x="971600" y="2276872"/>
              <a:ext cx="1488417" cy="1152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6898417" y="1556791"/>
            <a:ext cx="1728192" cy="1476164"/>
            <a:chOff x="6588224" y="2168860"/>
            <a:chExt cx="1728192" cy="1476164"/>
          </a:xfrm>
        </p:grpSpPr>
        <p:sp>
          <p:nvSpPr>
            <p:cNvPr id="6" name="Zaoblený obdélník 5"/>
            <p:cNvSpPr/>
            <p:nvPr/>
          </p:nvSpPr>
          <p:spPr>
            <a:xfrm>
              <a:off x="6588224" y="2168860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>
                          <a14:foregroundMark x1="17231" y1="16923" x2="46769" y2="11077"/>
                          <a14:foregroundMark x1="50462" y1="12000" x2="54154" y2="14154"/>
                          <a14:foregroundMark x1="57846" y1="17846" x2="57846" y2="17846"/>
                          <a14:foregroundMark x1="58462" y1="20615" x2="58462" y2="20615"/>
                          <a14:foregroundMark x1="77846" y1="31692" x2="88923" y2="28000"/>
                          <a14:foregroundMark x1="84308" y1="33846" x2="84308" y2="33846"/>
                          <a14:foregroundMark x1="21846" y1="14769" x2="40923" y2="26462"/>
                          <a14:foregroundMark x1="36615" y1="29538" x2="16000" y2="33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888" y="2168860"/>
              <a:ext cx="1476164" cy="1476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4786183" y="1556791"/>
            <a:ext cx="1728192" cy="1440160"/>
            <a:chOff x="6588224" y="3861048"/>
            <a:chExt cx="1728192" cy="1440160"/>
          </a:xfrm>
        </p:grpSpPr>
        <p:sp>
          <p:nvSpPr>
            <p:cNvPr id="9" name="Zaoblený obdélník 8"/>
            <p:cNvSpPr/>
            <p:nvPr/>
          </p:nvSpPr>
          <p:spPr>
            <a:xfrm>
              <a:off x="6588224" y="3861048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10" name="Picture 6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4154" b="91077" l="0" r="9969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99" b="10761"/>
            <a:stretch/>
          </p:blipFill>
          <p:spPr bwMode="auto">
            <a:xfrm>
              <a:off x="6745072" y="3977297"/>
              <a:ext cx="1439980" cy="1089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Skupina 10"/>
          <p:cNvGrpSpPr/>
          <p:nvPr/>
        </p:nvGrpSpPr>
        <p:grpSpPr>
          <a:xfrm>
            <a:off x="2673948" y="1556791"/>
            <a:ext cx="1728192" cy="1440160"/>
            <a:chOff x="899592" y="3645024"/>
            <a:chExt cx="1728192" cy="1440160"/>
          </a:xfrm>
        </p:grpSpPr>
        <p:sp>
          <p:nvSpPr>
            <p:cNvPr id="12" name="Zaoblený obdélník 11"/>
            <p:cNvSpPr/>
            <p:nvPr/>
          </p:nvSpPr>
          <p:spPr>
            <a:xfrm>
              <a:off x="899592" y="3645024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1025554" y="3804051"/>
              <a:ext cx="1550304" cy="1239140"/>
              <a:chOff x="397564" y="2989555"/>
              <a:chExt cx="1222108" cy="81269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76615" l="15385" r="726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985" r="26787" b="21393"/>
              <a:stretch/>
            </p:blipFill>
            <p:spPr bwMode="auto">
              <a:xfrm>
                <a:off x="901147" y="2999282"/>
                <a:ext cx="381195" cy="573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4"/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462" b="67385" l="14154" r="7384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84" t="1152" r="21746" b="30239"/>
              <a:stretch/>
            </p:blipFill>
            <p:spPr bwMode="auto">
              <a:xfrm>
                <a:off x="397564" y="3035894"/>
                <a:ext cx="697055" cy="7349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5"/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8308" b="40615" l="52615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163" t="7726" b="59311"/>
              <a:stretch/>
            </p:blipFill>
            <p:spPr bwMode="auto">
              <a:xfrm>
                <a:off x="845261" y="3132470"/>
                <a:ext cx="774411" cy="522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6"/>
              <p:cNvPicPr>
                <a:picLocks noChangeAspect="1" noChangeArrowheads="1"/>
              </p:cNvPicPr>
              <p:nvPr/>
            </p:nvPicPr>
            <p:blipFill rotWithShape="1"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21639" b="64413" l="25514" r="62501">
                            <a14:backgroundMark x1="38462" y1="37231" x2="28923" y2="41846"/>
                            <a14:backgroundMark x1="40308" y1="39077" x2="26154" y2="42769"/>
                            <a14:backgroundMark x1="36308" y1="54462" x2="27385" y2="57231"/>
                            <a14:backgroundMark x1="52000" y1="51077" x2="56308" y2="55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90" t="16292" r="32876" b="30240"/>
              <a:stretch/>
            </p:blipFill>
            <p:spPr bwMode="auto">
              <a:xfrm rot="8388466">
                <a:off x="539553" y="2989555"/>
                <a:ext cx="702732" cy="812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22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5589240"/>
            <a:ext cx="91440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85647" y="2977788"/>
            <a:ext cx="1544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vejce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43808" y="2977788"/>
            <a:ext cx="1346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peří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1077" y="2977788"/>
            <a:ext cx="183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zábavu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894853" y="2977788"/>
            <a:ext cx="1600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maso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6752" y="260648"/>
            <a:ext cx="4390497" cy="70788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Pro co je chováme?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16546" y="980728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(klikni do okénka)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29" name="Picture 4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2390924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4537179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525709" y="164041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6876256" y="167833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0" r="100000">
                        <a14:backgroundMark x1="46462" y1="74462" x2="35077" y2="83077"/>
                        <a14:backgroundMark x1="55692" y1="76000" x2="98462" y2="63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02111"/>
            <a:ext cx="19442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9441" r="88811">
                        <a14:foregroundMark x1="35315" y1="37063" x2="37063" y2="40559"/>
                        <a14:foregroundMark x1="47552" y1="53497" x2="51748" y2="75874"/>
                        <a14:foregroundMark x1="36364" y1="75874" x2="41608" y2="63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626" y="3836043"/>
            <a:ext cx="1462438" cy="146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5"/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98462" l="0" r="100000">
                        <a14:foregroundMark x1="26462" y1="33846" x2="28000" y2="27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459" y="3573016"/>
            <a:ext cx="2229521" cy="2229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37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61713" y="1556791"/>
            <a:ext cx="1728192" cy="1440160"/>
            <a:chOff x="847666" y="2132856"/>
            <a:chExt cx="1728192" cy="1440160"/>
          </a:xfrm>
        </p:grpSpPr>
        <p:sp>
          <p:nvSpPr>
            <p:cNvPr id="3" name="Zaoblený obdélník 2"/>
            <p:cNvSpPr/>
            <p:nvPr/>
          </p:nvSpPr>
          <p:spPr>
            <a:xfrm>
              <a:off x="847666" y="2132856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231" b="91692" l="308" r="96308">
                          <a14:foregroundMark x1="31692" y1="38769" x2="41846" y2="61846"/>
                          <a14:foregroundMark x1="47385" y1="38154" x2="58154" y2="51692"/>
                          <a14:backgroundMark x1="24923" y1="41538" x2="36615" y2="31385"/>
                          <a14:backgroundMark x1="89538" y1="82462" x2="67077" y2="89846"/>
                          <a14:backgroundMark x1="32308" y1="87692" x2="44615" y2="876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740" b="5370"/>
            <a:stretch/>
          </p:blipFill>
          <p:spPr bwMode="auto">
            <a:xfrm>
              <a:off x="971600" y="2276872"/>
              <a:ext cx="1488417" cy="1152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6898417" y="1556791"/>
            <a:ext cx="1728192" cy="1476164"/>
            <a:chOff x="6588224" y="2168860"/>
            <a:chExt cx="1728192" cy="1476164"/>
          </a:xfrm>
        </p:grpSpPr>
        <p:sp>
          <p:nvSpPr>
            <p:cNvPr id="6" name="Zaoblený obdélník 5"/>
            <p:cNvSpPr/>
            <p:nvPr/>
          </p:nvSpPr>
          <p:spPr>
            <a:xfrm>
              <a:off x="6588224" y="2168860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>
                          <a14:foregroundMark x1="17231" y1="16923" x2="46769" y2="11077"/>
                          <a14:foregroundMark x1="50462" y1="12000" x2="54154" y2="14154"/>
                          <a14:foregroundMark x1="57846" y1="17846" x2="57846" y2="17846"/>
                          <a14:foregroundMark x1="58462" y1="20615" x2="58462" y2="20615"/>
                          <a14:foregroundMark x1="77846" y1="31692" x2="88923" y2="28000"/>
                          <a14:foregroundMark x1="84308" y1="33846" x2="84308" y2="33846"/>
                          <a14:foregroundMark x1="21846" y1="14769" x2="40923" y2="26462"/>
                          <a14:foregroundMark x1="36615" y1="29538" x2="16000" y2="33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888" y="2168860"/>
              <a:ext cx="1476164" cy="1476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4786183" y="1556791"/>
            <a:ext cx="1728192" cy="1440160"/>
            <a:chOff x="6588224" y="3861048"/>
            <a:chExt cx="1728192" cy="1440160"/>
          </a:xfrm>
        </p:grpSpPr>
        <p:sp>
          <p:nvSpPr>
            <p:cNvPr id="9" name="Zaoblený obdélník 8"/>
            <p:cNvSpPr/>
            <p:nvPr/>
          </p:nvSpPr>
          <p:spPr>
            <a:xfrm>
              <a:off x="6588224" y="3861048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10" name="Picture 6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4154" b="91077" l="0" r="9969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99" b="10761"/>
            <a:stretch/>
          </p:blipFill>
          <p:spPr bwMode="auto">
            <a:xfrm>
              <a:off x="6745072" y="3977297"/>
              <a:ext cx="1439980" cy="1089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Skupina 10"/>
          <p:cNvGrpSpPr/>
          <p:nvPr/>
        </p:nvGrpSpPr>
        <p:grpSpPr>
          <a:xfrm>
            <a:off x="2673948" y="1556791"/>
            <a:ext cx="1728192" cy="1440160"/>
            <a:chOff x="899592" y="3645024"/>
            <a:chExt cx="1728192" cy="1440160"/>
          </a:xfrm>
        </p:grpSpPr>
        <p:sp>
          <p:nvSpPr>
            <p:cNvPr id="12" name="Zaoblený obdélník 11"/>
            <p:cNvSpPr/>
            <p:nvPr/>
          </p:nvSpPr>
          <p:spPr>
            <a:xfrm>
              <a:off x="899592" y="3645024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1025554" y="3804051"/>
              <a:ext cx="1550304" cy="1239140"/>
              <a:chOff x="397564" y="2989555"/>
              <a:chExt cx="1222108" cy="81269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76615" l="15385" r="726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985" r="26787" b="21393"/>
              <a:stretch/>
            </p:blipFill>
            <p:spPr bwMode="auto">
              <a:xfrm>
                <a:off x="901147" y="2999282"/>
                <a:ext cx="381195" cy="573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4"/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462" b="67385" l="14154" r="7384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84" t="1152" r="21746" b="30239"/>
              <a:stretch/>
            </p:blipFill>
            <p:spPr bwMode="auto">
              <a:xfrm>
                <a:off x="397564" y="3035894"/>
                <a:ext cx="697055" cy="7349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5"/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8308" b="40615" l="52615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163" t="7726" b="59311"/>
              <a:stretch/>
            </p:blipFill>
            <p:spPr bwMode="auto">
              <a:xfrm>
                <a:off x="845261" y="3132470"/>
                <a:ext cx="774411" cy="522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6"/>
              <p:cNvPicPr>
                <a:picLocks noChangeAspect="1" noChangeArrowheads="1"/>
              </p:cNvPicPr>
              <p:nvPr/>
            </p:nvPicPr>
            <p:blipFill rotWithShape="1"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21639" b="64413" l="25514" r="62501">
                            <a14:backgroundMark x1="38462" y1="37231" x2="28923" y2="41846"/>
                            <a14:backgroundMark x1="40308" y1="39077" x2="26154" y2="42769"/>
                            <a14:backgroundMark x1="36308" y1="54462" x2="27385" y2="57231"/>
                            <a14:backgroundMark x1="52000" y1="51077" x2="56308" y2="55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90" t="16292" r="32876" b="30240"/>
              <a:stretch/>
            </p:blipFill>
            <p:spPr bwMode="auto">
              <a:xfrm rot="8388466">
                <a:off x="539553" y="2989555"/>
                <a:ext cx="702732" cy="812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22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5589240"/>
            <a:ext cx="91440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85647" y="2977788"/>
            <a:ext cx="1544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vejce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43808" y="2977788"/>
            <a:ext cx="1346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peří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1077" y="2977788"/>
            <a:ext cx="183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zábavu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894853" y="2977788"/>
            <a:ext cx="1600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maso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6752" y="260648"/>
            <a:ext cx="4390497" cy="70788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Pro co je chováme?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16546" y="980728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(klikni do okénka)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4537179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525709" y="164041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6876256" y="167833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2"/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2154" b="95692" l="0" r="95077">
                        <a14:backgroundMark x1="54769" y1="6462" x2="65846" y2="36615"/>
                        <a14:backgroundMark x1="68615" y1="45231" x2="65231" y2="33846"/>
                        <a14:backgroundMark x1="86462" y1="49231" x2="92615" y2="54462"/>
                        <a14:backgroundMark x1="53846" y1="80308" x2="58154" y2="80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14" r="5647" b="5829"/>
          <a:stretch/>
        </p:blipFill>
        <p:spPr bwMode="auto">
          <a:xfrm>
            <a:off x="1730820" y="3789040"/>
            <a:ext cx="1977084" cy="1874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06" y="4297306"/>
            <a:ext cx="1138822" cy="1138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1"/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9846" b="99077" l="9846" r="89846">
                        <a14:backgroundMark x1="71077" y1="12000" x2="86769" y2="23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49" t="8178" r="10327" b="2988"/>
          <a:stretch/>
        </p:blipFill>
        <p:spPr bwMode="auto">
          <a:xfrm>
            <a:off x="5724128" y="3501008"/>
            <a:ext cx="196939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2627784" y="1674616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668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61713" y="1556791"/>
            <a:ext cx="1728192" cy="1440160"/>
            <a:chOff x="847666" y="2132856"/>
            <a:chExt cx="1728192" cy="1440160"/>
          </a:xfrm>
        </p:grpSpPr>
        <p:sp>
          <p:nvSpPr>
            <p:cNvPr id="3" name="Zaoblený obdélník 2"/>
            <p:cNvSpPr/>
            <p:nvPr/>
          </p:nvSpPr>
          <p:spPr>
            <a:xfrm>
              <a:off x="847666" y="2132856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231" b="91692" l="308" r="96308">
                          <a14:foregroundMark x1="31692" y1="38769" x2="41846" y2="61846"/>
                          <a14:foregroundMark x1="47385" y1="38154" x2="58154" y2="51692"/>
                          <a14:backgroundMark x1="24923" y1="41538" x2="36615" y2="31385"/>
                          <a14:backgroundMark x1="89538" y1="82462" x2="67077" y2="89846"/>
                          <a14:backgroundMark x1="32308" y1="87692" x2="44615" y2="8769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740" b="5370"/>
            <a:stretch/>
          </p:blipFill>
          <p:spPr bwMode="auto">
            <a:xfrm>
              <a:off x="971600" y="2276872"/>
              <a:ext cx="1488417" cy="11521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Skupina 4"/>
          <p:cNvGrpSpPr/>
          <p:nvPr/>
        </p:nvGrpSpPr>
        <p:grpSpPr>
          <a:xfrm>
            <a:off x="6898417" y="1556791"/>
            <a:ext cx="1728192" cy="1476164"/>
            <a:chOff x="6588224" y="2168860"/>
            <a:chExt cx="1728192" cy="1476164"/>
          </a:xfrm>
        </p:grpSpPr>
        <p:sp>
          <p:nvSpPr>
            <p:cNvPr id="6" name="Zaoblený obdélník 5"/>
            <p:cNvSpPr/>
            <p:nvPr/>
          </p:nvSpPr>
          <p:spPr>
            <a:xfrm>
              <a:off x="6588224" y="2168860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>
                          <a14:foregroundMark x1="17231" y1="16923" x2="46769" y2="11077"/>
                          <a14:foregroundMark x1="50462" y1="12000" x2="54154" y2="14154"/>
                          <a14:foregroundMark x1="57846" y1="17846" x2="57846" y2="17846"/>
                          <a14:foregroundMark x1="58462" y1="20615" x2="58462" y2="20615"/>
                          <a14:foregroundMark x1="77846" y1="31692" x2="88923" y2="28000"/>
                          <a14:foregroundMark x1="84308" y1="33846" x2="84308" y2="33846"/>
                          <a14:foregroundMark x1="21846" y1="14769" x2="40923" y2="26462"/>
                          <a14:foregroundMark x1="36615" y1="29538" x2="16000" y2="338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888" y="2168860"/>
              <a:ext cx="1476164" cy="1476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Skupina 7"/>
          <p:cNvGrpSpPr/>
          <p:nvPr/>
        </p:nvGrpSpPr>
        <p:grpSpPr>
          <a:xfrm>
            <a:off x="4786183" y="1556791"/>
            <a:ext cx="1728192" cy="1440160"/>
            <a:chOff x="6588224" y="3861048"/>
            <a:chExt cx="1728192" cy="1440160"/>
          </a:xfrm>
        </p:grpSpPr>
        <p:sp>
          <p:nvSpPr>
            <p:cNvPr id="9" name="Zaoblený obdélník 8"/>
            <p:cNvSpPr/>
            <p:nvPr/>
          </p:nvSpPr>
          <p:spPr>
            <a:xfrm>
              <a:off x="6588224" y="3861048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pic>
          <p:nvPicPr>
            <p:cNvPr id="10" name="Picture 6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4154" b="91077" l="0" r="9969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99" b="10761"/>
            <a:stretch/>
          </p:blipFill>
          <p:spPr bwMode="auto">
            <a:xfrm>
              <a:off x="6745072" y="3977297"/>
              <a:ext cx="1439980" cy="1089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Skupina 10"/>
          <p:cNvGrpSpPr/>
          <p:nvPr/>
        </p:nvGrpSpPr>
        <p:grpSpPr>
          <a:xfrm>
            <a:off x="2673948" y="1556791"/>
            <a:ext cx="1728192" cy="1440160"/>
            <a:chOff x="899592" y="3645024"/>
            <a:chExt cx="1728192" cy="1440160"/>
          </a:xfrm>
        </p:grpSpPr>
        <p:sp>
          <p:nvSpPr>
            <p:cNvPr id="12" name="Zaoblený obdélník 11"/>
            <p:cNvSpPr/>
            <p:nvPr/>
          </p:nvSpPr>
          <p:spPr>
            <a:xfrm>
              <a:off x="899592" y="3645024"/>
              <a:ext cx="1728192" cy="1440160"/>
            </a:xfrm>
            <a:prstGeom prst="roundRect">
              <a:avLst>
                <a:gd name="adj" fmla="val 30981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1025554" y="3804051"/>
              <a:ext cx="1550304" cy="1239140"/>
              <a:chOff x="397564" y="2989555"/>
              <a:chExt cx="1222108" cy="812690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76615" l="15385" r="7261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985" r="26787" b="21393"/>
              <a:stretch/>
            </p:blipFill>
            <p:spPr bwMode="auto">
              <a:xfrm>
                <a:off x="901147" y="2999282"/>
                <a:ext cx="381195" cy="573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4"/>
              <p:cNvPicPr>
                <a:picLocks noChangeAspect="1" noChangeArrowheads="1"/>
              </p:cNvPicPr>
              <p:nvPr/>
            </p:nvPicPr>
            <p:blipFill rotWithShape="1">
              <a:blip r:embed="rId11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2462" b="67385" l="14154" r="73846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84" t="1152" r="21746" b="30239"/>
              <a:stretch/>
            </p:blipFill>
            <p:spPr bwMode="auto">
              <a:xfrm>
                <a:off x="397564" y="3035894"/>
                <a:ext cx="697055" cy="7349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5"/>
              <p:cNvPicPr>
                <a:picLocks noChangeAspect="1" noChangeArrowheads="1"/>
              </p:cNvPicPr>
              <p:nvPr/>
            </p:nvPicPr>
            <p:blipFill rotWithShape="1">
              <a:blip r:embed="rId13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backgroundRemoval t="8308" b="40615" l="52615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163" t="7726" b="59311"/>
              <a:stretch/>
            </p:blipFill>
            <p:spPr bwMode="auto">
              <a:xfrm>
                <a:off x="845261" y="3132470"/>
                <a:ext cx="774411" cy="5227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6"/>
              <p:cNvPicPr>
                <a:picLocks noChangeAspect="1" noChangeArrowheads="1"/>
              </p:cNvPicPr>
              <p:nvPr/>
            </p:nvPicPr>
            <p:blipFill rotWithShape="1"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ackgroundRemoval t="21639" b="64413" l="25514" r="62501">
                            <a14:backgroundMark x1="38462" y1="37231" x2="28923" y2="41846"/>
                            <a14:backgroundMark x1="40308" y1="39077" x2="26154" y2="42769"/>
                            <a14:backgroundMark x1="36308" y1="54462" x2="27385" y2="57231"/>
                            <a14:backgroundMark x1="52000" y1="51077" x2="56308" y2="5538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90" t="16292" r="32876" b="30240"/>
              <a:stretch/>
            </p:blipFill>
            <p:spPr bwMode="auto">
              <a:xfrm rot="8388466">
                <a:off x="539553" y="2989555"/>
                <a:ext cx="702732" cy="812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22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5589240"/>
            <a:ext cx="91440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85647" y="2977788"/>
            <a:ext cx="1544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vejce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43808" y="2977788"/>
            <a:ext cx="1346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peří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1077" y="2977788"/>
            <a:ext cx="183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zábavu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894853" y="2977788"/>
            <a:ext cx="16000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maso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6752" y="260648"/>
            <a:ext cx="4390497" cy="70788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Pro co je chováme?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16546" y="980728"/>
            <a:ext cx="1910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(klikni do okénka)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9077" b="79385" l="0" r="100000">
                        <a14:foregroundMark x1="15385" y1="23385" x2="16000" y2="41231"/>
                        <a14:foregroundMark x1="4923" y1="31077" x2="8615" y2="44308"/>
                        <a14:foregroundMark x1="16000" y1="46462" x2="18154" y2="46462"/>
                        <a14:foregroundMark x1="18462" y1="47385" x2="20923" y2="45538"/>
                        <a14:foregroundMark x1="85538" y1="26769" x2="90462" y2="44000"/>
                        <a14:foregroundMark x1="89846" y1="35385" x2="93846" y2="35692"/>
                        <a14:foregroundMark x1="83692" y1="32923" x2="80615" y2="50462"/>
                        <a14:foregroundMark x1="89846" y1="46154" x2="84308" y2="41846"/>
                        <a14:foregroundMark x1="59692" y1="38462" x2="68923" y2="44308"/>
                        <a14:foregroundMark x1="60308" y1="36923" x2="64615" y2="37846"/>
                        <a14:foregroundMark x1="43385" y1="63077" x2="54769" y2="60308"/>
                        <a14:foregroundMark x1="53538" y1="63692" x2="61231" y2="58154"/>
                        <a14:foregroundMark x1="49231" y1="73846" x2="57846" y2="68308"/>
                        <a14:foregroundMark x1="32308" y1="23692" x2="32308" y2="23692"/>
                        <a14:foregroundMark x1="32308" y1="26462" x2="32308" y2="26462"/>
                        <a14:foregroundMark x1="33538" y1="28615" x2="33538" y2="28615"/>
                        <a14:foregroundMark x1="27077" y1="30154" x2="27077" y2="30154"/>
                        <a14:foregroundMark x1="29538" y1="30154" x2="29538" y2="30154"/>
                        <a14:foregroundMark x1="31385" y1="31077" x2="31385" y2="31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078" b="19735"/>
          <a:stretch/>
        </p:blipFill>
        <p:spPr bwMode="auto">
          <a:xfrm>
            <a:off x="6630890" y="1484784"/>
            <a:ext cx="2252545" cy="1378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525709" y="1640414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4750179" y="1666822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5"/>
          <p:cNvPicPr>
            <a:picLocks noChangeAspect="1" noChangeArrowheads="1"/>
          </p:cNvPicPr>
          <p:nvPr/>
        </p:nvPicPr>
        <p:blipFill rotWithShape="1">
          <a:blip r:embed="rId21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8000" b="91385" l="0" r="100000">
                        <a14:foregroundMark x1="17538" y1="63385" x2="43077" y2="70154"/>
                        <a14:foregroundMark x1="41538" y1="62462" x2="35692" y2="66154"/>
                        <a14:foregroundMark x1="43385" y1="77231" x2="34462" y2="74462"/>
                        <a14:foregroundMark x1="74154" y1="14462" x2="72000" y2="28923"/>
                        <a14:foregroundMark x1="90769" y1="18769" x2="76000" y2="37846"/>
                        <a14:backgroundMark x1="17231" y1="56923" x2="19385" y2="5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590" b="6954"/>
          <a:stretch/>
        </p:blipFill>
        <p:spPr bwMode="auto">
          <a:xfrm>
            <a:off x="2627784" y="1674616"/>
            <a:ext cx="1800200" cy="153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 descr="holubi,p&amp;rcaron;íroda,ptáci,ptactvo,zví&amp;rcaron;ata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9969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515" y="3429000"/>
            <a:ext cx="2146381" cy="214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6000" b="73846" l="13231" r="58154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98" t="16283" r="41082" b="23526"/>
          <a:stretch/>
        </p:blipFill>
        <p:spPr bwMode="auto">
          <a:xfrm>
            <a:off x="3893339" y="4437112"/>
            <a:ext cx="1110709" cy="1320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4" descr="holubi,ptáci,zví&amp;rcaron;ata"/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>
                        <a14:foregroundMark x1="33846" y1="85231" x2="30154" y2="92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46677"/>
            <a:ext cx="1942563" cy="194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47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22" b="100000" l="37075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65"/>
          <a:stretch/>
        </p:blipFill>
        <p:spPr bwMode="auto">
          <a:xfrm rot="20831761">
            <a:off x="2367339" y="5007711"/>
            <a:ext cx="836509" cy="12241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22" b="100000" l="37075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65"/>
          <a:stretch/>
        </p:blipFill>
        <p:spPr bwMode="auto">
          <a:xfrm rot="1168931">
            <a:off x="6984435" y="4973610"/>
            <a:ext cx="836509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farmy,ku&amp;rcaron;ata,melounová polí&amp;ccaron;ka,ovoce,plodiny,p&amp;rcaron;íroda,ptáci,rostliny,slepice,vodní melouny,vozíky,zem&amp;ecaron;d&amp;ecaron;lství,zví&amp;rcaron;ata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6308" b="38462" l="308" r="91385">
                        <a14:foregroundMark x1="3077" y1="20615" x2="90154" y2="21538"/>
                        <a14:foregroundMark x1="923" y1="18154" x2="87692" y2="17231"/>
                        <a14:foregroundMark x1="60308" y1="17231" x2="69846" y2="16615"/>
                        <a14:foregroundMark x1="71385" y1="16923" x2="90769" y2="17538"/>
                        <a14:foregroundMark x1="86462" y1="16923" x2="89538" y2="16615"/>
                        <a14:foregroundMark x1="90769" y1="17231" x2="90769" y2="34769"/>
                        <a14:foregroundMark x1="90462" y1="35692" x2="91077" y2="36000"/>
                        <a14:foregroundMark x1="89538" y1="35385" x2="615" y2="35692"/>
                        <a14:foregroundMark x1="615" y1="17231" x2="48615" y2="16615"/>
                        <a14:foregroundMark x1="6462" y1="27385" x2="6769" y2="35077"/>
                        <a14:foregroundMark x1="8308" y1="28923" x2="40923" y2="29538"/>
                        <a14:foregroundMark x1="49846" y1="29538" x2="58154" y2="29538"/>
                        <a14:foregroundMark x1="8615" y1="32000" x2="27077" y2="31385"/>
                        <a14:foregroundMark x1="29231" y1="32308" x2="43077" y2="32000"/>
                        <a14:foregroundMark x1="47077" y1="32308" x2="56615" y2="32923"/>
                        <a14:foregroundMark x1="1538" y1="16923" x2="8308" y2="16615"/>
                        <a14:foregroundMark x1="52615" y1="35692" x2="69538" y2="36923"/>
                        <a14:foregroundMark x1="76000" y1="36000" x2="85231" y2="36615"/>
                        <a14:foregroundMark x1="2154" y1="38154" x2="12308" y2="38462"/>
                        <a14:foregroundMark x1="70769" y1="36615" x2="75077" y2="3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50" r="8063" b="55856"/>
          <a:stretch/>
        </p:blipFill>
        <p:spPr bwMode="auto">
          <a:xfrm>
            <a:off x="0" y="-1"/>
            <a:ext cx="9252520" cy="292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31077" y1="21846" x2="44000" y2="17231"/>
                        <a14:foregroundMark x1="35385" y1="55692" x2="75692" y2="54462"/>
                        <a14:foregroundMark x1="40923" y1="60000" x2="64615" y2="58154"/>
                        <a14:foregroundMark x1="40923" y1="71077" x2="64615" y2="71385"/>
                        <a14:foregroundMark x1="65846" y1="38154" x2="71385" y2="32000"/>
                        <a14:foregroundMark x1="58462" y1="36923" x2="52615" y2="27385"/>
                        <a14:foregroundMark x1="46154" y1="25846" x2="43692" y2="37538"/>
                        <a14:foregroundMark x1="28923" y1="33538" x2="34462" y2="38462"/>
                        <a14:foregroundMark x1="61538" y1="20923" x2="70462" y2="16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24746"/>
            <a:ext cx="446449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láček 1"/>
          <p:cNvSpPr/>
          <p:nvPr/>
        </p:nvSpPr>
        <p:spPr>
          <a:xfrm>
            <a:off x="395536" y="476672"/>
            <a:ext cx="3240360" cy="2088232"/>
          </a:xfrm>
          <a:prstGeom prst="cloudCallout">
            <a:avLst>
              <a:gd name="adj1" fmla="val 49071"/>
              <a:gd name="adj2" fmla="val 73569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Šlo vám to výborně!!!</a:t>
            </a:r>
            <a:endParaRPr lang="cs-CZ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iStockphoto,kapky dešt&amp;ecaron;,p&amp;rcaron;íroda,prost&amp;rcaron;edí,rosa,rostliny,tráva,trávníky,vlhký,voda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7231" b="92308" l="0" r="100000">
                        <a14:foregroundMark x1="9846" y1="60308" x2="11077" y2="63077"/>
                        <a14:foregroundMark x1="16000" y1="59077" x2="17538" y2="62462"/>
                        <a14:foregroundMark x1="6462" y1="60615" x2="6462" y2="62154"/>
                        <a14:foregroundMark x1="33538" y1="60000" x2="35692" y2="66769"/>
                        <a14:foregroundMark x1="47385" y1="59692" x2="47692" y2="63385"/>
                        <a14:foregroundMark x1="39077" y1="62154" x2="39077" y2="64923"/>
                        <a14:foregroundMark x1="78462" y1="60615" x2="78462" y2="64615"/>
                        <a14:foregroundMark x1="89538" y1="60615" x2="90154" y2="65538"/>
                        <a14:foregroundMark x1="62154" y1="61846" x2="62462" y2="66462"/>
                        <a14:foregroundMark x1="21846" y1="59692" x2="23077" y2="61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88" b="7224"/>
          <a:stretch/>
        </p:blipFill>
        <p:spPr bwMode="auto">
          <a:xfrm>
            <a:off x="0" y="5589240"/>
            <a:ext cx="91440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22" b="100000" l="37075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65"/>
          <a:stretch/>
        </p:blipFill>
        <p:spPr bwMode="auto">
          <a:xfrm rot="617043">
            <a:off x="8097434" y="4804322"/>
            <a:ext cx="836509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22" b="100000" l="37075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65"/>
          <a:stretch/>
        </p:blipFill>
        <p:spPr bwMode="auto">
          <a:xfrm>
            <a:off x="1432517" y="4257092"/>
            <a:ext cx="836509" cy="12241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22" b="100000" l="37075" r="100000">
                        <a14:foregroundMark x1="8308" y1="53846" x2="18154" y2="76615"/>
                        <a14:foregroundMark x1="57231" y1="75077" x2="50462" y2="86769"/>
                        <a14:foregroundMark x1="45846" y1="85231" x2="45846" y2="85231"/>
                        <a14:foregroundMark x1="72615" y1="88923" x2="77231" y2="85231"/>
                        <a14:foregroundMark x1="76615" y1="86769" x2="75692" y2="68308"/>
                        <a14:foregroundMark x1="70462" y1="90462" x2="74154" y2="92000"/>
                        <a14:foregroundMark x1="78154" y1="84308" x2="81846" y2="85846"/>
                        <a14:foregroundMark x1="28308" y1="20615" x2="35077" y2="24615"/>
                        <a14:foregroundMark x1="26769" y1="26769" x2="30462" y2="26769"/>
                        <a14:foregroundMark x1="30462" y1="32308" x2="30462" y2="32308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65"/>
          <a:stretch/>
        </p:blipFill>
        <p:spPr bwMode="auto">
          <a:xfrm>
            <a:off x="323528" y="4725144"/>
            <a:ext cx="836509" cy="12241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159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794</TotalTime>
  <Words>295</Words>
  <Application>Microsoft Office PowerPoint</Application>
  <PresentationFormat>Předvádění na obrazovce (4:3)</PresentationFormat>
  <Paragraphs>71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Cesta</vt:lpstr>
      <vt:lpstr>Kapsle</vt:lpstr>
      <vt:lpstr>1_Motiv systému Office</vt:lpstr>
      <vt:lpstr>Prezentace aplikace PowerPoint</vt:lpstr>
      <vt:lpstr>POPIS MATERIÁLU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Jelinek Finance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Jelinek</dc:creator>
  <cp:lastModifiedBy>aaaa</cp:lastModifiedBy>
  <cp:revision>63</cp:revision>
  <dcterms:created xsi:type="dcterms:W3CDTF">2012-11-26T15:01:57Z</dcterms:created>
  <dcterms:modified xsi:type="dcterms:W3CDTF">2012-12-04T19:11:07Z</dcterms:modified>
</cp:coreProperties>
</file>