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2" r:id="rId3"/>
    <p:sldId id="263" r:id="rId4"/>
    <p:sldId id="266" r:id="rId5"/>
    <p:sldId id="264" r:id="rId6"/>
    <p:sldId id="265" r:id="rId7"/>
    <p:sldId id="26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7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586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Přírodopis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</a:t>
          </a:r>
          <a:r>
            <a:rPr lang="cs-CZ" sz="2000" b="1" dirty="0" smtClean="0"/>
            <a:t>SAVCI  -   VÝVOJ A ZNAKY 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</a:t>
          </a:r>
          <a:r>
            <a:rPr lang="cs-CZ" sz="2000" b="1" dirty="0" smtClean="0"/>
            <a:t>: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Přírodopis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</a:t>
          </a:r>
          <a:r>
            <a:rPr lang="cs-CZ" sz="2000" b="1" kern="1200" dirty="0" smtClean="0"/>
            <a:t>SAVCI  -   VÝVOJ A ZNAKY 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</a:t>
          </a:r>
          <a:r>
            <a:rPr lang="cs-CZ" sz="2000" b="1" kern="1200" dirty="0" smtClean="0"/>
            <a:t>: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rst" TargetMode="External"/><Relationship Id="rId2" Type="http://schemas.openxmlformats.org/officeDocument/2006/relationships/hyperlink" Target="http://cs.wikipedia.org/wiki/T%C4%9Blesn%C3%A1_teplota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Placenta" TargetMode="External"/><Relationship Id="rId4" Type="http://schemas.openxmlformats.org/officeDocument/2006/relationships/hyperlink" Target="http://cs.wikipedia.org/wiki/Mate%C5%99sk%C3%A9_ml%C3%A9ko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rdce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79607984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vývojem savců a hlavními charakteristickými znaky savců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Přírodopis 8. ročník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06421" y="417398"/>
            <a:ext cx="15392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Savci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0500" y="4646467"/>
            <a:ext cx="4828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žijí ve téměř na </a:t>
            </a:r>
            <a:r>
              <a:rPr lang="cs-CZ" sz="2800" b="1" dirty="0" smtClean="0"/>
              <a:t>celém světě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0499" y="5313991"/>
            <a:ext cx="5740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nejvyšší úrovně </a:t>
            </a:r>
            <a:r>
              <a:rPr lang="cs-CZ" sz="2800" b="1" dirty="0" smtClean="0"/>
              <a:t>nervové soustavy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0500" y="1184509"/>
            <a:ext cx="7907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/>
              <a:t>4500 druhů, </a:t>
            </a:r>
            <a:r>
              <a:rPr lang="cs-CZ" sz="2800" b="1" dirty="0"/>
              <a:t>vývojově nejpokročilejší obratlovci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80500" y="1844824"/>
            <a:ext cx="8763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/>
              <a:t>původně suchozemští, druhotně ve vodě i ve </a:t>
            </a:r>
            <a:r>
              <a:rPr lang="cs-CZ" sz="2800" dirty="0" smtClean="0"/>
              <a:t>vzduchu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8498" y="2492896"/>
            <a:ext cx="791755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/>
              <a:t>oddělili se </a:t>
            </a:r>
            <a:r>
              <a:rPr lang="cs-CZ" sz="2800" b="1" dirty="0"/>
              <a:t>od primitivních plazů </a:t>
            </a:r>
            <a:r>
              <a:rPr lang="cs-CZ" sz="2800" dirty="0"/>
              <a:t>dříve než ptáci, </a:t>
            </a:r>
            <a:endParaRPr lang="cs-CZ" sz="2800" dirty="0" smtClean="0"/>
          </a:p>
          <a:p>
            <a:r>
              <a:rPr lang="cs-CZ" sz="2800" dirty="0" smtClean="0"/>
              <a:t>             největší rozvoj </a:t>
            </a:r>
            <a:r>
              <a:rPr lang="cs-CZ" sz="2800" dirty="0"/>
              <a:t>v třetihorách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58498" y="3573016"/>
            <a:ext cx="81959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/>
              <a:t>nejmenší - rejsek (2g), největší such. - slon africký, </a:t>
            </a:r>
            <a:endParaRPr lang="cs-CZ" sz="2800" dirty="0" smtClean="0"/>
          </a:p>
          <a:p>
            <a:r>
              <a:rPr lang="cs-CZ" sz="2800" dirty="0" smtClean="0"/>
              <a:t>             vod</a:t>
            </a:r>
            <a:r>
              <a:rPr lang="cs-CZ" sz="2800" dirty="0"/>
              <a:t>. - plejtvák </a:t>
            </a:r>
            <a:r>
              <a:rPr lang="cs-CZ" sz="2800" dirty="0" smtClean="0"/>
              <a:t>obrovský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418351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4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9804" y="513546"/>
            <a:ext cx="3193503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b="1" dirty="0" smtClean="0"/>
              <a:t>Savci   </a:t>
            </a:r>
            <a:r>
              <a:rPr lang="cs-CZ" sz="3600" b="1" dirty="0" smtClean="0"/>
              <a:t>systém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3850" y="1259468"/>
            <a:ext cx="2220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VEJCORODÍ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491880" y="1262614"/>
            <a:ext cx="1939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ŽIVORODÍ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1773991"/>
            <a:ext cx="1553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VAČNATÍ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382141"/>
            <a:ext cx="10813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VAČNATCI</a:t>
            </a:r>
            <a:endParaRPr lang="cs-CZ" sz="1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40146" y="1773991"/>
            <a:ext cx="2639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PLACENTÁLOVÉ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40146" y="2385287"/>
            <a:ext cx="14896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HMYZOŽRAVCI</a:t>
            </a:r>
            <a:endParaRPr lang="cs-CZ" sz="1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40146" y="2721506"/>
            <a:ext cx="9733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LETOUNI</a:t>
            </a:r>
            <a:endParaRPr lang="cs-CZ" sz="1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40146" y="3057725"/>
            <a:ext cx="12702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CHUDOZOBÍ</a:t>
            </a:r>
            <a:endParaRPr lang="cs-CZ" sz="1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40146" y="3393944"/>
            <a:ext cx="11097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HLODAVCI</a:t>
            </a:r>
            <a:endParaRPr lang="cs-CZ" sz="1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40146" y="3730163"/>
            <a:ext cx="7264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ZAJÍCI</a:t>
            </a:r>
            <a:endParaRPr lang="cs-CZ" sz="1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40146" y="4066382"/>
            <a:ext cx="7841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ŠELMY</a:t>
            </a:r>
            <a:endParaRPr lang="cs-CZ" sz="1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40146" y="4402601"/>
            <a:ext cx="15969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PLOUTVONOŽCI</a:t>
            </a:r>
            <a:endParaRPr lang="cs-CZ" sz="1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40146" y="4738820"/>
            <a:ext cx="9573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KYTOVCI</a:t>
            </a:r>
            <a:endParaRPr lang="cs-CZ" sz="1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40146" y="5075039"/>
            <a:ext cx="148938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CHOBOTNATCI</a:t>
            </a:r>
            <a:endParaRPr lang="cs-CZ" sz="1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40146" y="5411258"/>
            <a:ext cx="1686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LICHOKOPYTNÍCI</a:t>
            </a:r>
            <a:endParaRPr lang="cs-CZ" sz="1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40146" y="5747477"/>
            <a:ext cx="16614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SUDOKOPYTNÍCI</a:t>
            </a:r>
            <a:endParaRPr lang="cs-CZ" sz="1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40146" y="6083694"/>
            <a:ext cx="9459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PRIMÁTI</a:t>
            </a:r>
            <a:endParaRPr lang="cs-CZ" sz="1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43850" y="2723841"/>
            <a:ext cx="96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2700">
                  <a:solidFill>
                    <a:srgbClr val="0070C0"/>
                  </a:solidFill>
                </a:ln>
                <a:solidFill>
                  <a:schemeClr val="accent2"/>
                </a:solidFill>
              </a:rPr>
              <a:t>JEŽURA</a:t>
            </a:r>
            <a:endParaRPr lang="cs-CZ" dirty="0">
              <a:ln w="12700">
                <a:solidFill>
                  <a:srgbClr val="0070C0"/>
                </a:solidFill>
              </a:ln>
              <a:solidFill>
                <a:schemeClr val="accent2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43850" y="3092442"/>
            <a:ext cx="1374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2700">
                  <a:solidFill>
                    <a:srgbClr val="0070C0"/>
                  </a:solidFill>
                </a:ln>
                <a:solidFill>
                  <a:schemeClr val="accent2"/>
                </a:solidFill>
              </a:rPr>
              <a:t>PTAKOPYSK</a:t>
            </a:r>
            <a:endParaRPr lang="cs-CZ" dirty="0">
              <a:ln w="12700">
                <a:solidFill>
                  <a:srgbClr val="0070C0"/>
                </a:solidFill>
              </a:ln>
              <a:solidFill>
                <a:schemeClr val="accent2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91880" y="3320561"/>
            <a:ext cx="1029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2700">
                  <a:solidFill>
                    <a:srgbClr val="0070C0"/>
                  </a:solidFill>
                </a:ln>
                <a:solidFill>
                  <a:schemeClr val="accent2"/>
                </a:solidFill>
              </a:rPr>
              <a:t>KLOKAN</a:t>
            </a:r>
            <a:endParaRPr lang="cs-CZ" dirty="0">
              <a:ln w="12700">
                <a:solidFill>
                  <a:srgbClr val="0070C0"/>
                </a:solidFill>
              </a:ln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3686480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2700">
                  <a:solidFill>
                    <a:srgbClr val="0070C0"/>
                  </a:solidFill>
                </a:ln>
                <a:solidFill>
                  <a:schemeClr val="accent2"/>
                </a:solidFill>
              </a:rPr>
              <a:t>KOALA</a:t>
            </a:r>
            <a:endParaRPr lang="cs-CZ" dirty="0">
              <a:ln w="12700">
                <a:solidFill>
                  <a:srgbClr val="0070C0"/>
                </a:solidFill>
              </a:ln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4059778"/>
            <a:ext cx="888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2700">
                  <a:solidFill>
                    <a:srgbClr val="0070C0"/>
                  </a:solidFill>
                </a:ln>
                <a:solidFill>
                  <a:schemeClr val="accent2"/>
                </a:solidFill>
              </a:rPr>
              <a:t>VAČICE</a:t>
            </a:r>
            <a:endParaRPr lang="cs-CZ" dirty="0">
              <a:ln w="12700">
                <a:solidFill>
                  <a:srgbClr val="0070C0"/>
                </a:solidFill>
              </a:ln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7276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z="2400" smtClean="0"/>
              <a:t>5</a:t>
            </a:fld>
            <a:endParaRPr lang="cs-CZ" sz="240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776898"/>
            <a:ext cx="4911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Společné znaky savců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2879" y="1772816"/>
            <a:ext cx="80041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mají stálou </a:t>
            </a:r>
            <a:r>
              <a:rPr lang="cs-CZ" sz="2400" b="1" dirty="0">
                <a:hlinkClick r:id="rId2" tooltip="Tělesná teplota"/>
              </a:rPr>
              <a:t>tělesnou teplotu</a:t>
            </a:r>
            <a:r>
              <a:rPr lang="cs-CZ" sz="2400" dirty="0"/>
              <a:t>, nejčastěji mezi 36 °C až 40 °C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2879" y="2373840"/>
            <a:ext cx="27109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tělo pokrývá </a:t>
            </a:r>
            <a:r>
              <a:rPr lang="cs-CZ" sz="2400" b="1" dirty="0">
                <a:hlinkClick r:id="rId3" tooltip="Srst"/>
              </a:rPr>
              <a:t>srst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2878" y="2900094"/>
            <a:ext cx="4443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pokožka obsahuje mnoho </a:t>
            </a:r>
            <a:r>
              <a:rPr lang="cs-CZ" sz="2400" b="1" u="sng" dirty="0">
                <a:solidFill>
                  <a:srgbClr val="0070C0"/>
                </a:solidFill>
              </a:rPr>
              <a:t>žláz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2423" y="3369621"/>
            <a:ext cx="8571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potních a </a:t>
            </a:r>
            <a:r>
              <a:rPr lang="cs-CZ" sz="2400" dirty="0" smtClean="0"/>
              <a:t>mazových (přeměnou </a:t>
            </a:r>
            <a:r>
              <a:rPr lang="cs-CZ" sz="2400" dirty="0"/>
              <a:t>vznikly i žlázy pachové a </a:t>
            </a:r>
            <a:r>
              <a:rPr lang="cs-CZ" sz="2400" dirty="0" smtClean="0"/>
              <a:t>mléčné)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575" y="3867066"/>
            <a:ext cx="45929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většina savců rodí </a:t>
            </a:r>
            <a:r>
              <a:rPr lang="cs-CZ" sz="2400" b="1" u="sng" dirty="0">
                <a:solidFill>
                  <a:srgbClr val="0070C0"/>
                </a:solidFill>
              </a:rPr>
              <a:t>živá mláďata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67375" y="4437112"/>
            <a:ext cx="54681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 narození krmena </a:t>
            </a:r>
            <a:r>
              <a:rPr lang="cs-CZ" sz="2400" b="1" dirty="0">
                <a:hlinkClick r:id="rId4" tooltip="Mateřské mléko"/>
              </a:rPr>
              <a:t>mateřským mlékem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67375" y="5013176"/>
            <a:ext cx="82766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zárodek prodělává vývoj v těle samice</a:t>
            </a:r>
            <a:r>
              <a:rPr lang="cs-CZ" sz="2400" dirty="0" smtClean="0"/>
              <a:t>,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vyživován </a:t>
            </a:r>
            <a:r>
              <a:rPr lang="cs-CZ" sz="2400" dirty="0"/>
              <a:t>prostřednictvím </a:t>
            </a:r>
            <a:r>
              <a:rPr lang="cs-CZ" sz="2400" b="1" dirty="0" smtClean="0">
                <a:hlinkClick r:id="rId5" tooltip="Placenta"/>
              </a:rPr>
              <a:t>placenty</a:t>
            </a:r>
            <a:r>
              <a:rPr lang="cs-CZ" sz="2400" b="1" dirty="0" smtClean="0"/>
              <a:t> </a:t>
            </a:r>
            <a:r>
              <a:rPr lang="cs-CZ" sz="2400" dirty="0" smtClean="0"/>
              <a:t>(mimo vejcorodých 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276489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49243" y="2421899"/>
            <a:ext cx="778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chemeClr val="accent2"/>
                </a:solidFill>
              </a:rPr>
              <a:t>krevní oběh</a:t>
            </a:r>
            <a:r>
              <a:rPr lang="cs-CZ" sz="2400" b="1" dirty="0" smtClean="0"/>
              <a:t> </a:t>
            </a:r>
            <a:r>
              <a:rPr lang="cs-CZ" sz="2400" dirty="0" smtClean="0"/>
              <a:t>je </a:t>
            </a:r>
            <a:r>
              <a:rPr lang="cs-CZ" sz="2400" dirty="0"/>
              <a:t>zcela </a:t>
            </a:r>
            <a:r>
              <a:rPr lang="cs-CZ" sz="2400" b="1" u="sng" dirty="0" smtClean="0">
                <a:solidFill>
                  <a:schemeClr val="accent2"/>
                </a:solidFill>
              </a:rPr>
              <a:t>uzavřený</a:t>
            </a:r>
            <a:r>
              <a:rPr lang="cs-CZ" sz="2400" dirty="0" smtClean="0"/>
              <a:t>,  </a:t>
            </a:r>
            <a:r>
              <a:rPr lang="cs-CZ" sz="2400" dirty="0"/>
              <a:t>dokonale čtyřdílné </a:t>
            </a:r>
            <a:r>
              <a:rPr lang="cs-CZ" sz="2400" b="1" dirty="0">
                <a:solidFill>
                  <a:schemeClr val="tx2"/>
                </a:solidFill>
                <a:hlinkClick r:id="rId2" tooltip="Srdce"/>
              </a:rPr>
              <a:t>srdce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692696"/>
            <a:ext cx="53848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/>
              <a:t>Společné znaky </a:t>
            </a:r>
            <a:r>
              <a:rPr lang="cs-CZ" sz="4400" b="1" dirty="0" smtClean="0"/>
              <a:t>savců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9243" y="3602759"/>
            <a:ext cx="9023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tělní dutina je </a:t>
            </a:r>
            <a:r>
              <a:rPr lang="cs-CZ" sz="2400" b="1" u="sng" dirty="0">
                <a:solidFill>
                  <a:srgbClr val="0070C0"/>
                </a:solidFill>
              </a:rPr>
              <a:t>rozdělena</a:t>
            </a:r>
            <a:r>
              <a:rPr lang="cs-CZ" sz="2400" dirty="0"/>
              <a:t> na břišní a hrudní část </a:t>
            </a:r>
            <a:r>
              <a:rPr lang="cs-CZ" sz="2400" dirty="0" smtClean="0"/>
              <a:t>(odděleny </a:t>
            </a:r>
            <a:r>
              <a:rPr lang="cs-CZ" sz="2400" b="1" u="sng" dirty="0">
                <a:solidFill>
                  <a:srgbClr val="0070C0"/>
                </a:solidFill>
              </a:rPr>
              <a:t>bránicí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9243" y="1462137"/>
            <a:ext cx="86837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savci jsou </a:t>
            </a:r>
            <a:r>
              <a:rPr lang="cs-CZ" sz="2400" b="1" u="sng" dirty="0">
                <a:solidFill>
                  <a:schemeClr val="accent2"/>
                </a:solidFill>
              </a:rPr>
              <a:t>odděleného </a:t>
            </a:r>
            <a:r>
              <a:rPr lang="cs-CZ" sz="2400" b="1" u="sng" dirty="0" smtClean="0">
                <a:solidFill>
                  <a:schemeClr val="accent2"/>
                </a:solidFill>
              </a:rPr>
              <a:t>pohlaví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/>
              <a:t>s občasnou pohlavní dvojtvárností (velikost, parohy, zbarvení 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9243" y="5152953"/>
            <a:ext cx="73565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mohutný rozvoj </a:t>
            </a:r>
            <a:r>
              <a:rPr lang="cs-CZ" sz="2400" dirty="0"/>
              <a:t>koncového </a:t>
            </a:r>
            <a:r>
              <a:rPr lang="cs-CZ" sz="2400" b="1" u="sng" dirty="0" smtClean="0">
                <a:solidFill>
                  <a:schemeClr val="accent2"/>
                </a:solidFill>
              </a:rPr>
              <a:t>mozku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a zejména </a:t>
            </a:r>
            <a:r>
              <a:rPr lang="cs-CZ" sz="2400" dirty="0"/>
              <a:t>kůry na povrchu mozkových </a:t>
            </a:r>
            <a:r>
              <a:rPr lang="cs-CZ" sz="2400" dirty="0" smtClean="0"/>
              <a:t>polokoulí</a:t>
            </a:r>
          </a:p>
          <a:p>
            <a:r>
              <a:rPr lang="cs-CZ" sz="2400" dirty="0" smtClean="0"/>
              <a:t>            </a:t>
            </a:r>
            <a:r>
              <a:rPr lang="cs-CZ" sz="2400" dirty="0"/>
              <a:t>rozvoj nervové činnosti a složitého chování savců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49243" y="4193189"/>
            <a:ext cx="85491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mají </a:t>
            </a:r>
            <a:r>
              <a:rPr lang="cs-CZ" sz="2400" b="1" u="sng" dirty="0">
                <a:solidFill>
                  <a:schemeClr val="accent2"/>
                </a:solidFill>
              </a:rPr>
              <a:t>čelisti</a:t>
            </a:r>
            <a:r>
              <a:rPr lang="cs-CZ" sz="2400" dirty="0"/>
              <a:t> obsahující třenové </a:t>
            </a:r>
            <a:r>
              <a:rPr lang="cs-CZ" sz="2400" b="1" u="sng" dirty="0">
                <a:solidFill>
                  <a:schemeClr val="accent2"/>
                </a:solidFill>
              </a:rPr>
              <a:t>zuby</a:t>
            </a:r>
            <a:r>
              <a:rPr lang="cs-CZ" sz="2400" dirty="0"/>
              <a:t>, stoličky, řezáky a špičáky; </a:t>
            </a:r>
            <a:endParaRPr lang="cs-CZ" sz="2400" dirty="0" smtClean="0"/>
          </a:p>
          <a:p>
            <a:r>
              <a:rPr lang="cs-CZ" sz="2400" dirty="0" smtClean="0"/>
              <a:t>        v </a:t>
            </a:r>
            <a:r>
              <a:rPr lang="cs-CZ" sz="2400" dirty="0"/>
              <a:t>dolní čelisti mají jedinou kost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9243" y="3012329"/>
            <a:ext cx="5418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oporou těla je </a:t>
            </a:r>
            <a:r>
              <a:rPr lang="cs-CZ" sz="2400" b="1" u="sng" dirty="0" smtClean="0">
                <a:solidFill>
                  <a:schemeClr val="accent2"/>
                </a:solidFill>
              </a:rPr>
              <a:t>páteř</a:t>
            </a:r>
            <a:r>
              <a:rPr lang="cs-CZ" sz="2400" dirty="0" smtClean="0"/>
              <a:t> složená z </a:t>
            </a:r>
            <a:r>
              <a:rPr lang="cs-CZ" sz="2400" b="1" u="sng" dirty="0" smtClean="0">
                <a:solidFill>
                  <a:schemeClr val="accent2"/>
                </a:solidFill>
              </a:rPr>
              <a:t>obratlů</a:t>
            </a:r>
            <a:endParaRPr lang="cs-CZ" sz="2400" b="1" u="sng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4221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09495" y="620688"/>
            <a:ext cx="1958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OTÁZKY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324044"/>
            <a:ext cx="64347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b="1" dirty="0"/>
              <a:t>Jaké jsou společné znaky všech savců 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3399383"/>
            <a:ext cx="7322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b="1" dirty="0"/>
              <a:t>Znáš nejmenšího a největšího žijícího savce 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3528" y="4420269"/>
            <a:ext cx="7878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b="1" dirty="0"/>
              <a:t>Ve kterém období propukl největší vývoj savců 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5343599"/>
            <a:ext cx="55242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b="1" dirty="0"/>
              <a:t>Proč je člověk řazen mezi savce 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41911" y="5863933"/>
            <a:ext cx="69465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MÁ SHODNÉ SPOLEČNÉ ZNAKY S OSTATNÍMI SAVCI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57495" y="4881934"/>
            <a:ext cx="23246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 TŘETIHORÁCH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57495" y="3861048"/>
            <a:ext cx="1159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REJSEK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32665" y="3861046"/>
            <a:ext cx="912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SLON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17084" y="3861048"/>
            <a:ext cx="1486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PLEJTVÁK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57495" y="1785709"/>
            <a:ext cx="3617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VÝŽIVA MLÁĎAT MLÉKEM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57495" y="2121464"/>
            <a:ext cx="3575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STÁLÁ TĚLESNÁ TEPLOTA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57495" y="2492896"/>
            <a:ext cx="2608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PÁTEŘ Z OBRATLŮ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64569" y="2852936"/>
            <a:ext cx="3185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SRDCE ČTYŘI KOMORY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96136" y="1785709"/>
            <a:ext cx="841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SRST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2121464"/>
            <a:ext cx="23214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ČELISTI SE ZUBY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96136" y="2509337"/>
            <a:ext cx="26516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MOHUTNÝ MOZEK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0259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/>
              <a:t>Použitá literatura:</a:t>
            </a:r>
          </a:p>
          <a:p>
            <a:pPr marL="0" lvl="1" indent="0">
              <a:buNone/>
            </a:pPr>
            <a:r>
              <a:rPr lang="cs-CZ" sz="1800" dirty="0"/>
              <a:t>Přírodopis 8 -  FRAUS 2006 (</a:t>
            </a:r>
            <a:r>
              <a:rPr lang="cs-CZ" sz="1800" dirty="0" err="1"/>
              <a:t>I.Vaněčková</a:t>
            </a:r>
            <a:r>
              <a:rPr lang="cs-CZ" sz="1800" dirty="0"/>
              <a:t>, </a:t>
            </a:r>
            <a:r>
              <a:rPr lang="cs-CZ" sz="1800" dirty="0" err="1"/>
              <a:t>J.Skýbová</a:t>
            </a:r>
            <a:r>
              <a:rPr lang="cs-CZ" sz="1800" dirty="0"/>
              <a:t>, </a:t>
            </a:r>
            <a:r>
              <a:rPr lang="cs-CZ" sz="1800" dirty="0" err="1"/>
              <a:t>D.Markvartová</a:t>
            </a:r>
            <a:r>
              <a:rPr lang="cs-CZ" sz="1800" dirty="0"/>
              <a:t>, </a:t>
            </a:r>
            <a:r>
              <a:rPr lang="cs-CZ" sz="1800" dirty="0" err="1"/>
              <a:t>T.Hejda</a:t>
            </a:r>
            <a:r>
              <a:rPr lang="cs-CZ" sz="1800" dirty="0"/>
              <a:t>)</a:t>
            </a:r>
          </a:p>
          <a:p>
            <a:endParaRPr lang="cs-CZ" dirty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dirty="0"/>
              <a:t>Veškeré </a:t>
            </a:r>
            <a:r>
              <a:rPr lang="cs-CZ" sz="2000" dirty="0" smtClean="0"/>
              <a:t>ostatní obrázky</a:t>
            </a:r>
            <a:r>
              <a:rPr lang="cs-CZ" sz="2000" dirty="0"/>
              <a:t>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2338</TotalTime>
  <Words>381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86</cp:revision>
  <dcterms:created xsi:type="dcterms:W3CDTF">2013-05-10T12:01:16Z</dcterms:created>
  <dcterms:modified xsi:type="dcterms:W3CDTF">2014-01-08T16:23:12Z</dcterms:modified>
</cp:coreProperties>
</file>