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  <p:sldMasterId id="2147483732" r:id="rId3"/>
  </p:sldMasterIdLst>
  <p:sldIdLst>
    <p:sldId id="269" r:id="rId4"/>
    <p:sldId id="270" r:id="rId5"/>
    <p:sldId id="267" r:id="rId6"/>
    <p:sldId id="257" r:id="rId7"/>
    <p:sldId id="258" r:id="rId8"/>
    <p:sldId id="259" r:id="rId9"/>
    <p:sldId id="261" r:id="rId10"/>
    <p:sldId id="262" r:id="rId11"/>
    <p:sldId id="263" r:id="rId12"/>
    <p:sldId id="265" r:id="rId13"/>
    <p:sldId id="266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61A3"/>
    <a:srgbClr val="FF6600"/>
    <a:srgbClr val="FF3300"/>
    <a:srgbClr val="FA4C97"/>
    <a:srgbClr val="85C75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C17D9B98-AFCE-4B8D-8AFC-0974E0112A38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43813224-4D1A-4669-9585-93B2A614A6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D9B98-AFCE-4B8D-8AFC-0974E0112A38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13224-4D1A-4669-9585-93B2A614A6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D9B98-AFCE-4B8D-8AFC-0974E0112A38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13224-4D1A-4669-9585-93B2A614A6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D9B98-AFCE-4B8D-8AFC-0974E0112A38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13224-4D1A-4669-9585-93B2A614A64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D9B98-AFCE-4B8D-8AFC-0974E0112A38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13224-4D1A-4669-9585-93B2A614A64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D9B98-AFCE-4B8D-8AFC-0974E0112A38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13224-4D1A-4669-9585-93B2A614A6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D9B98-AFCE-4B8D-8AFC-0974E0112A38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13224-4D1A-4669-9585-93B2A614A6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C17D9B98-AFCE-4B8D-8AFC-0974E0112A38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43813224-4D1A-4669-9585-93B2A614A6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C17D9B98-AFCE-4B8D-8AFC-0974E0112A38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43813224-4D1A-4669-9585-93B2A614A6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D9B98-AFCE-4B8D-8AFC-0974E0112A38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13224-4D1A-4669-9585-93B2A614A6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D9B98-AFCE-4B8D-8AFC-0974E0112A38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13224-4D1A-4669-9585-93B2A614A6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D2C52B57-9022-40C0-AB20-BBE00BF3DDD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14418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8B9D4F-78AD-4CF6-8611-9FD4482377F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89359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CE3AA6-F2DD-4621-BFAE-9A01F6E43F9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25424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055C4-14DD-49CB-B62D-FD9721A07FD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83952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FA224-D4BE-40EE-9B43-DA0620443F6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5253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98B471-5E9C-41C2-9A4A-21432E5AB9D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94149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3B599B-0CE9-404D-A1FA-AE5D49BFFD3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57797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1DC48D-25A3-470F-BB56-080E422F39B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36751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E476E3-641E-4CE4-9396-29DA8981112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82533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195E57-2B75-4C7C-9573-2FA6F5CC90A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51031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72C03A-1836-46E9-B449-A27F6072CA7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51435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2B077-5830-4065-9F1C-C9AB0A4658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187797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0CE421-F0AA-4972-BFC0-1C58AFB403A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71988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3D69A-A1D3-4A2B-A61C-C789A593FD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46197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61344-213F-460F-BED8-10E2395B35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766708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FCF63-B193-40FD-81F8-1ED1A5FD293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590883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332F2-4D83-4A36-BD20-CEB3FB29E7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133829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618F8-DD9A-41BD-A29F-F28946F2EA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047251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4FEA1-AB8A-4B19-9533-49C06C2B1C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50420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1591D-C1FA-43FF-966D-7F0C07E2361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468933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F35FE-573C-4AF7-9E85-2A9EACE2AC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187267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2AA97-50B3-4420-9002-92C1A3AE81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706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00B0F0"/>
            </a:gs>
            <a:gs pos="100000">
              <a:schemeClr val="bg2">
                <a:tint val="92000"/>
                <a:shade val="66000"/>
                <a:satMod val="110000"/>
                <a:lumMod val="80000"/>
              </a:schemeClr>
            </a:gs>
            <a:gs pos="100000">
              <a:schemeClr val="bg2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C17D9B98-AFCE-4B8D-8AFC-0974E0112A38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3813224-4D1A-4669-9585-93B2A614A64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6BFC537-9824-4879-A57A-15053ADD36E1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8339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42729AD-DA13-444D-B803-046404971F26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9334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7" Type="http://schemas.microsoft.com/office/2007/relationships/hdphoto" Target="../media/hdphoto2.wdp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audio" Target="../media/audio1.wav"/><Relationship Id="rId4" Type="http://schemas.openxmlformats.org/officeDocument/2006/relationships/audio" Target="../media/audio5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7" Type="http://schemas.microsoft.com/office/2007/relationships/hdphoto" Target="../media/hdphoto3.wdp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audio" Target="../media/audio1.wav"/><Relationship Id="rId4" Type="http://schemas.openxmlformats.org/officeDocument/2006/relationships/audio" Target="../media/audio5.wav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13" Type="http://schemas.openxmlformats.org/officeDocument/2006/relationships/image" Target="../media/image13.png"/><Relationship Id="rId3" Type="http://schemas.openxmlformats.org/officeDocument/2006/relationships/audio" Target="../media/audio4.wav"/><Relationship Id="rId7" Type="http://schemas.openxmlformats.org/officeDocument/2006/relationships/image" Target="../media/image10.png"/><Relationship Id="rId12" Type="http://schemas.microsoft.com/office/2007/relationships/hdphoto" Target="../media/hdphoto7.wdp"/><Relationship Id="rId2" Type="http://schemas.openxmlformats.org/officeDocument/2006/relationships/audio" Target="../media/audio6.wav"/><Relationship Id="rId16" Type="http://schemas.microsoft.com/office/2007/relationships/hdphoto" Target="../media/hdphoto9.wdp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11" Type="http://schemas.openxmlformats.org/officeDocument/2006/relationships/image" Target="../media/image12.png"/><Relationship Id="rId5" Type="http://schemas.openxmlformats.org/officeDocument/2006/relationships/image" Target="../media/image9.png"/><Relationship Id="rId15" Type="http://schemas.openxmlformats.org/officeDocument/2006/relationships/image" Target="../media/image14.png"/><Relationship Id="rId10" Type="http://schemas.microsoft.com/office/2007/relationships/hdphoto" Target="../media/hdphoto6.wdp"/><Relationship Id="rId4" Type="http://schemas.openxmlformats.org/officeDocument/2006/relationships/audio" Target="../media/audio1.wav"/><Relationship Id="rId9" Type="http://schemas.openxmlformats.org/officeDocument/2006/relationships/image" Target="../media/image11.png"/><Relationship Id="rId14" Type="http://schemas.microsoft.com/office/2007/relationships/hdphoto" Target="../media/hdphoto8.wdp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11.wdp"/><Relationship Id="rId13" Type="http://schemas.openxmlformats.org/officeDocument/2006/relationships/image" Target="../media/image19.png"/><Relationship Id="rId3" Type="http://schemas.openxmlformats.org/officeDocument/2006/relationships/audio" Target="../media/audio4.wav"/><Relationship Id="rId7" Type="http://schemas.openxmlformats.org/officeDocument/2006/relationships/image" Target="../media/image16.png"/><Relationship Id="rId12" Type="http://schemas.microsoft.com/office/2007/relationships/hdphoto" Target="../media/hdphoto13.wdp"/><Relationship Id="rId2" Type="http://schemas.openxmlformats.org/officeDocument/2006/relationships/audio" Target="../media/audio6.wav"/><Relationship Id="rId16" Type="http://schemas.microsoft.com/office/2007/relationships/hdphoto" Target="../media/hdphoto15.wdp"/><Relationship Id="rId1" Type="http://schemas.openxmlformats.org/officeDocument/2006/relationships/slideLayout" Target="../slideLayouts/slideLayout7.xml"/><Relationship Id="rId6" Type="http://schemas.microsoft.com/office/2007/relationships/hdphoto" Target="../media/hdphoto10.wdp"/><Relationship Id="rId11" Type="http://schemas.openxmlformats.org/officeDocument/2006/relationships/image" Target="../media/image18.png"/><Relationship Id="rId5" Type="http://schemas.openxmlformats.org/officeDocument/2006/relationships/image" Target="../media/image15.png"/><Relationship Id="rId15" Type="http://schemas.openxmlformats.org/officeDocument/2006/relationships/image" Target="../media/image20.png"/><Relationship Id="rId10" Type="http://schemas.microsoft.com/office/2007/relationships/hdphoto" Target="../media/hdphoto12.wdp"/><Relationship Id="rId4" Type="http://schemas.openxmlformats.org/officeDocument/2006/relationships/audio" Target="../media/audio1.wav"/><Relationship Id="rId9" Type="http://schemas.openxmlformats.org/officeDocument/2006/relationships/image" Target="../media/image17.png"/><Relationship Id="rId14" Type="http://schemas.microsoft.com/office/2007/relationships/hdphoto" Target="../media/hdphoto14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audio" Target="../media/audio2.wav"/><Relationship Id="rId7" Type="http://schemas.microsoft.com/office/2007/relationships/hdphoto" Target="../media/hdphoto16.wdp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microsoft.com/office/2007/relationships/hdphoto" Target="../media/hdphoto1.wdp"/><Relationship Id="rId5" Type="http://schemas.openxmlformats.org/officeDocument/2006/relationships/audio" Target="../media/audio9.wav"/><Relationship Id="rId10" Type="http://schemas.openxmlformats.org/officeDocument/2006/relationships/image" Target="../media/image23.png"/><Relationship Id="rId4" Type="http://schemas.openxmlformats.org/officeDocument/2006/relationships/audio" Target="../media/audio8.wav"/><Relationship Id="rId9" Type="http://schemas.microsoft.com/office/2007/relationships/hdphoto" Target="../media/hdphoto17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microsoft.com/office/2007/relationships/hdphoto" Target="../media/hdphoto18.wdp"/><Relationship Id="rId18" Type="http://schemas.openxmlformats.org/officeDocument/2006/relationships/image" Target="../media/image27.png"/><Relationship Id="rId26" Type="http://schemas.openxmlformats.org/officeDocument/2006/relationships/image" Target="../media/image31.png"/><Relationship Id="rId3" Type="http://schemas.openxmlformats.org/officeDocument/2006/relationships/audio" Target="../media/audio8.wav"/><Relationship Id="rId21" Type="http://schemas.microsoft.com/office/2007/relationships/hdphoto" Target="../media/hdphoto22.wdp"/><Relationship Id="rId7" Type="http://schemas.microsoft.com/office/2007/relationships/hdphoto" Target="../media/hdphoto12.wdp"/><Relationship Id="rId12" Type="http://schemas.openxmlformats.org/officeDocument/2006/relationships/image" Target="../media/image24.png"/><Relationship Id="rId17" Type="http://schemas.microsoft.com/office/2007/relationships/hdphoto" Target="../media/hdphoto20.wdp"/><Relationship Id="rId25" Type="http://schemas.microsoft.com/office/2007/relationships/hdphoto" Target="../media/hdphoto24.wdp"/><Relationship Id="rId2" Type="http://schemas.openxmlformats.org/officeDocument/2006/relationships/audio" Target="../media/audio10.wav"/><Relationship Id="rId16" Type="http://schemas.openxmlformats.org/officeDocument/2006/relationships/image" Target="../media/image26.png"/><Relationship Id="rId20" Type="http://schemas.openxmlformats.org/officeDocument/2006/relationships/image" Target="../media/image28.png"/><Relationship Id="rId29" Type="http://schemas.microsoft.com/office/2007/relationships/hdphoto" Target="../media/hdphoto26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microsoft.com/office/2007/relationships/hdphoto" Target="../media/hdphoto5.wdp"/><Relationship Id="rId24" Type="http://schemas.openxmlformats.org/officeDocument/2006/relationships/image" Target="../media/image30.png"/><Relationship Id="rId5" Type="http://schemas.openxmlformats.org/officeDocument/2006/relationships/audio" Target="../media/audio11.wav"/><Relationship Id="rId15" Type="http://schemas.microsoft.com/office/2007/relationships/hdphoto" Target="../media/hdphoto19.wdp"/><Relationship Id="rId23" Type="http://schemas.microsoft.com/office/2007/relationships/hdphoto" Target="../media/hdphoto23.wdp"/><Relationship Id="rId28" Type="http://schemas.openxmlformats.org/officeDocument/2006/relationships/image" Target="../media/image32.png"/><Relationship Id="rId10" Type="http://schemas.openxmlformats.org/officeDocument/2006/relationships/image" Target="../media/image10.png"/><Relationship Id="rId19" Type="http://schemas.microsoft.com/office/2007/relationships/hdphoto" Target="../media/hdphoto21.wdp"/><Relationship Id="rId4" Type="http://schemas.openxmlformats.org/officeDocument/2006/relationships/audio" Target="../media/audio2.wav"/><Relationship Id="rId9" Type="http://schemas.microsoft.com/office/2007/relationships/hdphoto" Target="../media/hdphoto14.wdp"/><Relationship Id="rId14" Type="http://schemas.openxmlformats.org/officeDocument/2006/relationships/image" Target="../media/image25.png"/><Relationship Id="rId22" Type="http://schemas.openxmlformats.org/officeDocument/2006/relationships/image" Target="../media/image29.png"/><Relationship Id="rId27" Type="http://schemas.microsoft.com/office/2007/relationships/hdphoto" Target="../media/hdphoto25.wdp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27.wdp"/><Relationship Id="rId3" Type="http://schemas.openxmlformats.org/officeDocument/2006/relationships/audio" Target="../media/audio4.wav"/><Relationship Id="rId7" Type="http://schemas.openxmlformats.org/officeDocument/2006/relationships/image" Target="../media/image33.png"/><Relationship Id="rId2" Type="http://schemas.openxmlformats.org/officeDocument/2006/relationships/audio" Target="../media/audio10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9.wav"/><Relationship Id="rId5" Type="http://schemas.openxmlformats.org/officeDocument/2006/relationships/audio" Target="../media/audio12.wav"/><Relationship Id="rId4" Type="http://schemas.openxmlformats.org/officeDocument/2006/relationships/audio" Target="../media/audio8.wav"/><Relationship Id="rId9" Type="http://schemas.openxmlformats.org/officeDocument/2006/relationships/image" Target="../media/image34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28.wdp"/><Relationship Id="rId13" Type="http://schemas.openxmlformats.org/officeDocument/2006/relationships/image" Target="../media/image38.png"/><Relationship Id="rId3" Type="http://schemas.openxmlformats.org/officeDocument/2006/relationships/audio" Target="../media/audio4.wav"/><Relationship Id="rId7" Type="http://schemas.openxmlformats.org/officeDocument/2006/relationships/image" Target="../media/image35.png"/><Relationship Id="rId12" Type="http://schemas.microsoft.com/office/2007/relationships/hdphoto" Target="../media/hdphoto30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2.wav"/><Relationship Id="rId11" Type="http://schemas.openxmlformats.org/officeDocument/2006/relationships/image" Target="../media/image37.png"/><Relationship Id="rId5" Type="http://schemas.openxmlformats.org/officeDocument/2006/relationships/audio" Target="../media/audio11.wav"/><Relationship Id="rId10" Type="http://schemas.microsoft.com/office/2007/relationships/hdphoto" Target="../media/hdphoto29.wdp"/><Relationship Id="rId4" Type="http://schemas.openxmlformats.org/officeDocument/2006/relationships/audio" Target="../media/audio8.wav"/><Relationship Id="rId9" Type="http://schemas.openxmlformats.org/officeDocument/2006/relationships/image" Target="../media/image36.png"/><Relationship Id="rId14" Type="http://schemas.microsoft.com/office/2007/relationships/hdphoto" Target="../media/hdphoto31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microsoft.com/office/2007/relationships/hdphoto" Target="../media/hdphoto32.wdp"/><Relationship Id="rId4" Type="http://schemas.openxmlformats.org/officeDocument/2006/relationships/image" Target="../media/image3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VY_32_INOVACE_75_PRV1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2060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Zdravé zuby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ŠKOLY: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Péče o chrup, dentální hygiena. 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1.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Prvouka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727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PČ,  VV, 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Prezentace, ve které se děti </a:t>
            </a:r>
            <a:r>
              <a:rPr lang="cs-CZ" sz="1400" dirty="0" smtClean="0">
                <a:latin typeface="Arial" charset="0"/>
                <a:cs typeface="Arial" charset="0"/>
              </a:rPr>
              <a:t>seznamují s dentální hygienou a péčí o chrup. List č. 4 – 5 popisuje části zubu, na listu č. 6 – 7 děti luští křížovky s tajenkou, list č. 8 - 11 popisují zubní hygienu, třídí prospěšné potraviny  a ukazují správné pomůcky na čištění zubů.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</a:t>
            </a:r>
            <a:r>
              <a:rPr lang="cs-CZ" sz="1400" b="1" dirty="0" smtClean="0">
                <a:latin typeface="Arial" charset="0"/>
                <a:cs typeface="Arial" charset="0"/>
              </a:rPr>
              <a:t>S PILOTÁŽÍ:  </a:t>
            </a:r>
            <a:r>
              <a:rPr lang="cs-CZ" sz="1400" dirty="0" smtClean="0">
                <a:latin typeface="Arial" charset="0"/>
                <a:cs typeface="Arial" charset="0"/>
              </a:rPr>
              <a:t>Většina žáků sledovala prezentaci se zájmem, aktivně </a:t>
            </a:r>
            <a:r>
              <a:rPr lang="cs-CZ" sz="1400" dirty="0" smtClean="0">
                <a:latin typeface="Arial" charset="0"/>
                <a:cs typeface="Arial" charset="0"/>
              </a:rPr>
              <a:t>se zapojili do rozhovoru o zubní hygieně a z vlastních zkušeností vyprávěli o péči o zuby.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b="1" u="sng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1400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2521256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43166" y="44624"/>
            <a:ext cx="3657668" cy="923330"/>
          </a:xfrm>
          <a:prstGeom prst="rect">
            <a:avLst/>
          </a:prstGeom>
          <a:solidFill>
            <a:schemeClr val="bg1"/>
          </a:solidFill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Zdravé zuby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26462" y1="18462" x2="44923" y2="26462"/>
                        <a14:foregroundMark x1="56308" y1="22769" x2="77538" y2="26462"/>
                        <a14:foregroundMark x1="69538" y1="23077" x2="57846" y2="38154"/>
                        <a14:foregroundMark x1="68308" y1="40308" x2="76923" y2="24000"/>
                        <a14:foregroundMark x1="48615" y1="26154" x2="26154" y2="41538"/>
                        <a14:foregroundMark x1="32000" y1="19692" x2="28923" y2="37538"/>
                        <a14:foregroundMark x1="44923" y1="29846" x2="45231" y2="39692"/>
                        <a14:foregroundMark x1="35077" y1="27385" x2="38462" y2="24923"/>
                        <a14:foregroundMark x1="28923" y1="53846" x2="40615" y2="63385"/>
                        <a14:foregroundMark x1="39692" y1="58154" x2="41846" y2="61538"/>
                        <a14:foregroundMark x1="52000" y1="66769" x2="73538" y2="54462"/>
                        <a14:foregroundMark x1="52000" y1="63692" x2="59385" y2="59385"/>
                        <a14:foregroundMark x1="62462" y1="60308" x2="63385" y2="64308"/>
                        <a14:foregroundMark x1="39385" y1="73538" x2="58462" y2="74462"/>
                        <a14:foregroundMark x1="61538" y1="74462" x2="61538" y2="67692"/>
                        <a14:foregroundMark x1="41538" y1="72000" x2="44308" y2="67077"/>
                        <a14:foregroundMark x1="32923" y1="25231" x2="32923" y2="35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16832"/>
            <a:ext cx="3888432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láček 3"/>
          <p:cNvSpPr/>
          <p:nvPr/>
        </p:nvSpPr>
        <p:spPr>
          <a:xfrm>
            <a:off x="4880316" y="1556792"/>
            <a:ext cx="3456384" cy="2232248"/>
          </a:xfrm>
          <a:prstGeom prst="cloudCallout">
            <a:avLst>
              <a:gd name="adj1" fmla="val -63303"/>
              <a:gd name="adj2" fmla="val 52915"/>
            </a:avLst>
          </a:prstGeom>
          <a:solidFill>
            <a:srgbClr val="00B0F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mám dělat s těmi zuby?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78926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500"/>
                            </p:stCondLst>
                            <p:childTnLst>
                              <p:par>
                                <p:cTn id="18" presetID="32" presetClass="emph" presetSubtype="0" repeatCount="indefinite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56013" y="44624"/>
            <a:ext cx="3231975" cy="923330"/>
          </a:xfrm>
          <a:prstGeom prst="rect">
            <a:avLst/>
          </a:prstGeom>
          <a:solidFill>
            <a:schemeClr val="bg1"/>
          </a:solidFill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Části zubu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3688" y="1916832"/>
            <a:ext cx="22988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korunka</a:t>
            </a:r>
            <a:endParaRPr lang="cs-CZ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2977497"/>
            <a:ext cx="161133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krček</a:t>
            </a:r>
            <a:endParaRPr lang="cs-CZ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63688" y="4038163"/>
            <a:ext cx="16576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kořen</a:t>
            </a:r>
            <a:endParaRPr lang="cs-CZ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9538" r="89538">
                        <a14:foregroundMark x1="57231" y1="2462" x2="50462" y2="40308"/>
                        <a14:foregroundMark x1="65846" y1="6154" x2="56308" y2="55385"/>
                        <a14:foregroundMark x1="33231" y1="4308" x2="42769" y2="45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462" r="19177"/>
          <a:stretch/>
        </p:blipFill>
        <p:spPr bwMode="auto">
          <a:xfrm>
            <a:off x="5019407" y="1700808"/>
            <a:ext cx="2288897" cy="37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V="1">
            <a:off x="4062587" y="2332330"/>
            <a:ext cx="956820" cy="44179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3421386" y="3140968"/>
            <a:ext cx="1726678" cy="307203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3472041" y="4453661"/>
            <a:ext cx="1964055" cy="1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3117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34" presetClass="emph" presetSubtype="0" fill="hold" grpId="1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-2.7012E-6 L 0.00034 -0.0629 " pathEditMode="relative" rAng="0" ptsTypes="AA">
                                      <p:cBhvr>
                                        <p:cTn id="3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-3145"/>
                                    </p:animMotion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800"/>
                            </p:stCondLst>
                            <p:childTnLst>
                              <p:par>
                                <p:cTn id="36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300"/>
                            </p:stCondLst>
                            <p:childTnLst>
                              <p:par>
                                <p:cTn id="40" presetID="34" presetClass="emph" presetSubtype="0" fill="hold" grpId="1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2.77778E-6 1.68363E-6 L -0.00139 -0.07863 " pathEditMode="relative" rAng="0" ptsTypes="AA">
                                      <p:cBhvr>
                                        <p:cTn id="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-3932"/>
                                    </p:animMotion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1000"/>
                            </p:stCondLst>
                            <p:childTnLst>
                              <p:par>
                                <p:cTn id="47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500"/>
                            </p:stCondLst>
                            <p:childTnLst>
                              <p:par>
                                <p:cTn id="51" presetID="34" presetClass="emph" presetSubtype="0" fill="hold" grpId="1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05556E-6 -4.90287E-6 L 0.00382 -0.06521 " pathEditMode="relative" rAng="0" ptsTypes="AA">
                                      <p:cBhvr>
                                        <p:cTn id="5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" y="-3261"/>
                                    </p:animMotion>
                                    <p:animRot by="1500000">
                                      <p:cBhvr>
                                        <p:cTn id="5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4200"/>
                            </p:stCondLst>
                            <p:childTnLst>
                              <p:par>
                                <p:cTn id="58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5" grpId="1"/>
      <p:bldP spid="6" grpId="0"/>
      <p:bldP spid="6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27708" y="44624"/>
            <a:ext cx="3488584" cy="923330"/>
          </a:xfrm>
          <a:prstGeom prst="rect">
            <a:avLst/>
          </a:prstGeom>
          <a:solidFill>
            <a:schemeClr val="bg1"/>
          </a:solidFill>
          <a:ln w="1905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Vrstvy zubu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3688" y="1672449"/>
            <a:ext cx="23093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sklovina</a:t>
            </a:r>
            <a:endParaRPr lang="cs-CZ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2733114"/>
            <a:ext cx="24969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zubovina</a:t>
            </a:r>
            <a:endParaRPr lang="cs-CZ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63688" y="3793780"/>
            <a:ext cx="292740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zubní dřeň</a:t>
            </a:r>
            <a:endParaRPr lang="cs-CZ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7231" b="86462" l="46154" r="97231">
                        <a14:foregroundMark x1="52308" y1="39077" x2="54462" y2="47385"/>
                        <a14:foregroundMark x1="89538" y1="44615" x2="83692" y2="50462"/>
                        <a14:foregroundMark x1="47385" y1="42769" x2="52923" y2="42462"/>
                        <a14:foregroundMark x1="47692" y1="51385" x2="52615" y2="51385"/>
                        <a14:foregroundMark x1="85538" y1="26769" x2="88000" y2="30154"/>
                        <a14:foregroundMark x1="66769" y1="23692" x2="70154" y2="25231"/>
                        <a14:foregroundMark x1="70462" y1="24923" x2="75692" y2="24308"/>
                        <a14:foregroundMark x1="57846" y1="26154" x2="53538" y2="30769"/>
                        <a14:backgroundMark x1="69846" y1="24308" x2="75692" y2="23692"/>
                        <a14:backgroundMark x1="88923" y1="28923" x2="96308" y2="31385"/>
                        <a14:backgroundMark x1="86769" y1="50154" x2="92615" y2="48308"/>
                        <a14:backgroundMark x1="64308" y1="23077" x2="67385" y2="2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120" t="19311" r="6274" b="13012"/>
          <a:stretch/>
        </p:blipFill>
        <p:spPr bwMode="auto">
          <a:xfrm rot="21431853">
            <a:off x="5164373" y="1475018"/>
            <a:ext cx="2633957" cy="3593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V="1">
            <a:off x="4121281" y="1960481"/>
            <a:ext cx="1962887" cy="198098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4284725" y="2503446"/>
            <a:ext cx="1727435" cy="700342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4691092" y="2816285"/>
            <a:ext cx="1537092" cy="1355662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467901" y="5118283"/>
            <a:ext cx="43444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zub sedí v dásni</a:t>
            </a:r>
            <a:endParaRPr lang="cs-CZ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H="1" flipV="1">
            <a:off x="7380312" y="3271741"/>
            <a:ext cx="144016" cy="2029468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7477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5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50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-2.7012E-6 L 0.00034 -0.0629 " pathEditMode="relative" rAng="0" ptsTypes="AA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-3145"/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350"/>
                            </p:stCondLst>
                            <p:childTnLst>
                              <p:par>
                                <p:cTn id="42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1850"/>
                            </p:stCondLst>
                            <p:childTnLst>
                              <p:par>
                                <p:cTn id="46" presetID="34" presetClass="emph" presetSubtype="0" fill="hold" grpId="1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-2.7012E-6 L 0.00034 -0.0629 " pathEditMode="relative" rAng="0" ptsTypes="AA">
                                      <p:cBhvr>
                                        <p:cTn id="4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-3145"/>
                                    </p:animMotion>
                                    <p:animRot by="1500000">
                                      <p:cBhvr>
                                        <p:cTn id="4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3700"/>
                            </p:stCondLst>
                            <p:childTnLst>
                              <p:par>
                                <p:cTn id="53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5200"/>
                            </p:stCondLst>
                            <p:childTnLst>
                              <p:par>
                                <p:cTn id="57" presetID="34" presetClass="emph" presetSubtype="0" fill="hold" grpId="1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-2.7012E-6 L 0.00034 -0.0629 " pathEditMode="relative" rAng="0" ptsTypes="AA">
                                      <p:cBhvr>
                                        <p:cTn id="5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-3145"/>
                                    </p:animMotion>
                                    <p:animRot by="1500000">
                                      <p:cBhvr>
                                        <p:cTn id="5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7100"/>
                            </p:stCondLst>
                            <p:childTnLst>
                              <p:par>
                                <p:cTn id="64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8600"/>
                            </p:stCondLst>
                            <p:childTnLst>
                              <p:par>
                                <p:cTn id="68" presetID="34" presetClass="emph" presetSubtype="0" fill="hold" grpId="1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-2.7012E-6 L 0.00034 -0.0629 " pathEditMode="relative" rAng="0" ptsTypes="AA">
                                      <p:cBhvr>
                                        <p:cTn id="6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-3145"/>
                                    </p:animMotion>
                                    <p:animRot by="1500000">
                                      <p:cBhvr>
                                        <p:cTn id="7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0700"/>
                            </p:stCondLst>
                            <p:childTnLst>
                              <p:par>
                                <p:cTn id="7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5" grpId="1"/>
      <p:bldP spid="6" grpId="0"/>
      <p:bldP spid="6" grpId="1"/>
      <p:bldP spid="16" grpId="0"/>
      <p:bldP spid="16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Krychle 22"/>
          <p:cNvSpPr/>
          <p:nvPr/>
        </p:nvSpPr>
        <p:spPr>
          <a:xfrm>
            <a:off x="4449833" y="2996952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4449833" y="1844824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5064732" y="1844824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5679631" y="1844824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6294530" y="1844824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6909429" y="1844824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3222866" y="1844824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2610798" y="1844824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>
            <a:off x="7524328" y="1844824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3227112" y="2420888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rychle 18"/>
          <p:cNvSpPr/>
          <p:nvPr/>
        </p:nvSpPr>
        <p:spPr>
          <a:xfrm>
            <a:off x="2619291" y="2420888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rychle 19"/>
          <p:cNvSpPr/>
          <p:nvPr/>
        </p:nvSpPr>
        <p:spPr>
          <a:xfrm>
            <a:off x="2011470" y="2420888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rychle 20"/>
          <p:cNvSpPr/>
          <p:nvPr/>
        </p:nvSpPr>
        <p:spPr>
          <a:xfrm>
            <a:off x="1403648" y="2420888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5064732" y="2996952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rychle 24"/>
          <p:cNvSpPr/>
          <p:nvPr/>
        </p:nvSpPr>
        <p:spPr>
          <a:xfrm>
            <a:off x="3231359" y="2996952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rychle 25"/>
          <p:cNvSpPr/>
          <p:nvPr/>
        </p:nvSpPr>
        <p:spPr>
          <a:xfrm>
            <a:off x="2627784" y="2996952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rychle 26"/>
          <p:cNvSpPr/>
          <p:nvPr/>
        </p:nvSpPr>
        <p:spPr>
          <a:xfrm>
            <a:off x="5679631" y="2996952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rychle 27"/>
          <p:cNvSpPr/>
          <p:nvPr/>
        </p:nvSpPr>
        <p:spPr>
          <a:xfrm>
            <a:off x="5679631" y="3573016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rychle 28"/>
          <p:cNvSpPr/>
          <p:nvPr/>
        </p:nvSpPr>
        <p:spPr>
          <a:xfrm>
            <a:off x="6300192" y="3573016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5076056" y="3573016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rychle 30"/>
          <p:cNvSpPr/>
          <p:nvPr/>
        </p:nvSpPr>
        <p:spPr>
          <a:xfrm>
            <a:off x="4455495" y="3573016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rychle 32"/>
          <p:cNvSpPr/>
          <p:nvPr/>
        </p:nvSpPr>
        <p:spPr>
          <a:xfrm>
            <a:off x="6903767" y="3573016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rychle 34"/>
          <p:cNvSpPr/>
          <p:nvPr/>
        </p:nvSpPr>
        <p:spPr>
          <a:xfrm>
            <a:off x="4451248" y="4149080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rychle 35"/>
          <p:cNvSpPr/>
          <p:nvPr/>
        </p:nvSpPr>
        <p:spPr>
          <a:xfrm>
            <a:off x="3225697" y="4149080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rychle 36"/>
          <p:cNvSpPr/>
          <p:nvPr/>
        </p:nvSpPr>
        <p:spPr>
          <a:xfrm>
            <a:off x="2616460" y="4149080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rychle 37"/>
          <p:cNvSpPr/>
          <p:nvPr/>
        </p:nvSpPr>
        <p:spPr>
          <a:xfrm>
            <a:off x="2007223" y="4149080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rychle 38"/>
          <p:cNvSpPr/>
          <p:nvPr/>
        </p:nvSpPr>
        <p:spPr>
          <a:xfrm>
            <a:off x="5067562" y="4149080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rychle 39"/>
          <p:cNvSpPr/>
          <p:nvPr/>
        </p:nvSpPr>
        <p:spPr>
          <a:xfrm>
            <a:off x="5679631" y="4149080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rychle 40"/>
          <p:cNvSpPr/>
          <p:nvPr/>
        </p:nvSpPr>
        <p:spPr>
          <a:xfrm>
            <a:off x="6300192" y="4149080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3834934" y="1844824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3834934" y="2420888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rychle 23"/>
          <p:cNvSpPr/>
          <p:nvPr/>
        </p:nvSpPr>
        <p:spPr>
          <a:xfrm>
            <a:off x="3834934" y="2996952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rychle 31"/>
          <p:cNvSpPr/>
          <p:nvPr/>
        </p:nvSpPr>
        <p:spPr>
          <a:xfrm>
            <a:off x="3834934" y="3573016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rychle 33"/>
          <p:cNvSpPr/>
          <p:nvPr/>
        </p:nvSpPr>
        <p:spPr>
          <a:xfrm>
            <a:off x="3834934" y="4149080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rychle 41"/>
          <p:cNvSpPr/>
          <p:nvPr/>
        </p:nvSpPr>
        <p:spPr>
          <a:xfrm>
            <a:off x="3821982" y="4725144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rychle 42"/>
          <p:cNvSpPr/>
          <p:nvPr/>
        </p:nvSpPr>
        <p:spPr>
          <a:xfrm>
            <a:off x="4436881" y="4725144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rychle 43"/>
          <p:cNvSpPr/>
          <p:nvPr/>
        </p:nvSpPr>
        <p:spPr>
          <a:xfrm>
            <a:off x="3207083" y="4725144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rychle 44"/>
          <p:cNvSpPr/>
          <p:nvPr/>
        </p:nvSpPr>
        <p:spPr>
          <a:xfrm>
            <a:off x="2603508" y="4725144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rychle 45"/>
          <p:cNvSpPr/>
          <p:nvPr/>
        </p:nvSpPr>
        <p:spPr>
          <a:xfrm>
            <a:off x="1999933" y="4725144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rychle 46"/>
          <p:cNvSpPr/>
          <p:nvPr/>
        </p:nvSpPr>
        <p:spPr>
          <a:xfrm>
            <a:off x="5051780" y="4725144"/>
            <a:ext cx="548553" cy="522922"/>
          </a:xfrm>
          <a:prstGeom prst="cube">
            <a:avLst>
              <a:gd name="adj" fmla="val 9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2699792" y="1887215"/>
            <a:ext cx="53303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Ř     E      D     K      V       I      Č      K     A</a:t>
            </a:r>
            <a:endParaRPr lang="cs-CZ" sz="2400" b="1" dirty="0"/>
          </a:p>
        </p:txBody>
      </p:sp>
      <p:cxnSp>
        <p:nvCxnSpPr>
          <p:cNvPr id="62" name="Přímá spojnice se šipkou 61"/>
          <p:cNvCxnSpPr/>
          <p:nvPr/>
        </p:nvCxnSpPr>
        <p:spPr>
          <a:xfrm>
            <a:off x="1403648" y="1613199"/>
            <a:ext cx="81898" cy="833676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se šipkou 64"/>
          <p:cNvCxnSpPr>
            <a:endCxn id="26" idx="2"/>
          </p:cNvCxnSpPr>
          <p:nvPr/>
        </p:nvCxnSpPr>
        <p:spPr>
          <a:xfrm flipV="1">
            <a:off x="1403648" y="3283890"/>
            <a:ext cx="1224136" cy="550587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se šipkou 67"/>
          <p:cNvCxnSpPr/>
          <p:nvPr/>
        </p:nvCxnSpPr>
        <p:spPr>
          <a:xfrm flipH="1">
            <a:off x="6574468" y="1377283"/>
            <a:ext cx="371855" cy="509932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>
            <a:endCxn id="29" idx="0"/>
          </p:cNvCxnSpPr>
          <p:nvPr/>
        </p:nvCxnSpPr>
        <p:spPr>
          <a:xfrm flipH="1">
            <a:off x="6599945" y="2954561"/>
            <a:ext cx="578098" cy="618455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se šipkou 72"/>
          <p:cNvCxnSpPr>
            <a:endCxn id="41" idx="4"/>
          </p:cNvCxnSpPr>
          <p:nvPr/>
        </p:nvCxnSpPr>
        <p:spPr>
          <a:xfrm flipH="1" flipV="1">
            <a:off x="6797791" y="4436018"/>
            <a:ext cx="850938" cy="331517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se šipkou 74"/>
          <p:cNvCxnSpPr/>
          <p:nvPr/>
        </p:nvCxnSpPr>
        <p:spPr>
          <a:xfrm flipH="1" flipV="1">
            <a:off x="5613286" y="5017914"/>
            <a:ext cx="617772" cy="355302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8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74154" l="9538" r="89538">
                        <a14:foregroundMark x1="48000" y1="27077" x2="38769" y2="31692"/>
                        <a14:foregroundMark x1="38769" y1="36923" x2="21231" y2="46769"/>
                        <a14:foregroundMark x1="20308" y1="47385" x2="16615" y2="51385"/>
                        <a14:foregroundMark x1="15692" y1="53231" x2="15692" y2="56000"/>
                        <a14:foregroundMark x1="52615" y1="50154" x2="42769" y2="60923"/>
                        <a14:foregroundMark x1="43077" y1="62154" x2="41538" y2="65231"/>
                        <a14:foregroundMark x1="40923" y1="66462" x2="39692" y2="69846"/>
                        <a14:foregroundMark x1="71692" y1="44923" x2="69538" y2="58154"/>
                        <a14:foregroundMark x1="70462" y1="58154" x2="64923" y2="65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613" r="14039" b="26776"/>
          <a:stretch/>
        </p:blipFill>
        <p:spPr bwMode="auto">
          <a:xfrm>
            <a:off x="6372200" y="687276"/>
            <a:ext cx="1390339" cy="14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9" name="Picture 11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5706" b="21639"/>
          <a:stretch/>
        </p:blipFill>
        <p:spPr bwMode="auto">
          <a:xfrm rot="2360208">
            <a:off x="696184" y="1098885"/>
            <a:ext cx="1578724" cy="831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" name="Picture 5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458" r="26455"/>
          <a:stretch/>
        </p:blipFill>
        <p:spPr bwMode="auto">
          <a:xfrm>
            <a:off x="871524" y="3098897"/>
            <a:ext cx="891842" cy="1780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" name="Picture 9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435" b="30628"/>
          <a:stretch/>
        </p:blipFill>
        <p:spPr bwMode="auto">
          <a:xfrm>
            <a:off x="6844409" y="2446875"/>
            <a:ext cx="1472007" cy="8381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" name="Picture 3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538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619" t="13719" r="5050"/>
          <a:stretch/>
        </p:blipFill>
        <p:spPr bwMode="auto">
          <a:xfrm>
            <a:off x="7457982" y="4509120"/>
            <a:ext cx="746141" cy="737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3" name="Picture 8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4308" b="95385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651" b="9049"/>
          <a:stretch/>
        </p:blipFill>
        <p:spPr bwMode="auto">
          <a:xfrm>
            <a:off x="5735915" y="4975923"/>
            <a:ext cx="1500381" cy="1294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7" name="TextovéPole 56"/>
          <p:cNvSpPr txBox="1"/>
          <p:nvPr/>
        </p:nvSpPr>
        <p:spPr>
          <a:xfrm>
            <a:off x="1475656" y="2492896"/>
            <a:ext cx="28440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M</a:t>
            </a:r>
            <a:r>
              <a:rPr lang="cs-CZ" sz="2400" b="1" dirty="0" smtClean="0"/>
              <a:t>     R     K      E     V</a:t>
            </a:r>
            <a:endParaRPr lang="cs-CZ" sz="24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2664056" y="3039343"/>
            <a:ext cx="35670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      N     A      N      A      S</a:t>
            </a:r>
            <a:endParaRPr lang="cs-CZ" sz="24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3890254" y="3645024"/>
            <a:ext cx="35589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       I      T      R      O     N</a:t>
            </a:r>
            <a:endParaRPr lang="cs-CZ" sz="24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2051720" y="4221088"/>
            <a:ext cx="47035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      O     M     E      R     A      N      Č</a:t>
            </a:r>
            <a:endParaRPr lang="cs-CZ" sz="24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2051720" y="4767535"/>
            <a:ext cx="34515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      V     Ě      T      Á      K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90578" y="836712"/>
            <a:ext cx="19628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(vylušti křížovku)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12473" y="260648"/>
            <a:ext cx="7319055" cy="584775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Kolik máme dočasných (mléčných) zubů?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260621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5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850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0"/>
                            </p:stCondLst>
                            <p:childTnLst>
                              <p:par>
                                <p:cTn id="53" presetID="2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5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 tmFilter="0,0; .5, 1; 1, 1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800"/>
                            </p:stCondLst>
                            <p:childTnLst>
                              <p:par>
                                <p:cTn id="66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 tmFilter="0,0; .5, 1; 1, 1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400"/>
                            </p:stCondLst>
                            <p:childTnLst>
                              <p:par>
                                <p:cTn id="79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 tmFilter="0,0; .5, 1; 1, 1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500"/>
                            </p:stCondLst>
                            <p:childTnLst>
                              <p:par>
                                <p:cTn id="92" presetID="2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4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 tmFilter="0,0; .5, 1; 1, 1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500"/>
                            </p:stCondLst>
                            <p:childTnLst>
                              <p:par>
                                <p:cTn id="105" presetID="2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7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 tmFilter="0,0; .5, 1; 1, 1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1700"/>
                            </p:stCondLst>
                            <p:childTnLst>
                              <p:par>
                                <p:cTn id="118" presetID="2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0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1000" tmFilter="0,0; .5, 1; 1, 1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500"/>
                            </p:stCondLst>
                            <p:childTnLst>
                              <p:par>
                                <p:cTn id="131" presetID="8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1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3" presetID="8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1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5" presetID="8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13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7" presetID="8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13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9" presetID="8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14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41" presetID="8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14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4500"/>
                            </p:stCondLst>
                            <p:childTnLst>
                              <p:par>
                                <p:cTn id="144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4C97"/>
                                      </p:to>
                                    </p:animClr>
                                    <p:set>
                                      <p:cBhvr>
                                        <p:cTn id="14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4C97"/>
                                      </p:to>
                                    </p:animClr>
                                    <p:set>
                                      <p:cBhvr>
                                        <p:cTn id="1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4C97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4C97"/>
                                      </p:to>
                                    </p:animClr>
                                    <p:set>
                                      <p:cBhvr>
                                        <p:cTn id="15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4C97"/>
                                      </p:to>
                                    </p:animClr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5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A4C97"/>
                                      </p:to>
                                    </p:animClr>
                                    <p:set>
                                      <p:cBhvr>
                                        <p:cTn id="16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24" grpId="0" animBg="1"/>
      <p:bldP spid="32" grpId="0" animBg="1"/>
      <p:bldP spid="34" grpId="0" animBg="1"/>
      <p:bldP spid="42" grpId="0" animBg="1"/>
      <p:bldP spid="60" grpId="0"/>
      <p:bldP spid="57" grpId="0"/>
      <p:bldP spid="58" grpId="0"/>
      <p:bldP spid="59" grpId="0"/>
      <p:bldP spid="61" grpId="0"/>
      <p:bldP spid="63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Krychle 69"/>
          <p:cNvSpPr/>
          <p:nvPr/>
        </p:nvSpPr>
        <p:spPr>
          <a:xfrm>
            <a:off x="6687743" y="3573016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rychle 22"/>
          <p:cNvSpPr/>
          <p:nvPr/>
        </p:nvSpPr>
        <p:spPr>
          <a:xfrm>
            <a:off x="4837384" y="2996952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4837384" y="1844824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5452283" y="1844824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3610417" y="1844824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2998349" y="1844824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3614663" y="2420888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rychle 18"/>
          <p:cNvSpPr/>
          <p:nvPr/>
        </p:nvSpPr>
        <p:spPr>
          <a:xfrm>
            <a:off x="3006842" y="2420888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rychle 19"/>
          <p:cNvSpPr/>
          <p:nvPr/>
        </p:nvSpPr>
        <p:spPr>
          <a:xfrm>
            <a:off x="2399021" y="2420888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rychle 20"/>
          <p:cNvSpPr/>
          <p:nvPr/>
        </p:nvSpPr>
        <p:spPr>
          <a:xfrm>
            <a:off x="1791199" y="2420888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5452283" y="2996952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rychle 24"/>
          <p:cNvSpPr/>
          <p:nvPr/>
        </p:nvSpPr>
        <p:spPr>
          <a:xfrm>
            <a:off x="3618910" y="2996952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rychle 25"/>
          <p:cNvSpPr/>
          <p:nvPr/>
        </p:nvSpPr>
        <p:spPr>
          <a:xfrm>
            <a:off x="3015335" y="2996952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rychle 26"/>
          <p:cNvSpPr/>
          <p:nvPr/>
        </p:nvSpPr>
        <p:spPr>
          <a:xfrm>
            <a:off x="6067182" y="2996952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rychle 27"/>
          <p:cNvSpPr/>
          <p:nvPr/>
        </p:nvSpPr>
        <p:spPr>
          <a:xfrm>
            <a:off x="6067182" y="3573016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rychle 28"/>
          <p:cNvSpPr/>
          <p:nvPr/>
        </p:nvSpPr>
        <p:spPr>
          <a:xfrm>
            <a:off x="3015335" y="3573016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5463607" y="3573016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rychle 30"/>
          <p:cNvSpPr/>
          <p:nvPr/>
        </p:nvSpPr>
        <p:spPr>
          <a:xfrm>
            <a:off x="4843046" y="3573016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rychle 32"/>
          <p:cNvSpPr/>
          <p:nvPr/>
        </p:nvSpPr>
        <p:spPr>
          <a:xfrm>
            <a:off x="3618910" y="3573016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rychle 34"/>
          <p:cNvSpPr/>
          <p:nvPr/>
        </p:nvSpPr>
        <p:spPr>
          <a:xfrm>
            <a:off x="4838799" y="4149080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rychle 35"/>
          <p:cNvSpPr/>
          <p:nvPr/>
        </p:nvSpPr>
        <p:spPr>
          <a:xfrm>
            <a:off x="3613248" y="4149080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rychle 36"/>
          <p:cNvSpPr/>
          <p:nvPr/>
        </p:nvSpPr>
        <p:spPr>
          <a:xfrm>
            <a:off x="3004011" y="4149080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rychle 37"/>
          <p:cNvSpPr/>
          <p:nvPr/>
        </p:nvSpPr>
        <p:spPr>
          <a:xfrm>
            <a:off x="2394774" y="4149080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rychle 39"/>
          <p:cNvSpPr/>
          <p:nvPr/>
        </p:nvSpPr>
        <p:spPr>
          <a:xfrm>
            <a:off x="1791199" y="4149080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4222485" y="1844824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4222485" y="2420888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rychle 23"/>
          <p:cNvSpPr/>
          <p:nvPr/>
        </p:nvSpPr>
        <p:spPr>
          <a:xfrm>
            <a:off x="4222485" y="2996952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rychle 31"/>
          <p:cNvSpPr/>
          <p:nvPr/>
        </p:nvSpPr>
        <p:spPr>
          <a:xfrm>
            <a:off x="4222485" y="3573016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rychle 33"/>
          <p:cNvSpPr/>
          <p:nvPr/>
        </p:nvSpPr>
        <p:spPr>
          <a:xfrm>
            <a:off x="4222485" y="4149080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rychle 41"/>
          <p:cNvSpPr/>
          <p:nvPr/>
        </p:nvSpPr>
        <p:spPr>
          <a:xfrm>
            <a:off x="4209533" y="4725144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rychle 42"/>
          <p:cNvSpPr/>
          <p:nvPr/>
        </p:nvSpPr>
        <p:spPr>
          <a:xfrm>
            <a:off x="4824432" y="4725144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rychle 43"/>
          <p:cNvSpPr/>
          <p:nvPr/>
        </p:nvSpPr>
        <p:spPr>
          <a:xfrm>
            <a:off x="3594634" y="4725144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rychle 44"/>
          <p:cNvSpPr/>
          <p:nvPr/>
        </p:nvSpPr>
        <p:spPr>
          <a:xfrm>
            <a:off x="6643246" y="4725144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rychle 45"/>
          <p:cNvSpPr/>
          <p:nvPr/>
        </p:nvSpPr>
        <p:spPr>
          <a:xfrm>
            <a:off x="6039671" y="4725144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rychle 46"/>
          <p:cNvSpPr/>
          <p:nvPr/>
        </p:nvSpPr>
        <p:spPr>
          <a:xfrm>
            <a:off x="5439331" y="4725144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2" name="Přímá spojnice se šipkou 61"/>
          <p:cNvCxnSpPr/>
          <p:nvPr/>
        </p:nvCxnSpPr>
        <p:spPr>
          <a:xfrm>
            <a:off x="1403648" y="1613199"/>
            <a:ext cx="487458" cy="833676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se šipkou 67"/>
          <p:cNvCxnSpPr>
            <a:endCxn id="11" idx="5"/>
          </p:cNvCxnSpPr>
          <p:nvPr/>
        </p:nvCxnSpPr>
        <p:spPr>
          <a:xfrm flipH="1">
            <a:off x="6000836" y="1589858"/>
            <a:ext cx="1089488" cy="49095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/>
          <p:nvPr/>
        </p:nvCxnSpPr>
        <p:spPr>
          <a:xfrm flipH="1">
            <a:off x="6804248" y="3039343"/>
            <a:ext cx="734787" cy="533673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se šipkou 72"/>
          <p:cNvCxnSpPr>
            <a:endCxn id="35" idx="5"/>
          </p:cNvCxnSpPr>
          <p:nvPr/>
        </p:nvCxnSpPr>
        <p:spPr>
          <a:xfrm flipH="1" flipV="1">
            <a:off x="5387352" y="4385064"/>
            <a:ext cx="2388031" cy="66857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3026158" y="3645024"/>
            <a:ext cx="41120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 P     E      T      R      Ž     E       L</a:t>
            </a:r>
            <a:endParaRPr lang="cs-CZ" sz="24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1835696" y="4221088"/>
            <a:ext cx="34451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      R     U     Š      K      A</a:t>
            </a:r>
            <a:endParaRPr lang="cs-CZ" sz="24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3640694" y="4767535"/>
            <a:ext cx="34980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       A     B      L      K     O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90578" y="836712"/>
            <a:ext cx="19628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(vylušti křížovku)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91106" y="260648"/>
            <a:ext cx="5361789" cy="584775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Jak se nazývá první stálý zub?</a:t>
            </a:r>
            <a:endParaRPr lang="cs-CZ" sz="3200" b="1" dirty="0"/>
          </a:p>
        </p:txBody>
      </p:sp>
      <p:sp>
        <p:nvSpPr>
          <p:cNvPr id="64" name="Krychle 63"/>
          <p:cNvSpPr/>
          <p:nvPr/>
        </p:nvSpPr>
        <p:spPr>
          <a:xfrm>
            <a:off x="2394774" y="1844824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rychle 65"/>
          <p:cNvSpPr/>
          <p:nvPr/>
        </p:nvSpPr>
        <p:spPr>
          <a:xfrm>
            <a:off x="4815535" y="2420888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rychle 66"/>
          <p:cNvSpPr/>
          <p:nvPr/>
        </p:nvSpPr>
        <p:spPr>
          <a:xfrm>
            <a:off x="5430434" y="2420888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rychle 68"/>
          <p:cNvSpPr/>
          <p:nvPr/>
        </p:nvSpPr>
        <p:spPr>
          <a:xfrm>
            <a:off x="2394774" y="2996952"/>
            <a:ext cx="548553" cy="522922"/>
          </a:xfrm>
          <a:prstGeom prst="cube">
            <a:avLst>
              <a:gd name="adj" fmla="val 9744"/>
            </a:avLst>
          </a:prstGeom>
          <a:solidFill>
            <a:srgbClr val="FB61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2" name="Picture 1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938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05" r="12655" b="4491"/>
          <a:stretch/>
        </p:blipFill>
        <p:spPr bwMode="auto">
          <a:xfrm rot="762332">
            <a:off x="7043811" y="565326"/>
            <a:ext cx="1209834" cy="14364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74" name="Skupina 73"/>
          <p:cNvGrpSpPr/>
          <p:nvPr/>
        </p:nvGrpSpPr>
        <p:grpSpPr>
          <a:xfrm>
            <a:off x="717943" y="1012024"/>
            <a:ext cx="1535206" cy="1079522"/>
            <a:chOff x="3992882" y="481690"/>
            <a:chExt cx="2165044" cy="1720127"/>
          </a:xfrm>
        </p:grpSpPr>
        <p:pic>
          <p:nvPicPr>
            <p:cNvPr id="76" name="Picture 3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9385" b="77846" l="2154" r="97231">
                          <a14:backgroundMark x1="17538" y1="27692" x2="17538" y2="27692"/>
                          <a14:backgroundMark x1="17538" y1="26462" x2="92615" y2="66462"/>
                          <a14:backgroundMark x1="9846" y1="43692" x2="34154" y2="36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5781" r="50000" b="22966"/>
            <a:stretch/>
          </p:blipFill>
          <p:spPr bwMode="auto">
            <a:xfrm rot="1231328">
              <a:off x="4312751" y="481690"/>
              <a:ext cx="1399305" cy="11544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7" name="Picture 3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9385" b="77846" l="2154" r="97231">
                          <a14:backgroundMark x1="17538" y1="27692" x2="17538" y2="27692"/>
                          <a14:backgroundMark x1="17538" y1="26462" x2="92615" y2="66462"/>
                          <a14:backgroundMark x1="9846" y1="43692" x2="34154" y2="36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5781" r="50000" b="22966"/>
            <a:stretch/>
          </p:blipFill>
          <p:spPr bwMode="auto">
            <a:xfrm rot="7417685">
              <a:off x="4881028" y="924919"/>
              <a:ext cx="1399305" cy="11544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8" name="Picture 3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9385" b="77846" l="2154" r="97231">
                          <a14:backgroundMark x1="17538" y1="27692" x2="17538" y2="27692"/>
                          <a14:backgroundMark x1="17538" y1="26462" x2="92615" y2="66462"/>
                          <a14:backgroundMark x1="9846" y1="43692" x2="34154" y2="36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5781" r="50000" b="22966"/>
            <a:stretch/>
          </p:blipFill>
          <p:spPr bwMode="auto">
            <a:xfrm rot="20474615">
              <a:off x="3992882" y="784050"/>
              <a:ext cx="1399305" cy="11544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60" name="TextovéPole 59"/>
          <p:cNvSpPr txBox="1"/>
          <p:nvPr/>
        </p:nvSpPr>
        <p:spPr>
          <a:xfrm>
            <a:off x="2483768" y="1887215"/>
            <a:ext cx="33906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      Ř     E      Š      N     Ě</a:t>
            </a:r>
            <a:endParaRPr lang="cs-CZ" sz="24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1871968" y="2492896"/>
            <a:ext cx="39709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     N      G     R      E      Š     T</a:t>
            </a:r>
            <a:endParaRPr lang="cs-CZ" sz="24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2448032" y="3039343"/>
            <a:ext cx="40687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Š      V     E       S     T      K      A</a:t>
            </a:r>
            <a:endParaRPr lang="cs-CZ" sz="2400" b="1" dirty="0"/>
          </a:p>
        </p:txBody>
      </p:sp>
      <p:pic>
        <p:nvPicPr>
          <p:cNvPr id="82" name="Picture 2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24308" r="89231">
                        <a14:backgroundMark x1="45231" y1="11692" x2="17538" y2="20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964" r="10688"/>
          <a:stretch/>
        </p:blipFill>
        <p:spPr bwMode="auto">
          <a:xfrm>
            <a:off x="7296565" y="3864769"/>
            <a:ext cx="957637" cy="1421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3" name="Přímá spojnice se šipkou 82"/>
          <p:cNvCxnSpPr/>
          <p:nvPr/>
        </p:nvCxnSpPr>
        <p:spPr>
          <a:xfrm flipV="1">
            <a:off x="2386281" y="4986605"/>
            <a:ext cx="1224136" cy="550587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se šipkou 64"/>
          <p:cNvCxnSpPr>
            <a:endCxn id="69" idx="2"/>
          </p:cNvCxnSpPr>
          <p:nvPr/>
        </p:nvCxnSpPr>
        <p:spPr>
          <a:xfrm flipV="1">
            <a:off x="1619672" y="3283890"/>
            <a:ext cx="775102" cy="289126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9" name="Picture 15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31" t="26415" r="29222" b="29274"/>
          <a:stretch/>
        </p:blipFill>
        <p:spPr bwMode="auto">
          <a:xfrm rot="20737414">
            <a:off x="843980" y="3096747"/>
            <a:ext cx="1087536" cy="1005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" name="Picture 7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7846" b="98462" l="9231" r="89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324" t="17572" r="18342" b="8368"/>
          <a:stretch/>
        </p:blipFill>
        <p:spPr bwMode="auto">
          <a:xfrm>
            <a:off x="1791199" y="5017914"/>
            <a:ext cx="985931" cy="1100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0" name="Picture 3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3385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295" b="9074"/>
          <a:stretch/>
        </p:blipFill>
        <p:spPr bwMode="auto">
          <a:xfrm rot="16042574">
            <a:off x="6778851" y="2384002"/>
            <a:ext cx="1520367" cy="122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4850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5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850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0"/>
                            </p:stCondLst>
                            <p:childTnLst>
                              <p:par>
                                <p:cTn id="53" presetID="2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5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 tmFilter="0,0; .5, 1; 1, 1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500"/>
                            </p:stCondLst>
                            <p:childTnLst>
                              <p:par>
                                <p:cTn id="66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 tmFilter="0,0; .5, 1; 1, 1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600"/>
                            </p:stCondLst>
                            <p:childTnLst>
                              <p:par>
                                <p:cTn id="79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 tmFilter="0,0; .5, 1; 1, 1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600"/>
                            </p:stCondLst>
                            <p:childTnLst>
                              <p:par>
                                <p:cTn id="92" presetID="2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4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 tmFilter="0,0; .5, 1; 1, 1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600"/>
                            </p:stCondLst>
                            <p:childTnLst>
                              <p:par>
                                <p:cTn id="105" presetID="2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7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 tmFilter="0,0; .5, 1; 1, 1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0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1000" tmFilter="0,0; .5, 1; 1, 1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500"/>
                            </p:stCondLst>
                            <p:childTnLst>
                              <p:par>
                                <p:cTn id="131" presetID="8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1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3" presetID="8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1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5" presetID="8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13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7" presetID="8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13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9" presetID="8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14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41" presetID="8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14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4500"/>
                            </p:stCondLst>
                            <p:childTnLst>
                              <p:par>
                                <p:cTn id="144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14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1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15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5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16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24" grpId="0" animBg="1"/>
      <p:bldP spid="32" grpId="0" animBg="1"/>
      <p:bldP spid="34" grpId="0" animBg="1"/>
      <p:bldP spid="42" grpId="0" animBg="1"/>
      <p:bldP spid="59" grpId="0"/>
      <p:bldP spid="61" grpId="0"/>
      <p:bldP spid="63" grpId="0"/>
      <p:bldP spid="6" grpId="0"/>
      <p:bldP spid="60" grpId="0"/>
      <p:bldP spid="57" grpId="0"/>
      <p:bldP spid="5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08" b="100000" l="0" r="100000">
                        <a14:foregroundMark x1="37538" y1="70154" x2="62462" y2="61538"/>
                        <a14:foregroundMark x1="25538" y1="42462" x2="51385" y2="21538"/>
                        <a14:foregroundMark x1="25538" y1="28615" x2="43077" y2="16308"/>
                        <a14:foregroundMark x1="30769" y1="48923" x2="49231" y2="34769"/>
                        <a14:foregroundMark x1="56308" y1="49538" x2="78154" y2="32923"/>
                        <a14:foregroundMark x1="52615" y1="39077" x2="72615" y2="20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2448" y="1234574"/>
            <a:ext cx="2885976" cy="2885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538" b="89538" l="0" r="100000">
                        <a14:foregroundMark x1="51385" y1="44308" x2="55077" y2="50769"/>
                        <a14:foregroundMark x1="14462" y1="27385" x2="15385" y2="26769"/>
                        <a14:foregroundMark x1="19692" y1="28923" x2="19692" y2="28923"/>
                        <a14:foregroundMark x1="87692" y1="16923" x2="87692" y2="15692"/>
                        <a14:foregroundMark x1="85538" y1="21231" x2="85538" y2="21231"/>
                        <a14:foregroundMark x1="89231" y1="24308" x2="89231" y2="2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840" b="11959"/>
          <a:stretch/>
        </p:blipFill>
        <p:spPr bwMode="auto">
          <a:xfrm>
            <a:off x="236492" y="1250081"/>
            <a:ext cx="3615428" cy="2754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3232984" y="3212976"/>
            <a:ext cx="2678033" cy="2885976"/>
            <a:chOff x="5246439" y="772310"/>
            <a:chExt cx="2368658" cy="2368658"/>
          </a:xfrm>
        </p:grpSpPr>
        <p:grpSp>
          <p:nvGrpSpPr>
            <p:cNvPr id="6" name="Skupina 5"/>
            <p:cNvGrpSpPr/>
            <p:nvPr/>
          </p:nvGrpSpPr>
          <p:grpSpPr>
            <a:xfrm>
              <a:off x="5246439" y="772310"/>
              <a:ext cx="2368658" cy="2368658"/>
              <a:chOff x="3348444" y="1628800"/>
              <a:chExt cx="2368658" cy="2368658"/>
            </a:xfrm>
          </p:grpSpPr>
          <p:pic>
            <p:nvPicPr>
              <p:cNvPr id="3075" name="Picture 3"/>
              <p:cNvPicPr>
                <a:picLocks noChangeAspect="1" noChangeArrowheads="1"/>
              </p:cNvPicPr>
              <p:nvPr/>
            </p:nvPicPr>
            <p:blipFill>
              <a:blip r:embed="rId10">
                <a:extLst>
                  <a:ext uri="{BEBA8EAE-BF5A-486C-A8C5-ECC9F3942E4B}">
                    <a14:imgProps xmlns:a14="http://schemas.microsoft.com/office/drawing/2010/main">
                      <a14:imgLayer r:embed="rId11">
                        <a14:imgEffect>
                          <a14:backgroundRemoval t="0" b="100000" l="0" r="100000">
                            <a14:foregroundMark x1="9231" y1="3077" x2="9231" y2="6462"/>
                            <a14:foregroundMark x1="12615" y1="8000" x2="14154" y2="8615"/>
                            <a14:foregroundMark x1="16615" y1="11077" x2="16615" y2="11077"/>
                            <a14:foregroundMark x1="84615" y1="12923" x2="84615" y2="12923"/>
                            <a14:foregroundMark x1="88615" y1="10769" x2="88615" y2="10769"/>
                            <a14:foregroundMark x1="92308" y1="10769" x2="94462" y2="6462"/>
                            <a14:foregroundMark x1="27385" y1="40615" x2="57231" y2="23692"/>
                            <a14:foregroundMark x1="26462" y1="29538" x2="51692" y2="15077"/>
                            <a14:foregroundMark x1="56308" y1="41538" x2="28308" y2="16308"/>
                            <a14:foregroundMark x1="43692" y1="17846" x2="43077" y2="42769"/>
                            <a14:foregroundMark x1="26769" y1="23077" x2="32000" y2="37538"/>
                            <a14:foregroundMark x1="54769" y1="43692" x2="80308" y2="26462"/>
                            <a14:foregroundMark x1="54154" y1="31692" x2="79077" y2="18769"/>
                            <a14:foregroundMark x1="67692" y1="13231" x2="72308" y2="44000"/>
                            <a14:foregroundMark x1="57846" y1="17538" x2="64615" y2="31385"/>
                            <a14:foregroundMark x1="55692" y1="27077" x2="60308" y2="39692"/>
                            <a14:foregroundMark x1="28923" y1="54462" x2="44000" y2="65231"/>
                            <a14:foregroundMark x1="39385" y1="58154" x2="40923" y2="61538"/>
                            <a14:foregroundMark x1="53846" y1="66462" x2="78769" y2="53538"/>
                            <a14:foregroundMark x1="49231" y1="65846" x2="61231" y2="56923"/>
                            <a14:foregroundMark x1="35077" y1="70154" x2="53846" y2="76308"/>
                            <a14:foregroundMark x1="46154" y1="70154" x2="49846" y2="73231"/>
                            <a14:foregroundMark x1="53846" y1="76308" x2="67077" y2="68000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348444" y="1628800"/>
                <a:ext cx="2368658" cy="236865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9" name="Ovál 8"/>
              <p:cNvSpPr/>
              <p:nvPr/>
            </p:nvSpPr>
            <p:spPr>
              <a:xfrm>
                <a:off x="4914038" y="2996952"/>
                <a:ext cx="90010" cy="84584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Ovál 10"/>
              <p:cNvSpPr/>
              <p:nvPr/>
            </p:nvSpPr>
            <p:spPr>
              <a:xfrm flipV="1">
                <a:off x="4067944" y="3140968"/>
                <a:ext cx="114300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vál 11"/>
              <p:cNvSpPr/>
              <p:nvPr/>
            </p:nvSpPr>
            <p:spPr>
              <a:xfrm flipV="1">
                <a:off x="4601716" y="3212976"/>
                <a:ext cx="114300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3" name="Ovál 12"/>
            <p:cNvSpPr/>
            <p:nvPr/>
          </p:nvSpPr>
          <p:spPr>
            <a:xfrm flipV="1">
              <a:off x="6617940" y="2229569"/>
              <a:ext cx="114300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1363522" y="3625860"/>
            <a:ext cx="1303947" cy="523220"/>
          </a:xfrm>
          <a:prstGeom prst="rect">
            <a:avLst/>
          </a:prstGeom>
          <a:solidFill>
            <a:schemeClr val="bg2">
              <a:lumMod val="90000"/>
            </a:schemeClr>
          </a:solidFill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chřipka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87351" y="3935884"/>
            <a:ext cx="1208985" cy="523220"/>
          </a:xfrm>
          <a:prstGeom prst="rect">
            <a:avLst/>
          </a:prstGeom>
          <a:solidFill>
            <a:schemeClr val="bg2">
              <a:lumMod val="90000"/>
            </a:schemeClr>
          </a:solidFill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angína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779912" y="2915652"/>
            <a:ext cx="1606915" cy="523220"/>
          </a:xfrm>
          <a:prstGeom prst="rect">
            <a:avLst/>
          </a:prstGeom>
          <a:solidFill>
            <a:schemeClr val="bg2">
              <a:lumMod val="90000"/>
            </a:schemeClr>
          </a:solidFill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zubní kaz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616191" y="260648"/>
            <a:ext cx="5911618" cy="584775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Která nemoc je u lidí nejčastější?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557941" y="836712"/>
            <a:ext cx="2028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(klikni na obrázek)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078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000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0"/>
                            </p:stCondLst>
                            <p:childTnLst>
                              <p:par>
                                <p:cTn id="51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0"/>
                            </p:stCondLst>
                            <p:childTnLst>
                              <p:par>
                                <p:cTn id="68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1000"/>
                            </p:stCondLst>
                            <p:childTnLst>
                              <p:par>
                                <p:cTn id="74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000"/>
                            </p:stCondLst>
                            <p:childTnLst>
                              <p:par>
                                <p:cTn id="103" presetID="6" presetClass="emph" presetSubtype="0" repeatCount="3000" autoRev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4" dur="5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18" grpId="0" animBg="1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8464" y="260648"/>
            <a:ext cx="6167073" cy="584775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Co zubům prospívá a co jim škodí?</a:t>
            </a:r>
            <a:endParaRPr lang="cs-CZ" sz="3200" b="1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24308" r="89231">
                        <a14:backgroundMark x1="45231" y1="11692" x2="17538" y2="20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964" r="10688"/>
          <a:stretch/>
        </p:blipFill>
        <p:spPr bwMode="auto">
          <a:xfrm>
            <a:off x="6881050" y="980728"/>
            <a:ext cx="1003318" cy="1489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7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7846" b="98462" l="9231" r="89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324" t="17572" r="18342" b="8368"/>
          <a:stretch/>
        </p:blipFill>
        <p:spPr bwMode="auto">
          <a:xfrm>
            <a:off x="1306790" y="4579976"/>
            <a:ext cx="1032962" cy="1153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11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5706" b="21639"/>
          <a:stretch/>
        </p:blipFill>
        <p:spPr bwMode="auto">
          <a:xfrm rot="6279276">
            <a:off x="3354599" y="2859642"/>
            <a:ext cx="1761824" cy="927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0" r="89538">
                        <a14:backgroundMark x1="1538" y1="53538" x2="2462" y2="52308"/>
                        <a14:backgroundMark x1="2462" y1="53846" x2="4923" y2="56000"/>
                        <a14:backgroundMark x1="52000" y1="70154" x2="52000" y2="73231"/>
                        <a14:backgroundMark x1="62769" y1="24000" x2="64923" y2="25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3733"/>
          <a:stretch/>
        </p:blipFill>
        <p:spPr bwMode="auto">
          <a:xfrm>
            <a:off x="6981741" y="4441868"/>
            <a:ext cx="1046643" cy="15794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89538" l="9538" r="70462">
                        <a14:foregroundMark x1="52923" y1="3385" x2="51692" y2="9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458" r="29912" b="15646"/>
          <a:stretch/>
        </p:blipFill>
        <p:spPr bwMode="auto">
          <a:xfrm>
            <a:off x="3131840" y="1196752"/>
            <a:ext cx="940759" cy="1701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6"/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428" b="18642"/>
          <a:stretch/>
        </p:blipFill>
        <p:spPr bwMode="auto">
          <a:xfrm>
            <a:off x="5088153" y="2758814"/>
            <a:ext cx="1831264" cy="1152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7"/>
          <p:cNvPicPr>
            <a:picLocks noChangeAspect="1" noChangeArrowheads="1"/>
          </p:cNvPicPr>
          <p:nvPr/>
        </p:nvPicPr>
        <p:blipFill rotWithShape="1"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180" t="24037" r="21511" b="26489"/>
          <a:stretch/>
        </p:blipFill>
        <p:spPr bwMode="auto">
          <a:xfrm>
            <a:off x="2843808" y="4275744"/>
            <a:ext cx="1678998" cy="1529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6948264" y="2516760"/>
            <a:ext cx="1324323" cy="1383628"/>
            <a:chOff x="3604591" y="1700808"/>
            <a:chExt cx="2515222" cy="2977209"/>
          </a:xfrm>
        </p:grpSpPr>
        <p:pic>
          <p:nvPicPr>
            <p:cNvPr id="12" name="Picture 2"/>
            <p:cNvPicPr>
              <a:picLocks noChangeAspect="1" noChangeArrowheads="1"/>
            </p:cNvPicPr>
            <p:nvPr/>
          </p:nvPicPr>
          <p:blipFill rotWithShape="1">
            <a:blip r:embed="rId20">
              <a:extLst>
                <a:ext uri="{BEBA8EAE-BF5A-486C-A8C5-ECC9F3942E4B}">
                  <a14:imgProps xmlns:a14="http://schemas.microsoft.com/office/drawing/2010/main">
                    <a14:imgLayer r:embed="rId21">
                      <a14:imgEffect>
                        <a14:backgroundRemoval t="0" b="100000" l="9538" r="100000">
                          <a14:foregroundMark x1="28308" y1="6769" x2="25538" y2="11077"/>
                          <a14:foregroundMark x1="58462" y1="57538" x2="78769" y2="45231"/>
                          <a14:foregroundMark x1="88923" y1="50462" x2="78769" y2="56923"/>
                          <a14:backgroundMark x1="57846" y1="67077" x2="82154" y2="65231"/>
                          <a14:backgroundMark x1="82462" y1="65846" x2="87692" y2="7015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749" b="3825"/>
            <a:stretch/>
          </p:blipFill>
          <p:spPr bwMode="auto">
            <a:xfrm>
              <a:off x="3604591" y="1700808"/>
              <a:ext cx="2515222" cy="297720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4513331" y="3625861"/>
              <a:ext cx="1384036" cy="70690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b="1" i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jogurt</a:t>
              </a:r>
              <a:endParaRPr lang="cs-CZ" sz="24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899592" y="1036291"/>
            <a:ext cx="1764751" cy="1566923"/>
            <a:chOff x="3207025" y="3429000"/>
            <a:chExt cx="1364975" cy="1547813"/>
          </a:xfrm>
        </p:grpSpPr>
        <p:pic>
          <p:nvPicPr>
            <p:cNvPr id="15" name="Picture 4"/>
            <p:cNvPicPr>
              <a:picLocks noChangeAspect="1" noChangeArrowheads="1"/>
            </p:cNvPicPr>
            <p:nvPr/>
          </p:nvPicPr>
          <p:blipFill rotWithShape="1">
            <a:blip r:embed="rId22">
              <a:extLst>
                <a:ext uri="{BEBA8EAE-BF5A-486C-A8C5-ECC9F3942E4B}">
                  <a14:imgProps xmlns:a14="http://schemas.microsoft.com/office/drawing/2010/main">
                    <a14:imgLayer r:embed="rId23">
                      <a14:imgEffect>
                        <a14:backgroundRemoval t="0" b="100000" l="2769" r="99385">
                          <a14:foregroundMark x1="71077" y1="32923" x2="84615" y2="29846"/>
                          <a14:backgroundMark x1="73846" y1="38462" x2="82154" y2="40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906" r="5908"/>
            <a:stretch/>
          </p:blipFill>
          <p:spPr bwMode="auto">
            <a:xfrm>
              <a:off x="3207025" y="3429000"/>
              <a:ext cx="1364975" cy="15478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 rot="16527314">
              <a:off x="3867414" y="4135764"/>
              <a:ext cx="885664" cy="35933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i="1" dirty="0" smtClean="0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mléko</a:t>
              </a:r>
              <a:endParaRPr lang="cs-CZ" sz="3600" b="1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17" name="Picture 3"/>
          <p:cNvPicPr>
            <a:picLocks noChangeAspect="1" noChangeArrowheads="1"/>
          </p:cNvPicPr>
          <p:nvPr/>
        </p:nvPicPr>
        <p:blipFill rotWithShape="1">
          <a:blip r:embed="rId24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0568" b="20783"/>
          <a:stretch/>
        </p:blipFill>
        <p:spPr bwMode="auto">
          <a:xfrm>
            <a:off x="1259632" y="2931877"/>
            <a:ext cx="2075409" cy="121720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 rotWithShape="1">
          <a:blip r:embed="rId26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073" b="17931"/>
          <a:stretch/>
        </p:blipFill>
        <p:spPr bwMode="auto">
          <a:xfrm>
            <a:off x="4826239" y="4298532"/>
            <a:ext cx="1949527" cy="13021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3208486" y="836712"/>
            <a:ext cx="2727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(vyber a klikni na obrázek)</a:t>
            </a:r>
            <a:endParaRPr lang="cs-CZ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3222030" y="1916832"/>
            <a:ext cx="701898" cy="607338"/>
            <a:chOff x="4355976" y="2780928"/>
            <a:chExt cx="432048" cy="393138"/>
          </a:xfrm>
        </p:grpSpPr>
        <p:cxnSp>
          <p:nvCxnSpPr>
            <p:cNvPr id="21" name="Přímá spojnice 20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3" name="Skupina 22"/>
          <p:cNvGrpSpPr/>
          <p:nvPr/>
        </p:nvGrpSpPr>
        <p:grpSpPr>
          <a:xfrm>
            <a:off x="5670302" y="2965678"/>
            <a:ext cx="701898" cy="607338"/>
            <a:chOff x="4355976" y="2780928"/>
            <a:chExt cx="432048" cy="393138"/>
          </a:xfrm>
        </p:grpSpPr>
        <p:cxnSp>
          <p:nvCxnSpPr>
            <p:cNvPr id="24" name="Přímá spojnice 23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Skupina 25"/>
          <p:cNvGrpSpPr/>
          <p:nvPr/>
        </p:nvGrpSpPr>
        <p:grpSpPr>
          <a:xfrm>
            <a:off x="3131840" y="4653136"/>
            <a:ext cx="701898" cy="607338"/>
            <a:chOff x="4355976" y="2780928"/>
            <a:chExt cx="432048" cy="393138"/>
          </a:xfrm>
        </p:grpSpPr>
        <p:cxnSp>
          <p:nvCxnSpPr>
            <p:cNvPr id="27" name="Přímá spojnice 26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" name="Skupina 28"/>
          <p:cNvGrpSpPr/>
          <p:nvPr/>
        </p:nvGrpSpPr>
        <p:grpSpPr>
          <a:xfrm>
            <a:off x="7254478" y="4805536"/>
            <a:ext cx="701898" cy="607338"/>
            <a:chOff x="4355976" y="2780928"/>
            <a:chExt cx="432048" cy="393138"/>
          </a:xfrm>
        </p:grpSpPr>
        <p:cxnSp>
          <p:nvCxnSpPr>
            <p:cNvPr id="30" name="Přímá spojnice 29"/>
            <p:cNvCxnSpPr/>
            <p:nvPr/>
          </p:nvCxnSpPr>
          <p:spPr>
            <a:xfrm>
              <a:off x="4372267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H="1">
              <a:off x="4355976" y="2780928"/>
              <a:ext cx="415757" cy="393138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4" name="Skupina 33"/>
          <p:cNvGrpSpPr/>
          <p:nvPr/>
        </p:nvGrpSpPr>
        <p:grpSpPr>
          <a:xfrm>
            <a:off x="4644008" y="1490771"/>
            <a:ext cx="1551926" cy="930117"/>
            <a:chOff x="4644008" y="1490771"/>
            <a:chExt cx="1551926" cy="930117"/>
          </a:xfrm>
        </p:grpSpPr>
        <p:pic>
          <p:nvPicPr>
            <p:cNvPr id="4098" name="Picture 2"/>
            <p:cNvPicPr>
              <a:picLocks noChangeAspect="1" noChangeArrowheads="1"/>
            </p:cNvPicPr>
            <p:nvPr/>
          </p:nvPicPr>
          <p:blipFill rotWithShape="1">
            <a:blip r:embed="rId28">
              <a:extLst>
                <a:ext uri="{BEBA8EAE-BF5A-486C-A8C5-ECC9F3942E4B}">
                  <a14:imgProps xmlns:a14="http://schemas.microsoft.com/office/drawing/2010/main">
                    <a14:imgLayer r:embed="rId29">
                      <a14:imgEffect>
                        <a14:backgroundRemoval t="9538" b="8953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9285" b="20783"/>
            <a:stretch/>
          </p:blipFill>
          <p:spPr bwMode="auto">
            <a:xfrm>
              <a:off x="4644008" y="1490771"/>
              <a:ext cx="1551926" cy="9301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 rot="1255108">
              <a:off x="4818129" y="1565937"/>
              <a:ext cx="920445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 R B I T</a:t>
              </a:r>
              <a:endPara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80589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2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0"/>
                            </p:stCondLst>
                            <p:childTnLst>
                              <p:par>
                                <p:cTn id="38" presetID="2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7000"/>
                            </p:stCondLst>
                            <p:childTnLst>
                              <p:par>
                                <p:cTn id="49" presetID="2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9000"/>
                            </p:stCondLst>
                            <p:childTnLst>
                              <p:par>
                                <p:cTn id="60" presetID="2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1000"/>
                            </p:stCondLst>
                            <p:childTnLst>
                              <p:par>
                                <p:cTn id="71" presetID="2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3000"/>
                            </p:stCondLst>
                            <p:childTnLst>
                              <p:par>
                                <p:cTn id="82" presetID="2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5000"/>
                            </p:stCondLst>
                            <p:childTnLst>
                              <p:par>
                                <p:cTn id="93" presetID="2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7000"/>
                            </p:stCondLst>
                            <p:childTnLst>
                              <p:par>
                                <p:cTn id="104" presetID="2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19000"/>
                            </p:stCondLst>
                            <p:childTnLst>
                              <p:par>
                                <p:cTn id="115" presetID="2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21000"/>
                            </p:stCondLst>
                            <p:childTnLst>
                              <p:par>
                                <p:cTn id="126" presetID="2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23000"/>
                            </p:stCondLst>
                            <p:childTnLst>
                              <p:par>
                                <p:cTn id="137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500"/>
                            </p:stCondLst>
                            <p:childTnLst>
                              <p:par>
                                <p:cTn id="151" presetID="32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500"/>
                            </p:stCondLst>
                            <p:childTnLst>
                              <p:par>
                                <p:cTn id="166" presetID="32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500"/>
                            </p:stCondLst>
                            <p:childTnLst>
                              <p:par>
                                <p:cTn id="181" presetID="32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5" fill="hold">
                            <p:stCondLst>
                              <p:cond delay="500"/>
                            </p:stCondLst>
                            <p:childTnLst>
                              <p:par>
                                <p:cTn id="196" presetID="32" presetClass="emph" presetSubtype="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6" dur="15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1" dur="15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6" dur="15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1" dur="15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6" dur="15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1" dur="15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6" dur="15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1" dur="1500" fill="hold"/>
                                        <p:tgtEl>
                                          <p:spTgt spid="3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231" b="89846" l="0" r="100000">
                        <a14:foregroundMark x1="19692" y1="53538" x2="46462" y2="57846"/>
                        <a14:foregroundMark x1="31692" y1="65846" x2="35385" y2="65846"/>
                        <a14:foregroundMark x1="26154" y1="65846" x2="30154" y2="67692"/>
                        <a14:foregroundMark x1="50769" y1="28308" x2="60308" y2="26154"/>
                        <a14:foregroundMark x1="73538" y1="32923" x2="85538" y2="31692"/>
                        <a14:foregroundMark x1="37231" y1="66462" x2="36000" y2="64000"/>
                        <a14:backgroundMark x1="2462" y1="53846" x2="4615" y2="64615"/>
                        <a14:backgroundMark x1="10154" y1="56000" x2="9231" y2="65538"/>
                        <a14:backgroundMark x1="73538" y1="64615" x2="72615" y2="70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3291" b="14361"/>
          <a:stretch/>
        </p:blipFill>
        <p:spPr bwMode="auto">
          <a:xfrm>
            <a:off x="4512512" y="1961943"/>
            <a:ext cx="3709956" cy="2684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5385" b="78154" l="0" r="89538">
                        <a14:backgroundMark x1="64000" y1="60615" x2="83385" y2="64308"/>
                        <a14:backgroundMark x1="62462" y1="73538" x2="66769" y2="74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3672" r="23114" b="26037"/>
          <a:stretch/>
        </p:blipFill>
        <p:spPr bwMode="auto">
          <a:xfrm>
            <a:off x="4797643" y="3587166"/>
            <a:ext cx="2613517" cy="578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8837" y="260648"/>
            <a:ext cx="5546327" cy="584775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Kolikrát denně si čistíme zuby?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88000" y="1669555"/>
            <a:ext cx="3011337" cy="58477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každém jídle.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88000" y="4681984"/>
            <a:ext cx="3830857" cy="1015663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Třikrát denně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(ráno, v poledne, večer).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88000" y="2960326"/>
            <a:ext cx="2731004" cy="1015663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Dvakrát denně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(ráno a večer).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51208" y="836712"/>
            <a:ext cx="20415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(klikni do rámečku)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9589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42" presetClass="path" presetSubtype="0" repeatCount="indefinite" accel="50000" decel="50000" autoRev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-0.00417 L 0.02778 2.33117E-6 " pathEditMode="relative" rAng="0" ptsTypes="AA">
                                      <p:cBhvr>
                                        <p:cTn id="39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0" y="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30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000"/>
                            </p:stCondLst>
                            <p:childTnLst>
                              <p:par>
                                <p:cTn id="50" presetID="30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500"/>
                            </p:stCondLst>
                            <p:childTnLst>
                              <p:par>
                                <p:cTn id="59" presetID="30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7000"/>
                            </p:stCondLst>
                            <p:childTnLst>
                              <p:par>
                                <p:cTn id="68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150"/>
                            </p:stCondLst>
                            <p:childTnLst>
                              <p:par>
                                <p:cTn id="83" presetID="53" presetClass="exit" presetSubtype="32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150"/>
                            </p:stCondLst>
                            <p:childTnLst>
                              <p:par>
                                <p:cTn id="98" presetID="53" presetClass="exit" presetSubtype="32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9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4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1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1700"/>
                            </p:stCondLst>
                            <p:childTnLst>
                              <p:par>
                                <p:cTn id="113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5" grpId="2" animBg="1"/>
      <p:bldP spid="6" grpId="0" animBg="1"/>
      <p:bldP spid="6" grpId="1" animBg="1"/>
      <p:bldP spid="6" grpId="2" animBg="1"/>
      <p:bldP spid="7" grpId="0" animBg="1"/>
      <p:bldP spid="7" grpId="1" animBg="1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Skupina 11"/>
          <p:cNvGrpSpPr/>
          <p:nvPr/>
        </p:nvGrpSpPr>
        <p:grpSpPr>
          <a:xfrm rot="21396841">
            <a:off x="4376604" y="3406185"/>
            <a:ext cx="2324298" cy="2404546"/>
            <a:chOff x="3561334" y="1998822"/>
            <a:chExt cx="2109722" cy="2013946"/>
          </a:xfrm>
        </p:grpSpPr>
        <p:pic>
          <p:nvPicPr>
            <p:cNvPr id="8" name="Picture 5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37231" b="89538" l="9538" r="79385">
                          <a14:backgroundMark x1="37538" y1="70769" x2="48615" y2="65846"/>
                          <a14:backgroundMark x1="44308" y1="53846" x2="45231" y2="57231"/>
                          <a14:backgroundMark x1="42769" y1="59077" x2="45231" y2="57846"/>
                          <a14:backgroundMark x1="36308" y1="54769" x2="36308" y2="60308"/>
                          <a14:backgroundMark x1="27692" y1="46154" x2="44923" y2="34154"/>
                          <a14:backgroundMark x1="30154" y1="50154" x2="55692" y2="39385"/>
                          <a14:backgroundMark x1="37538" y1="61538" x2="44923" y2="52615"/>
                        </a14:backgroundRemoval>
                      </a14:imgEffect>
                      <a14:imgEffect>
                        <a14:brightnessContrast bright="-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5805" t="35385" r="25957" b="27799"/>
            <a:stretch/>
          </p:blipFill>
          <p:spPr bwMode="auto">
            <a:xfrm rot="17212789">
              <a:off x="4427527" y="1579202"/>
              <a:ext cx="823910" cy="166314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9" name="Picture 5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37231" b="89538" l="9538" r="79385">
                          <a14:backgroundMark x1="37538" y1="70769" x2="48615" y2="65846"/>
                          <a14:backgroundMark x1="44308" y1="53846" x2="45231" y2="57231"/>
                          <a14:backgroundMark x1="42769" y1="59077" x2="45231" y2="57846"/>
                          <a14:backgroundMark x1="36308" y1="54769" x2="36308" y2="60308"/>
                          <a14:backgroundMark x1="27692" y1="46154" x2="44923" y2="34154"/>
                          <a14:backgroundMark x1="30154" y1="50154" x2="55692" y2="39385"/>
                          <a14:backgroundMark x1="37538" y1="61538" x2="44923" y2="52615"/>
                        </a14:backgroundRemoval>
                      </a14:imgEffect>
                      <a14:imgEffect>
                        <a14:brightnessContrast bright="-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455" t="38121" r="42713" b="25063"/>
            <a:stretch/>
          </p:blipFill>
          <p:spPr bwMode="auto">
            <a:xfrm rot="18427740">
              <a:off x="3696489" y="2484774"/>
              <a:ext cx="1392839" cy="166314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3" name="Skupina 12"/>
          <p:cNvGrpSpPr/>
          <p:nvPr/>
        </p:nvGrpSpPr>
        <p:grpSpPr>
          <a:xfrm rot="21280103">
            <a:off x="6291536" y="1220378"/>
            <a:ext cx="2188741" cy="2799197"/>
            <a:chOff x="5186988" y="1834542"/>
            <a:chExt cx="1986679" cy="2344489"/>
          </a:xfrm>
        </p:grpSpPr>
        <p:pic>
          <p:nvPicPr>
            <p:cNvPr id="10" name="Picture 5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37231" b="89538" l="9538" r="79385">
                          <a14:backgroundMark x1="37538" y1="70769" x2="48615" y2="65846"/>
                          <a14:backgroundMark x1="44308" y1="53846" x2="45231" y2="57231"/>
                          <a14:backgroundMark x1="42769" y1="59077" x2="45231" y2="57846"/>
                          <a14:backgroundMark x1="36308" y1="54769" x2="36308" y2="60308"/>
                          <a14:backgroundMark x1="27692" y1="46154" x2="44923" y2="34154"/>
                          <a14:backgroundMark x1="30154" y1="50154" x2="55692" y2="39385"/>
                          <a14:backgroundMark x1="37538" y1="61538" x2="44923" y2="52615"/>
                        </a14:backgroundRemoval>
                      </a14:imgEffect>
                      <a14:imgEffect>
                        <a14:brightnessContrast bright="-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5805" t="35385" r="25957" b="27799"/>
            <a:stretch/>
          </p:blipFill>
          <p:spPr bwMode="auto">
            <a:xfrm rot="20024912">
              <a:off x="6349757" y="1834542"/>
              <a:ext cx="823910" cy="166314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" name="Picture 5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37231" b="89538" l="9538" r="79385">
                          <a14:backgroundMark x1="37538" y1="70769" x2="48615" y2="65846"/>
                          <a14:backgroundMark x1="44308" y1="53846" x2="45231" y2="57231"/>
                          <a14:backgroundMark x1="42769" y1="59077" x2="45231" y2="57846"/>
                          <a14:backgroundMark x1="36308" y1="54769" x2="36308" y2="60308"/>
                          <a14:backgroundMark x1="27692" y1="46154" x2="44923" y2="34154"/>
                          <a14:backgroundMark x1="30154" y1="50154" x2="55692" y2="39385"/>
                          <a14:backgroundMark x1="37538" y1="61538" x2="44923" y2="52615"/>
                        </a14:backgroundRemoval>
                      </a14:imgEffect>
                      <a14:imgEffect>
                        <a14:brightnessContrast bright="-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455" t="38121" r="42713" b="25063"/>
            <a:stretch/>
          </p:blipFill>
          <p:spPr bwMode="auto">
            <a:xfrm rot="18427740">
              <a:off x="5322143" y="2651037"/>
              <a:ext cx="1392839" cy="166314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7" name="Picture 6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538" b="89538" l="0" r="100000">
                        <a14:backgroundMark x1="3692" y1="35692" x2="18462" y2="6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27" t="25957" b="25669"/>
          <a:stretch/>
        </p:blipFill>
        <p:spPr bwMode="auto">
          <a:xfrm rot="4139171">
            <a:off x="5109641" y="3014057"/>
            <a:ext cx="2992316" cy="1488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9538" r="89538">
                        <a14:foregroundMark x1="49538" y1="29231" x2="56308" y2="23077"/>
                        <a14:foregroundMark x1="61538" y1="89846" x2="66769" y2="91692"/>
                        <a14:backgroundMark x1="32923" y1="12308" x2="31077" y2="22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458" r="21746"/>
          <a:stretch/>
        </p:blipFill>
        <p:spPr bwMode="auto">
          <a:xfrm>
            <a:off x="1147724" y="1556792"/>
            <a:ext cx="2418260" cy="44132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2340331" y="260648"/>
            <a:ext cx="4463338" cy="584775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Který kartáček si vybrat?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56320" y="836712"/>
            <a:ext cx="40313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(vyber nejvhodnější - klikni na kartáček)</a:t>
            </a:r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 rot="17412406">
            <a:off x="2854120" y="2128452"/>
            <a:ext cx="2882252" cy="1725488"/>
            <a:chOff x="1866447" y="773196"/>
            <a:chExt cx="3095625" cy="1818784"/>
          </a:xfrm>
        </p:grpSpPr>
        <p:pic>
          <p:nvPicPr>
            <p:cNvPr id="3" name="Picture 7"/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22769" b="89231" l="0" r="100000">
                          <a14:backgroundMark x1="8923" y1="44308" x2="63692" y2="21231"/>
                          <a14:backgroundMark x1="30769" y1="52000" x2="59077" y2="23077"/>
                          <a14:backgroundMark x1="42769" y1="48000" x2="62769" y2="21538"/>
                          <a14:backgroundMark x1="59385" y1="28308" x2="64000" y2="21538"/>
                          <a14:backgroundMark x1="64923" y1="24000" x2="72308" y2="22462"/>
                          <a14:backgroundMark x1="74769" y1="26154" x2="79077" y2="27385"/>
                          <a14:backgroundMark x1="79385" y1="28923" x2="84615" y2="28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6201" b="16826"/>
            <a:stretch/>
          </p:blipFill>
          <p:spPr bwMode="auto">
            <a:xfrm>
              <a:off x="1866447" y="828300"/>
              <a:ext cx="3095625" cy="176368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" name="Picture 7"/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22769" b="89231" l="0" r="100000">
                          <a14:backgroundMark x1="8923" y1="44308" x2="63692" y2="21231"/>
                          <a14:backgroundMark x1="30769" y1="52000" x2="59077" y2="23077"/>
                          <a14:backgroundMark x1="42769" y1="48000" x2="62769" y2="21538"/>
                          <a14:backgroundMark x1="59385" y1="28308" x2="64000" y2="21538"/>
                          <a14:backgroundMark x1="64923" y1="24000" x2="72308" y2="22462"/>
                          <a14:backgroundMark x1="74769" y1="26154" x2="79077" y2="27385"/>
                          <a14:backgroundMark x1="79385" y1="28923" x2="84615" y2="28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5844" t="25567" r="1603" b="63211"/>
            <a:stretch/>
          </p:blipFill>
          <p:spPr bwMode="auto">
            <a:xfrm rot="804187">
              <a:off x="4254402" y="773196"/>
              <a:ext cx="698187" cy="34736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" name="Picture 7"/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22769" b="89231" l="0" r="100000">
                          <a14:backgroundMark x1="8923" y1="44308" x2="63692" y2="21231"/>
                          <a14:backgroundMark x1="30769" y1="52000" x2="59077" y2="23077"/>
                          <a14:backgroundMark x1="42769" y1="48000" x2="62769" y2="21538"/>
                          <a14:backgroundMark x1="59385" y1="28308" x2="64000" y2="21538"/>
                          <a14:backgroundMark x1="64923" y1="24000" x2="72308" y2="22462"/>
                          <a14:backgroundMark x1="74769" y1="26154" x2="79077" y2="27385"/>
                          <a14:backgroundMark x1="79385" y1="28923" x2="84615" y2="28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7794" t="26201" r="14391" b="62426"/>
            <a:stretch/>
          </p:blipFill>
          <p:spPr bwMode="auto">
            <a:xfrm rot="20167982">
              <a:off x="3900845" y="866121"/>
              <a:ext cx="551504" cy="3520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54968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30" presetClass="entr" presetSubtype="0" fill="hold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800" decel="100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30" presetClass="entr" presetSubtype="0" fill="hold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800" decel="100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500"/>
                            </p:stCondLst>
                            <p:childTnLst>
                              <p:par>
                                <p:cTn id="39" presetID="30" presetClass="entr" presetSubtype="0" fill="hold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000"/>
                            </p:stCondLst>
                            <p:childTnLst>
                              <p:par>
                                <p:cTn id="48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7" dur="15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000"/>
                            </p:stCondLst>
                            <p:childTnLst>
                              <p:par>
                                <p:cTn id="59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9692" l="0" r="100000">
                        <a14:foregroundMark x1="22769" y1="43077" x2="66462" y2="65846"/>
                        <a14:foregroundMark x1="26154" y1="59077" x2="57846" y2="66769"/>
                        <a14:foregroundMark x1="59385" y1="56923" x2="81846" y2="42769"/>
                        <a14:foregroundMark x1="68000" y1="62769" x2="76615" y2="53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67" y="1670114"/>
            <a:ext cx="4280473" cy="4280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4932040" y="1082958"/>
            <a:ext cx="3168352" cy="2778089"/>
          </a:xfrm>
          <a:prstGeom prst="cloudCallout">
            <a:avLst>
              <a:gd name="adj1" fmla="val -63303"/>
              <a:gd name="adj2" fmla="val 52915"/>
            </a:avLst>
          </a:prstGeom>
          <a:solidFill>
            <a:srgbClr val="00B0F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Teď už vím, jak se o zuby starat?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79978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500"/>
                            </p:stCondLst>
                            <p:childTnLst>
                              <p:par>
                                <p:cTn id="18" presetID="32" presetClass="emph" presetSubtype="0" repeatCount="indefinite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793</TotalTime>
  <Words>387</Words>
  <Application>Microsoft Office PowerPoint</Application>
  <PresentationFormat>Předvádění na obrazovce (4:3)</PresentationFormat>
  <Paragraphs>64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Špendlík</vt:lpstr>
      <vt:lpstr>Kapsle</vt:lpstr>
      <vt:lpstr>1_Motiv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aaaa</cp:lastModifiedBy>
  <cp:revision>63</cp:revision>
  <dcterms:created xsi:type="dcterms:W3CDTF">2013-01-23T15:01:06Z</dcterms:created>
  <dcterms:modified xsi:type="dcterms:W3CDTF">2013-01-27T16:40:03Z</dcterms:modified>
</cp:coreProperties>
</file>