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3" autoAdjust="0"/>
    <p:restoredTop sz="94618" autoAdjust="0"/>
  </p:normalViewPr>
  <p:slideViewPr>
    <p:cSldViewPr>
      <p:cViewPr varScale="1">
        <p:scale>
          <a:sx n="71" d="100"/>
          <a:sy n="71" d="100"/>
        </p:scale>
        <p:origin x="-13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04B4C1-DAF0-4F5E-B570-A512AC0DFF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E7DE53-3CEC-42E3-A0BA-17DCE2D6A8D2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00B050"/>
              </a:solidFill>
            </a:rPr>
            <a:t>Najdi </a:t>
          </a:r>
          <a:r>
            <a:rPr lang="cs-CZ" smtClean="0">
              <a:solidFill>
                <a:srgbClr val="00B050"/>
              </a:solidFill>
            </a:rPr>
            <a:t>v textu spojení </a:t>
          </a:r>
          <a:r>
            <a:rPr lang="cs-CZ" dirty="0" smtClean="0">
              <a:solidFill>
                <a:srgbClr val="00B050"/>
              </a:solidFill>
            </a:rPr>
            <a:t>slov a vysvětli význam: </a:t>
          </a:r>
          <a:endParaRPr lang="cs-CZ" dirty="0">
            <a:solidFill>
              <a:srgbClr val="00B050"/>
            </a:solidFill>
          </a:endParaRPr>
        </a:p>
      </dgm:t>
    </dgm:pt>
    <dgm:pt modelId="{D09B9056-C827-49B5-9C5D-42BE9A520148}" type="parTrans" cxnId="{B5DBBA27-C73B-44D6-BEC3-3E3BBF607FCA}">
      <dgm:prSet/>
      <dgm:spPr/>
      <dgm:t>
        <a:bodyPr/>
        <a:lstStyle/>
        <a:p>
          <a:endParaRPr lang="cs-CZ"/>
        </a:p>
      </dgm:t>
    </dgm:pt>
    <dgm:pt modelId="{E5E0C265-2575-4830-8167-07C03A350ABD}" type="sibTrans" cxnId="{B5DBBA27-C73B-44D6-BEC3-3E3BBF607FCA}">
      <dgm:prSet/>
      <dgm:spPr/>
      <dgm:t>
        <a:bodyPr/>
        <a:lstStyle/>
        <a:p>
          <a:endParaRPr lang="cs-CZ"/>
        </a:p>
      </dgm:t>
    </dgm:pt>
    <dgm:pt modelId="{DDAB976D-696D-4315-9C71-0B466D7E7D1B}">
      <dgm:prSet/>
      <dgm:spPr>
        <a:solidFill>
          <a:srgbClr val="92D050"/>
        </a:solidFill>
      </dgm:spPr>
      <dgm:t>
        <a:bodyPr/>
        <a:lstStyle/>
        <a:p>
          <a:pPr rtl="0"/>
          <a:r>
            <a:rPr lang="cs-CZ" dirty="0" smtClean="0"/>
            <a:t>tělo vzpřímené</a:t>
          </a:r>
          <a:endParaRPr lang="cs-CZ" dirty="0"/>
        </a:p>
      </dgm:t>
    </dgm:pt>
    <dgm:pt modelId="{33BED446-EE5E-4784-A984-2B85BE4B799C}" type="parTrans" cxnId="{BB2A8481-FA26-42A9-945D-224B55932F8F}">
      <dgm:prSet/>
      <dgm:spPr/>
      <dgm:t>
        <a:bodyPr/>
        <a:lstStyle/>
        <a:p>
          <a:endParaRPr lang="cs-CZ"/>
        </a:p>
      </dgm:t>
    </dgm:pt>
    <dgm:pt modelId="{F13F26AC-BDA8-4242-82FC-37D8088283A5}" type="sibTrans" cxnId="{BB2A8481-FA26-42A9-945D-224B55932F8F}">
      <dgm:prSet/>
      <dgm:spPr/>
      <dgm:t>
        <a:bodyPr/>
        <a:lstStyle/>
        <a:p>
          <a:endParaRPr lang="cs-CZ"/>
        </a:p>
      </dgm:t>
    </dgm:pt>
    <dgm:pt modelId="{C1116286-1A9D-4FB4-82DA-9F2D8EF744DE}">
      <dgm:prSet/>
      <dgm:spPr>
        <a:solidFill>
          <a:srgbClr val="92D050"/>
        </a:solidFill>
      </dgm:spPr>
      <dgm:t>
        <a:bodyPr/>
        <a:lstStyle/>
        <a:p>
          <a:pPr rtl="0"/>
          <a:r>
            <a:rPr lang="cs-CZ" smtClean="0"/>
            <a:t>schránka chrání</a:t>
          </a:r>
          <a:endParaRPr lang="cs-CZ"/>
        </a:p>
      </dgm:t>
    </dgm:pt>
    <dgm:pt modelId="{A852F9E8-957C-459D-80F8-40BDC79CDCDA}" type="parTrans" cxnId="{2888E1FD-E46A-42E6-8A96-34BE394F016B}">
      <dgm:prSet/>
      <dgm:spPr/>
      <dgm:t>
        <a:bodyPr/>
        <a:lstStyle/>
        <a:p>
          <a:endParaRPr lang="cs-CZ"/>
        </a:p>
      </dgm:t>
    </dgm:pt>
    <dgm:pt modelId="{73C2A0E7-44D0-4E0C-B33C-BEEB4A3753F1}" type="sibTrans" cxnId="{2888E1FD-E46A-42E6-8A96-34BE394F016B}">
      <dgm:prSet/>
      <dgm:spPr/>
      <dgm:t>
        <a:bodyPr/>
        <a:lstStyle/>
        <a:p>
          <a:endParaRPr lang="cs-CZ"/>
        </a:p>
      </dgm:t>
    </dgm:pt>
    <dgm:pt modelId="{627D884A-F25F-4B18-8D62-A49FF29327EB}">
      <dgm:prSet/>
      <dgm:spPr>
        <a:solidFill>
          <a:srgbClr val="92D050"/>
        </a:solidFill>
      </dgm:spPr>
      <dgm:t>
        <a:bodyPr/>
        <a:lstStyle/>
        <a:p>
          <a:pPr rtl="0"/>
          <a:r>
            <a:rPr lang="cs-CZ" smtClean="0"/>
            <a:t>smršťovat a natahovat</a:t>
          </a:r>
          <a:endParaRPr lang="cs-CZ"/>
        </a:p>
      </dgm:t>
    </dgm:pt>
    <dgm:pt modelId="{52958A4C-A0AA-43C2-A6FE-A53E69755AC7}" type="parTrans" cxnId="{66C5ABCC-4EC2-4A9D-8979-F539AC8CB577}">
      <dgm:prSet/>
      <dgm:spPr/>
      <dgm:t>
        <a:bodyPr/>
        <a:lstStyle/>
        <a:p>
          <a:endParaRPr lang="cs-CZ"/>
        </a:p>
      </dgm:t>
    </dgm:pt>
    <dgm:pt modelId="{DCBC2221-53EF-46C2-AC1D-FAB70075A95B}" type="sibTrans" cxnId="{66C5ABCC-4EC2-4A9D-8979-F539AC8CB577}">
      <dgm:prSet/>
      <dgm:spPr/>
      <dgm:t>
        <a:bodyPr/>
        <a:lstStyle/>
        <a:p>
          <a:endParaRPr lang="cs-CZ"/>
        </a:p>
      </dgm:t>
    </dgm:pt>
    <dgm:pt modelId="{20A18CC0-7DC0-4C23-898A-9F80306D87D6}" type="pres">
      <dgm:prSet presAssocID="{C404B4C1-DAF0-4F5E-B570-A512AC0DFF7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9D810A-EE11-4E2B-BCA4-B84975ECBFC9}" type="pres">
      <dgm:prSet presAssocID="{78E7DE53-3CEC-42E3-A0BA-17DCE2D6A8D2}" presName="parentText" presStyleLbl="node1" presStyleIdx="0" presStyleCnt="4" custScaleY="19430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E88B24-12DA-43DC-B7E6-4F4411D6E651}" type="pres">
      <dgm:prSet presAssocID="{E5E0C265-2575-4830-8167-07C03A350ABD}" presName="spacer" presStyleCnt="0"/>
      <dgm:spPr/>
    </dgm:pt>
    <dgm:pt modelId="{F6B0B603-E4AB-4CD0-939A-6530DAA68EF0}" type="pres">
      <dgm:prSet presAssocID="{DDAB976D-696D-4315-9C71-0B466D7E7D1B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C788A-CAC1-43DE-9F87-3F811E220E4F}" type="pres">
      <dgm:prSet presAssocID="{F13F26AC-BDA8-4242-82FC-37D8088283A5}" presName="spacer" presStyleCnt="0"/>
      <dgm:spPr/>
    </dgm:pt>
    <dgm:pt modelId="{C58FD398-5392-44C4-B789-61D16D2A69ED}" type="pres">
      <dgm:prSet presAssocID="{C1116286-1A9D-4FB4-82DA-9F2D8EF744DE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97889-5839-4E21-9F21-7891F9C2927B}" type="pres">
      <dgm:prSet presAssocID="{73C2A0E7-44D0-4E0C-B33C-BEEB4A3753F1}" presName="spacer" presStyleCnt="0"/>
      <dgm:spPr/>
    </dgm:pt>
    <dgm:pt modelId="{319441C8-6C87-4435-A63D-619A41A527E3}" type="pres">
      <dgm:prSet presAssocID="{627D884A-F25F-4B18-8D62-A49FF29327E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78FF69-DFA9-443D-ABA0-AEA6C129DD15}" type="presOf" srcId="{C1116286-1A9D-4FB4-82DA-9F2D8EF744DE}" destId="{C58FD398-5392-44C4-B789-61D16D2A69ED}" srcOrd="0" destOrd="0" presId="urn:microsoft.com/office/officeart/2005/8/layout/vList2"/>
    <dgm:cxn modelId="{B1D9A04A-36A8-4C81-8D1F-A7887B9642DE}" type="presOf" srcId="{78E7DE53-3CEC-42E3-A0BA-17DCE2D6A8D2}" destId="{C99D810A-EE11-4E2B-BCA4-B84975ECBFC9}" srcOrd="0" destOrd="0" presId="urn:microsoft.com/office/officeart/2005/8/layout/vList2"/>
    <dgm:cxn modelId="{2190E13C-7FB1-4D4C-8B26-D743B33B1AC2}" type="presOf" srcId="{C404B4C1-DAF0-4F5E-B570-A512AC0DFF77}" destId="{20A18CC0-7DC0-4C23-898A-9F80306D87D6}" srcOrd="0" destOrd="0" presId="urn:microsoft.com/office/officeart/2005/8/layout/vList2"/>
    <dgm:cxn modelId="{73BA1C88-C258-4845-967F-4EF24253BCB3}" type="presOf" srcId="{627D884A-F25F-4B18-8D62-A49FF29327EB}" destId="{319441C8-6C87-4435-A63D-619A41A527E3}" srcOrd="0" destOrd="0" presId="urn:microsoft.com/office/officeart/2005/8/layout/vList2"/>
    <dgm:cxn modelId="{7150BFFC-D19E-4436-BD88-485A762D0CB4}" type="presOf" srcId="{DDAB976D-696D-4315-9C71-0B466D7E7D1B}" destId="{F6B0B603-E4AB-4CD0-939A-6530DAA68EF0}" srcOrd="0" destOrd="0" presId="urn:microsoft.com/office/officeart/2005/8/layout/vList2"/>
    <dgm:cxn modelId="{66C5ABCC-4EC2-4A9D-8979-F539AC8CB577}" srcId="{C404B4C1-DAF0-4F5E-B570-A512AC0DFF77}" destId="{627D884A-F25F-4B18-8D62-A49FF29327EB}" srcOrd="3" destOrd="0" parTransId="{52958A4C-A0AA-43C2-A6FE-A53E69755AC7}" sibTransId="{DCBC2221-53EF-46C2-AC1D-FAB70075A95B}"/>
    <dgm:cxn modelId="{2888E1FD-E46A-42E6-8A96-34BE394F016B}" srcId="{C404B4C1-DAF0-4F5E-B570-A512AC0DFF77}" destId="{C1116286-1A9D-4FB4-82DA-9F2D8EF744DE}" srcOrd="2" destOrd="0" parTransId="{A852F9E8-957C-459D-80F8-40BDC79CDCDA}" sibTransId="{73C2A0E7-44D0-4E0C-B33C-BEEB4A3753F1}"/>
    <dgm:cxn modelId="{BB2A8481-FA26-42A9-945D-224B55932F8F}" srcId="{C404B4C1-DAF0-4F5E-B570-A512AC0DFF77}" destId="{DDAB976D-696D-4315-9C71-0B466D7E7D1B}" srcOrd="1" destOrd="0" parTransId="{33BED446-EE5E-4784-A984-2B85BE4B799C}" sibTransId="{F13F26AC-BDA8-4242-82FC-37D8088283A5}"/>
    <dgm:cxn modelId="{B5DBBA27-C73B-44D6-BEC3-3E3BBF607FCA}" srcId="{C404B4C1-DAF0-4F5E-B570-A512AC0DFF77}" destId="{78E7DE53-3CEC-42E3-A0BA-17DCE2D6A8D2}" srcOrd="0" destOrd="0" parTransId="{D09B9056-C827-49B5-9C5D-42BE9A520148}" sibTransId="{E5E0C265-2575-4830-8167-07C03A350ABD}"/>
    <dgm:cxn modelId="{DD2DACC4-264A-4C4E-9227-75558097A381}" type="presParOf" srcId="{20A18CC0-7DC0-4C23-898A-9F80306D87D6}" destId="{C99D810A-EE11-4E2B-BCA4-B84975ECBFC9}" srcOrd="0" destOrd="0" presId="urn:microsoft.com/office/officeart/2005/8/layout/vList2"/>
    <dgm:cxn modelId="{0A82211C-114B-49D4-BF86-2255A10710BC}" type="presParOf" srcId="{20A18CC0-7DC0-4C23-898A-9F80306D87D6}" destId="{1BE88B24-12DA-43DC-B7E6-4F4411D6E651}" srcOrd="1" destOrd="0" presId="urn:microsoft.com/office/officeart/2005/8/layout/vList2"/>
    <dgm:cxn modelId="{4677D53B-388C-49C3-9BC7-0DC18D9F2824}" type="presParOf" srcId="{20A18CC0-7DC0-4C23-898A-9F80306D87D6}" destId="{F6B0B603-E4AB-4CD0-939A-6530DAA68EF0}" srcOrd="2" destOrd="0" presId="urn:microsoft.com/office/officeart/2005/8/layout/vList2"/>
    <dgm:cxn modelId="{FE1D7138-79B5-43F7-9752-8CB431BAF8BF}" type="presParOf" srcId="{20A18CC0-7DC0-4C23-898A-9F80306D87D6}" destId="{7F4C788A-CAC1-43DE-9F87-3F811E220E4F}" srcOrd="3" destOrd="0" presId="urn:microsoft.com/office/officeart/2005/8/layout/vList2"/>
    <dgm:cxn modelId="{BEA0FCCB-8C29-4A48-824D-E7E3BF9D597B}" type="presParOf" srcId="{20A18CC0-7DC0-4C23-898A-9F80306D87D6}" destId="{C58FD398-5392-44C4-B789-61D16D2A69ED}" srcOrd="4" destOrd="0" presId="urn:microsoft.com/office/officeart/2005/8/layout/vList2"/>
    <dgm:cxn modelId="{4FA6B958-EA44-4CC8-97C4-AB33FC0E83CF}" type="presParOf" srcId="{20A18CC0-7DC0-4C23-898A-9F80306D87D6}" destId="{B5097889-5839-4E21-9F21-7891F9C2927B}" srcOrd="5" destOrd="0" presId="urn:microsoft.com/office/officeart/2005/8/layout/vList2"/>
    <dgm:cxn modelId="{CD7C1586-1FC7-4B15-8F94-8A1EE7647944}" type="presParOf" srcId="{20A18CC0-7DC0-4C23-898A-9F80306D87D6}" destId="{319441C8-6C87-4435-A63D-619A41A527E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D810A-EE11-4E2B-BCA4-B84975ECBFC9}">
      <dsp:nvSpPr>
        <dsp:cNvPr id="0" name=""/>
        <dsp:cNvSpPr/>
      </dsp:nvSpPr>
      <dsp:spPr>
        <a:xfrm>
          <a:off x="0" y="100609"/>
          <a:ext cx="8229600" cy="1584513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00B050"/>
              </a:solidFill>
            </a:rPr>
            <a:t>Najdi </a:t>
          </a:r>
          <a:r>
            <a:rPr lang="cs-CZ" sz="3400" kern="1200" smtClean="0">
              <a:solidFill>
                <a:srgbClr val="00B050"/>
              </a:solidFill>
            </a:rPr>
            <a:t>v textu spojení </a:t>
          </a:r>
          <a:r>
            <a:rPr lang="cs-CZ" sz="3400" kern="1200" dirty="0" smtClean="0">
              <a:solidFill>
                <a:srgbClr val="00B050"/>
              </a:solidFill>
            </a:rPr>
            <a:t>slov a vysvětli význam: </a:t>
          </a:r>
          <a:endParaRPr lang="cs-CZ" sz="3400" kern="1200" dirty="0">
            <a:solidFill>
              <a:srgbClr val="00B050"/>
            </a:solidFill>
          </a:endParaRPr>
        </a:p>
      </dsp:txBody>
      <dsp:txXfrm>
        <a:off x="77350" y="177959"/>
        <a:ext cx="8074900" cy="1429813"/>
      </dsp:txXfrm>
    </dsp:sp>
    <dsp:sp modelId="{F6B0B603-E4AB-4CD0-939A-6530DAA68EF0}">
      <dsp:nvSpPr>
        <dsp:cNvPr id="0" name=""/>
        <dsp:cNvSpPr/>
      </dsp:nvSpPr>
      <dsp:spPr>
        <a:xfrm>
          <a:off x="0" y="1783043"/>
          <a:ext cx="8229600" cy="815490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tělo vzpřímené</a:t>
          </a:r>
          <a:endParaRPr lang="cs-CZ" sz="3400" kern="1200" dirty="0"/>
        </a:p>
      </dsp:txBody>
      <dsp:txXfrm>
        <a:off x="39809" y="1822852"/>
        <a:ext cx="8149982" cy="735872"/>
      </dsp:txXfrm>
    </dsp:sp>
    <dsp:sp modelId="{C58FD398-5392-44C4-B789-61D16D2A69ED}">
      <dsp:nvSpPr>
        <dsp:cNvPr id="0" name=""/>
        <dsp:cNvSpPr/>
      </dsp:nvSpPr>
      <dsp:spPr>
        <a:xfrm>
          <a:off x="0" y="2696453"/>
          <a:ext cx="8229600" cy="815490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schránka chrání</a:t>
          </a:r>
          <a:endParaRPr lang="cs-CZ" sz="3400" kern="1200"/>
        </a:p>
      </dsp:txBody>
      <dsp:txXfrm>
        <a:off x="39809" y="2736262"/>
        <a:ext cx="8149982" cy="735872"/>
      </dsp:txXfrm>
    </dsp:sp>
    <dsp:sp modelId="{319441C8-6C87-4435-A63D-619A41A527E3}">
      <dsp:nvSpPr>
        <dsp:cNvPr id="0" name=""/>
        <dsp:cNvSpPr/>
      </dsp:nvSpPr>
      <dsp:spPr>
        <a:xfrm>
          <a:off x="0" y="3609863"/>
          <a:ext cx="8229600" cy="815490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smršťovat a natahovat</a:t>
          </a:r>
          <a:endParaRPr lang="cs-CZ" sz="3400" kern="1200"/>
        </a:p>
      </dsp:txBody>
      <dsp:txXfrm>
        <a:off x="39809" y="3649672"/>
        <a:ext cx="8149982" cy="7358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022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80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818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244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721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064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864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5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53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957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519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0A1E6-5E32-4C84-9D16-CE4231CA080E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26367-050E-4367-A598-C066DD38E3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600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3384376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NÁZEV ŠKOLY: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SPECIÁLNÍ ZÁKLADNÍ ŠKOLA A MATEŘSKÁ ŠKOLA VARNSDORF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 MGR. JINDRA BENEŠOVÁ , 2011 – 10 – 31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NÁZEV:</a:t>
            </a:r>
            <a:r>
              <a:rPr lang="cs-CZ" sz="2000" b="1" dirty="0" smtClean="0"/>
              <a:t>VY_12_INOVACE_25_LIDSKÉ  TĚLO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TÉMA: PROČ MŮŽEME STÁT?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PROJEKTU: </a:t>
            </a:r>
            <a:r>
              <a:rPr lang="cs-CZ" sz="2000" dirty="0"/>
              <a:t>CZ.1.07/1.4.00/21.0640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581128"/>
            <a:ext cx="6944816" cy="1057672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solidFill>
                  <a:schemeClr val="tx1"/>
                </a:solidFill>
              </a:rPr>
              <a:t>Anotace: Materiál je určen pro </a:t>
            </a:r>
            <a:r>
              <a:rPr lang="cs-CZ" sz="2000" dirty="0" smtClean="0">
                <a:solidFill>
                  <a:schemeClr val="tx1"/>
                </a:solidFill>
              </a:rPr>
              <a:t>4. a 5</a:t>
            </a:r>
            <a:r>
              <a:rPr lang="cs-CZ" sz="2000" dirty="0">
                <a:solidFill>
                  <a:schemeClr val="tx1"/>
                </a:solidFill>
              </a:rPr>
              <a:t>. </a:t>
            </a:r>
            <a:r>
              <a:rPr lang="cs-CZ" sz="2000" dirty="0" smtClean="0">
                <a:solidFill>
                  <a:schemeClr val="tx1"/>
                </a:solidFill>
              </a:rPr>
              <a:t>ročník, </a:t>
            </a:r>
            <a:r>
              <a:rPr lang="cs-CZ" sz="2000" dirty="0">
                <a:solidFill>
                  <a:schemeClr val="tx1"/>
                </a:solidFill>
              </a:rPr>
              <a:t>slouží k </a:t>
            </a:r>
            <a:r>
              <a:rPr lang="cs-CZ" sz="2000" dirty="0" smtClean="0">
                <a:solidFill>
                  <a:schemeClr val="tx1"/>
                </a:solidFill>
              </a:rPr>
              <a:t>rozvoji čtenářské a informační gramotnosti v hodinách přírodovědy. Žáci se seznámí s významem a funkcí kostry pro lidské tělo.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25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0184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/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>
                <a:solidFill>
                  <a:srgbClr val="FF0000"/>
                </a:solidFill>
              </a:rPr>
              <a:t/>
            </a:r>
            <a:br>
              <a:rPr lang="cs-CZ" sz="2800" b="1" dirty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PROČ MŮŽEME STÁT?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Za to, že je naše tělo vzpřímené, vděčíme svalům a kostem nejrůznějšího tvaru a velikostí. Kostí je  víc než dvě stě třicet a dohromady tvoří kostru. </a:t>
            </a:r>
            <a:br>
              <a:rPr lang="cs-CZ" sz="2800" dirty="0" smtClean="0"/>
            </a:br>
            <a:r>
              <a:rPr lang="cs-CZ" sz="2800" dirty="0" smtClean="0"/>
              <a:t>Některé kosti také jako schránka chrání naše měkké a velice citlivé orgány, například plíce, srdce nebo mozek. </a:t>
            </a:r>
            <a:br>
              <a:rPr lang="cs-CZ" sz="2800" dirty="0" smtClean="0"/>
            </a:br>
            <a:r>
              <a:rPr lang="cs-CZ" sz="2800" dirty="0" smtClean="0"/>
              <a:t>Ke kostem jsou připevněny svaly, které se dovedou smršťovat a natahovat. Smrštěním a natažením se mohou kosti pohybovat. </a:t>
            </a:r>
            <a:br>
              <a:rPr lang="cs-CZ" sz="2800" dirty="0" smtClean="0"/>
            </a:br>
            <a:r>
              <a:rPr lang="cs-CZ" sz="2800" dirty="0" smtClean="0"/>
              <a:t>Napnutí svalů, hlavně zádových , udržuje kostru vzpřímenou.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1026" name="Picture 2" descr="C:\Documents and Settings\vlastnik\Desktop\Foto-Kostra\P11001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4214818"/>
            <a:ext cx="3160185" cy="23701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4518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HLEDÁME ODPOVĚDI NA OTÁZKY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ČEMU VDĚČÍME, ŽE JE NAŠE TĚLO VZPŘÍMENÉ?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FF00"/>
                </a:solidFill>
              </a:rPr>
              <a:t>Svalům				Kostem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2. KTERÉ CITLIVÉ ORGÁNY KOSTI CHRÁNÍ?   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FF00"/>
                </a:solidFill>
              </a:rPr>
              <a:t>Plíce		Mozek		Srdce	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3. CO UDRŽUJE KOSTRU VZPŘÍMENOU?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b="1" dirty="0" smtClean="0">
                <a:solidFill>
                  <a:srgbClr val="FFFF00"/>
                </a:solidFill>
              </a:rPr>
              <a:t>Napnuté svaly</a:t>
            </a:r>
            <a:r>
              <a:rPr lang="cs-CZ" sz="2800" dirty="0" smtClean="0"/>
              <a:t>	</a:t>
            </a:r>
            <a:endParaRPr lang="cs-CZ" sz="2800" dirty="0"/>
          </a:p>
        </p:txBody>
      </p:sp>
      <p:pic>
        <p:nvPicPr>
          <p:cNvPr id="1026" name="Picture 2" descr="C:\Users\benesova\Desktop\Z-kostra\P1100365 kop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89980"/>
            <a:ext cx="2051720" cy="594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44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SOUTĚŽÍME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08457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3557574" y="285728"/>
            <a:ext cx="5586426" cy="50720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3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PROČ MŮŽEME STÁT?</a:t>
            </a:r>
            <a: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 to, že je naše tělo vzpřímené, vděčíme svalům a kostem nejrůznějšího tvaru a velikostí. Kostí je  víc než dvě stě třicet a dohromady tvoří kostru. </a:t>
            </a:r>
            <a:b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Některé kosti také jako schránka chrání naše měkké a velice citlivé orgány, například plíce, srdce nebo mozek. </a:t>
            </a:r>
            <a:b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Ke kostem jsou připevněny svaly, které se dovedou smršťovat a natahovat. Smrštěním a natažením se mohou kosti pohybovat. </a:t>
            </a:r>
            <a:b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6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Napnutí svalů, hlavně zádových , udržuje kostru vzpřímenou.</a:t>
            </a:r>
            <a:r>
              <a:rPr kumimoji="0" lang="cs-CZ" sz="4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961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 animBg="1"/>
      <p:bldP spid="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DOPLŇ CHYBĚJÍCÍ PÍSMENA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Oporou lidského těla je  		K - - - - A 				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KOSTRA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Na ní jsou upevněny		S - - - y</a:t>
            </a:r>
          </a:p>
          <a:p>
            <a:pPr marL="0" indent="0">
              <a:buNone/>
            </a:pPr>
            <a:endParaRPr lang="cs-CZ" sz="28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SVALY</a:t>
            </a:r>
          </a:p>
          <a:p>
            <a:pPr marL="0" indent="0">
              <a:buNone/>
            </a:pP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23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Text je čerpán z knihy:  Co ještě nevím (CH. </a:t>
            </a:r>
            <a:r>
              <a:rPr lang="cs-CZ" sz="2000" dirty="0" err="1" smtClean="0"/>
              <a:t>Baradeauová</a:t>
            </a:r>
            <a:r>
              <a:rPr lang="cs-CZ" sz="2000" dirty="0" smtClean="0"/>
              <a:t>, G. </a:t>
            </a:r>
            <a:r>
              <a:rPr lang="cs-CZ" sz="2000" dirty="0" err="1" smtClean="0"/>
              <a:t>Finifterová</a:t>
            </a:r>
            <a:r>
              <a:rPr lang="cs-CZ" sz="2000" dirty="0" smtClean="0"/>
              <a:t>), nakladatelství </a:t>
            </a:r>
            <a:r>
              <a:rPr lang="cs-CZ" sz="2000" dirty="0" smtClean="0"/>
              <a:t>Albatros, Praha 1989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Snímek č. 2	</a:t>
            </a:r>
            <a:r>
              <a:rPr lang="en-US" sz="2000" dirty="0" smtClean="0"/>
              <a:t>[ cit.2011 – 10 – 31]	</a:t>
            </a:r>
            <a:r>
              <a:rPr lang="en-US" sz="2000" dirty="0" err="1" smtClean="0"/>
              <a:t>Fotogalerie</a:t>
            </a:r>
            <a:r>
              <a:rPr lang="en-US" sz="2000" dirty="0" smtClean="0"/>
              <a:t> </a:t>
            </a:r>
            <a:r>
              <a:rPr lang="en-US" sz="2000" dirty="0" err="1" smtClean="0"/>
              <a:t>autora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b="1" dirty="0" err="1" smtClean="0"/>
              <a:t>Sn</a:t>
            </a:r>
            <a:r>
              <a:rPr lang="cs-CZ" sz="2000" b="1" dirty="0" err="1" smtClean="0"/>
              <a:t>ímek</a:t>
            </a:r>
            <a:r>
              <a:rPr lang="cs-CZ" sz="2000" b="1" dirty="0" smtClean="0"/>
              <a:t> č. 3	</a:t>
            </a:r>
            <a:r>
              <a:rPr lang="en-US" sz="2000" dirty="0"/>
              <a:t>[ cit.2011 – 10 – 31]	</a:t>
            </a:r>
            <a:r>
              <a:rPr lang="en-US" sz="2000" dirty="0" err="1"/>
              <a:t>Fotogalerie</a:t>
            </a:r>
            <a:r>
              <a:rPr lang="en-US" sz="2000" dirty="0"/>
              <a:t> </a:t>
            </a:r>
            <a:r>
              <a:rPr lang="en-US" sz="2000" dirty="0" err="1"/>
              <a:t>autora</a:t>
            </a:r>
            <a:endParaRPr lang="en-US" sz="2000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3248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89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  SPECIÁLNÍ ZÁKLADNÍ ŠKOLA A MATEŘSKÁ ŠKOLA VARNSDORF   AUTOR: MGR. JINDRA BENEŠOVÁ , 2011 – 10 – 31  NÁZEV:VY_12_INOVACE_25_LIDSKÉ  TĚLO  TÉMA: PROČ MŮŽEME STÁT?  ČÍSLO PROJEKTU: CZ.1.07/1.4.00/21.0640</vt:lpstr>
      <vt:lpstr>  PROČ MŮŽEME STÁT? Za to, že je naše tělo vzpřímené, vděčíme svalům a kostem nejrůznějšího tvaru a velikostí. Kostí je  víc než dvě stě třicet a dohromady tvoří kostru.  Některé kosti také jako schránka chrání naše měkké a velice citlivé orgány, například plíce, srdce nebo mozek.  Ke kostem jsou připevněny svaly, které se dovedou smršťovat a natahovat. Smrštěním a natažením se mohou kosti pohybovat.  Napnutí svalů, hlavně zádových , udržuje kostru vzpřímenou.  </vt:lpstr>
      <vt:lpstr>HLEDÁME ODPOVĚDI NA OTÁZKY</vt:lpstr>
      <vt:lpstr>SOUTĚŽÍME</vt:lpstr>
      <vt:lpstr>DOPLŇ CHYBĚJÍCÍ PÍSMENA</vt:lpstr>
      <vt:lpstr>POUŽITÉ ZDROJE:</vt:lpstr>
    </vt:vector>
  </TitlesOfParts>
  <Company>Speciální školy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SPECIÁLNÍ ZÁKLADNÍ ŠKOLA A MATEŘSKÁ ŠKOLA VARNSDORF   AUTOR: MGR. JINDRA BENEŠOVÁ   NÁZEV:VY_12_INOVACE_25_PROČ MŮŽEME STÁT?  TÉMA: PROČ MŮŽEME STÁT?  ČÍSLO PROJEKTU: CZ.1.07/1.4.00/21.0640</dc:title>
  <dc:creator>benesova</dc:creator>
  <cp:lastModifiedBy>benesova</cp:lastModifiedBy>
  <cp:revision>17</cp:revision>
  <dcterms:created xsi:type="dcterms:W3CDTF">2011-10-21T14:21:09Z</dcterms:created>
  <dcterms:modified xsi:type="dcterms:W3CDTF">2011-11-05T15:47:02Z</dcterms:modified>
</cp:coreProperties>
</file>