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</a:t>
          </a:r>
          <a:r>
            <a:rPr lang="cs-CZ" sz="2000" b="1" dirty="0" smtClean="0"/>
            <a:t>sady:  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VY_32_INOVACE_KVAŠENÍ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</a:t>
          </a:r>
          <a:r>
            <a:rPr lang="cs-CZ" sz="2000" b="1" kern="1200" dirty="0" smtClean="0"/>
            <a:t>sady:  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VY_32_INOVACE_KVAŠENÍ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iVjKX1Gxec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9729594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</a:t>
            </a:r>
            <a:r>
              <a:rPr lang="cs-CZ" dirty="0" smtClean="0">
                <a:cs typeface="Calibri" pitchFamily="34" charset="0"/>
              </a:rPr>
              <a:t>: 9.třída </a:t>
            </a:r>
            <a:endParaRPr lang="cs-CZ" dirty="0">
              <a:cs typeface="Calibri" pitchFamily="34" charset="0"/>
            </a:endParaRPr>
          </a:p>
          <a:p>
            <a:pPr>
              <a:buNone/>
              <a:defRPr/>
            </a:pP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výuce. </a:t>
            </a:r>
            <a:r>
              <a:rPr lang="cs-CZ" dirty="0" smtClean="0">
                <a:cs typeface="Calibri" pitchFamily="34" charset="0"/>
              </a:rPr>
              <a:t>Třetí snímek vymezuje pojem </a:t>
            </a:r>
            <a:r>
              <a:rPr lang="cs-CZ" dirty="0">
                <a:cs typeface="Calibri" pitchFamily="34" charset="0"/>
              </a:rPr>
              <a:t> </a:t>
            </a:r>
            <a:r>
              <a:rPr lang="cs-CZ" dirty="0" smtClean="0">
                <a:cs typeface="Calibri" pitchFamily="34" charset="0"/>
              </a:rPr>
              <a:t>kvašení s ukázkou videa. Žáci </a:t>
            </a:r>
            <a:r>
              <a:rPr lang="cs-CZ" dirty="0">
                <a:cs typeface="Calibri" pitchFamily="34" charset="0"/>
              </a:rPr>
              <a:t>inovativním způsobem vyhledávají a zpracovávají informace pomocí </a:t>
            </a:r>
            <a:r>
              <a:rPr lang="cs-CZ" dirty="0" smtClean="0">
                <a:cs typeface="Calibri" pitchFamily="34" charset="0"/>
              </a:rPr>
              <a:t>internetu k jednotlivým typům kvašení.  Na snímku 9 si ověřují získané znalosti   spojováním typu kvašení s produktem.</a:t>
            </a:r>
            <a:endParaRPr lang="cs-CZ" dirty="0"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10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548680"/>
            <a:ext cx="41546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KVAŠENÍ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496" y="1917890"/>
            <a:ext cx="8149968" cy="83099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proces přeměn látek (hlavně sacharidů) působením enzymů (kvasinek a bakterií)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43356" y="2996952"/>
            <a:ext cx="6292940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2"/>
              </a:rPr>
              <a:t>VIDEO - pokus s kvasnicemi!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598496" y="3789040"/>
            <a:ext cx="3613464" cy="129614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ALKOHOLOVÉ KVAŠENÍ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31648" y="3789040"/>
            <a:ext cx="3613464" cy="129614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MLÉČNÉ KVAŠENÍ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3560" y="5322021"/>
            <a:ext cx="3613464" cy="129614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MÁSELNÉ KVAŠENÍ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831648" y="5322021"/>
            <a:ext cx="3613464" cy="129614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OCTOVÉ KVAŠENÍ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181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avlína\AppData\Local\Microsoft\Windows\Temporary Internet Files\Content.IE5\6CRR153V\MC90035518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509"/>
            <a:ext cx="9144000" cy="700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9253"/>
            <a:ext cx="49055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Alkoholové  kvašení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467544" y="1916832"/>
            <a:ext cx="2376264" cy="2412848"/>
          </a:xfrm>
          <a:prstGeom prst="wedgeEllipseCallout">
            <a:avLst>
              <a:gd name="adj1" fmla="val 132880"/>
              <a:gd name="adj2" fmla="val 5151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Bez přístupu kyslíku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6002677"/>
            <a:ext cx="648072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FF0000"/>
                </a:solidFill>
              </a:rPr>
              <a:t>6</a:t>
            </a:r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r>
              <a:rPr lang="cs-CZ" b="1" dirty="0" smtClean="0">
                <a:solidFill>
                  <a:srgbClr val="FF0000"/>
                </a:solidFill>
              </a:rPr>
              <a:t>12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6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2CH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  <a:r>
              <a:rPr lang="cs-CZ" sz="3200" b="1" dirty="0" smtClean="0">
                <a:solidFill>
                  <a:srgbClr val="FF0000"/>
                </a:solidFill>
              </a:rPr>
              <a:t>CH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OH  + 2CO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843808" y="6295064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752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avlína\AppData\Local\Microsoft\Windows\Temporary Internet Files\Content.IE5\Z5ZMQGUN\MC900411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865" y="1340768"/>
            <a:ext cx="4795463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738878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Mléčné kvašení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395536" y="1569875"/>
            <a:ext cx="1922512" cy="1499085"/>
          </a:xfrm>
          <a:prstGeom prst="wedgeEllipseCallout">
            <a:avLst>
              <a:gd name="adj1" fmla="val 136608"/>
              <a:gd name="adj2" fmla="val 7028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Bez přístupu kyslíku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222601"/>
            <a:ext cx="8352928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Sacharidy                                          kyselina mléčná + CO2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3110" y="4484211"/>
            <a:ext cx="300348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95736" y="4005064"/>
            <a:ext cx="283443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Bakterie mléčného kvašení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775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vlína\AppData\Local\Microsoft\Windows\Temporary Internet Files\Content.IE5\Z5ZMQGUN\MC900228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64704"/>
            <a:ext cx="691276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764704"/>
            <a:ext cx="3437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Máselné kvašení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Popisek se šipkou doprava 3"/>
          <p:cNvSpPr/>
          <p:nvPr/>
        </p:nvSpPr>
        <p:spPr>
          <a:xfrm>
            <a:off x="179512" y="1411035"/>
            <a:ext cx="3240360" cy="1636221"/>
          </a:xfrm>
          <a:prstGeom prst="rightArrowCallou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Bez O</a:t>
            </a:r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4797152"/>
            <a:ext cx="8712968" cy="1384995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Sacharidy                                                                  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X                                                                 kyselina máselná</a:t>
            </a:r>
          </a:p>
          <a:p>
            <a:r>
              <a:rPr lang="cs-CZ" sz="2800" b="1" dirty="0" smtClean="0"/>
              <a:t>Kyselina mléčná</a:t>
            </a:r>
            <a:endParaRPr lang="cs-CZ" sz="28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690179" y="5489649"/>
            <a:ext cx="310595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75856" y="4929336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bakterie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756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836712"/>
            <a:ext cx="44566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Octové   kvašení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7930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Ethanol</a:t>
            </a:r>
            <a:r>
              <a:rPr lang="cs-CZ" sz="3600" b="1" dirty="0" smtClean="0"/>
              <a:t>                               kyselina  octová</a:t>
            </a:r>
            <a:endParaRPr lang="cs-CZ" sz="36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2456021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490856" y="1686580"/>
            <a:ext cx="13739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+ O2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2636912"/>
            <a:ext cx="30375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Bakterie octového kvašení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ajda\AppData\Local\Microsoft\Windows\Temporary Internet Files\Content.IE5\QO290GXZ\MC900388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279" y="3266586"/>
            <a:ext cx="2314372" cy="286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65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Využití!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700808"/>
            <a:ext cx="3960440" cy="3456384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Mléčné kvašení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onzervace okurek, zelené píce nebo při výrobě sýrů a tvarohů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16016" y="1713918"/>
            <a:ext cx="3960440" cy="344327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Máselné kvašení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 máčení lnu, výrobě pšeničného škrobu kysáním a při zrání některých sýrů </a:t>
            </a:r>
          </a:p>
        </p:txBody>
      </p:sp>
    </p:spTree>
    <p:extLst>
      <p:ext uri="{BB962C8B-B14F-4D97-AF65-F5344CB8AC3E}">
        <p14:creationId xmlns:p14="http://schemas.microsoft.com/office/powerpoint/2010/main" val="32339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Spojte!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7504" y="1556792"/>
            <a:ext cx="216024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ALKOHOLOVÉ KVAŠENÍ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43095" y="1556792"/>
            <a:ext cx="216024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OCTOVÉ KVAŠENÍ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45748" y="1556792"/>
            <a:ext cx="216024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MLÉČNÉ KVAŠENÍ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983760" y="1556792"/>
            <a:ext cx="216024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MÁSELNÉ KVAŠENÍ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ajda\AppData\Local\Microsoft\Windows\Temporary Internet Files\Content.IE5\JID3GU85\MC90044178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148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jda\AppData\Local\Microsoft\Windows\Temporary Internet Files\Content.IE5\1C20D7SS\MP9003878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095" y="4365104"/>
            <a:ext cx="177826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jda\AppData\Local\Microsoft\Windows\Temporary Internet Files\Content.IE5\DRKQYO2S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14" y="5301208"/>
            <a:ext cx="2029243" cy="135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jda\AppData\Local\Microsoft\Windows\Temporary Internet Files\Content.IE5\A6R21DVB\MC9003701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348" y="4845469"/>
            <a:ext cx="907999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44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C 0.00122 -0.07639 0.00104 -0.08079 0.00608 -0.13542 C 0.00712 -0.14653 0.00729 -0.16088 0.01059 -0.17176 C 0.01788 -0.19606 0.03073 -0.21968 0.04236 -0.24051 C 0.04965 -0.2537 0.05764 -0.26944 0.06979 -0.27477 C 0.08073 -0.28935 0.09236 -0.29606 0.10608 -0.30509 C 0.11406 -0.31042 0.12083 -0.31806 0.12882 -0.32338 C 0.17135 -0.35162 0.2408 -0.34815 0.2849 -0.34954 C 0.39427 -0.35324 0.31545 -0.34977 0.39844 -0.3537 C 0.40799 -0.35301 0.42552 -0.35625 0.4349 -0.3456 C 0.46007 -0.3169 0.46302 -0.29838 0.49392 -0.28495 C 0.4974 -0.28565 0.50104 -0.28565 0.50451 -0.28704 C 0.5059 -0.28773 0.50642 -0.29005 0.50764 -0.29097 C 0.50955 -0.29213 0.51163 -0.29236 0.51372 -0.29306 C 0.51528 -0.29444 0.51649 -0.29606 0.51823 -0.29699 C 0.52014 -0.29815 0.52274 -0.29722 0.52431 -0.29907 C 0.52743 -0.30255 0.52813 -0.3088 0.53038 -0.31319 C 0.53073 -0.31574 0.53333 -0.32755 0.53038 -0.33148 C 0.52917 -0.3331 0.52726 -0.33264 0.52569 -0.33333 C 0.52274 -0.33472 0.51667 -0.3375 0.51667 -0.3375 C 0.50885 -0.3338 0.51458 -0.33819 0.51059 -0.3294 C 0.50747 -0.32245 0.50104 -0.31759 0.49549 -0.31528 C 0.4908 -0.31088 0.49149 -0.31204 0.48785 -0.30718 C 0.48681 -0.30579 0.4849 -0.30301 0.4849 -0.30301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08 0.05555 C -0.00486 -0.00787 -0.00278 -0.06968 0.00156 -0.13241 C 0.0026 -0.1676 0.00417 -0.20047 0.00608 -0.23542 C 0.00677 -0.24861 0.00903 -0.24815 0.00903 -0.26574 " pathEditMode="relative" rAng="0" ptsTypes="fffA">
                                      <p:cBhvr>
                                        <p:cTn id="1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7" y="-1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3 0.03218 C -0.00312 0.03079 -0.05694 0.02917 -0.1118 0.00995 C -0.14062 -0.00023 -0.17795 -0.0287 -0.20121 -0.04051 C -0.24166 -0.06111 -0.29062 -0.08056 -0.33003 -0.10926 C -0.36128 -0.13194 -0.3802 -0.16227 -0.40416 -0.19606 C -0.40798 -0.20162 -0.42048 -0.22639 -0.42847 -0.22639 " pathEditMode="relative" rAng="0" ptsTypes="fffffA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97" y="-1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1481E-6 C 0.00782 -0.01412 0.01146 -0.03264 0.02118 -0.04444 C 0.02726 -0.05185 0.03299 -0.05995 0.03941 -0.06666 C 0.04757 -0.07546 0.05712 -0.08171 0.06511 -0.09097 C 0.08802 -0.11759 0.10191 -0.15463 0.12275 -0.18379 C 0.14132 -0.20972 0.16858 -0.22338 0.18629 -0.25046 C 0.2132 -0.29166 0.23663 -0.33912 0.26962 -0.37176 C 0.27257 -0.38333 0.27118 -0.37592 0.26806 -0.37176 C 0.2658 -0.36875 0.26268 -0.3669 0.26059 -0.36366 C 0.25347 -0.35324 0.25174 -0.34213 0.24549 -0.33148 C 0.24323 -0.31991 0.2382 -0.30694 0.23334 -0.29699 C 0.23386 -0.29305 0.23368 -0.28866 0.23472 -0.28495 C 0.23611 -0.28009 0.24271 -0.27639 0.24549 -0.27268 C 0.24375 -0.25995 0.24393 -0.26481 0.24393 -0.25856 " pathEditMode="relative" ptsTypes="fffffffffffffA">
                                      <p:cBhvr>
                                        <p:cTn id="2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b="1" u="sng" dirty="0"/>
              <a:t>Internetové zdroje: </a:t>
            </a:r>
            <a:endParaRPr lang="cs-CZ" b="1" u="sng" dirty="0" smtClean="0"/>
          </a:p>
          <a:p>
            <a:pPr marL="0" indent="0">
              <a:buNone/>
            </a:pPr>
            <a:r>
              <a:rPr lang="cs-CZ" u="sng" dirty="0"/>
              <a:t>http://www.youtube.com/watch?v=ziVjKX1Gxec</a:t>
            </a:r>
            <a:endParaRPr lang="cs-CZ" u="sng" dirty="0"/>
          </a:p>
          <a:p>
            <a:r>
              <a:rPr lang="cs-CZ" b="1" u="sng" dirty="0" smtClean="0"/>
              <a:t>Jiné </a:t>
            </a:r>
            <a:r>
              <a:rPr lang="cs-CZ" b="1" u="sng" dirty="0"/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63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736</TotalTime>
  <Words>217</Words>
  <Application>Microsoft Office PowerPoint</Application>
  <PresentationFormat>Předvádění na obrazovce (4:3)</PresentationFormat>
  <Paragraphs>54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Využití!</vt:lpstr>
      <vt:lpstr>Spojte!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 Minářová</cp:lastModifiedBy>
  <cp:revision>145</cp:revision>
  <dcterms:created xsi:type="dcterms:W3CDTF">2013-09-30T11:29:36Z</dcterms:created>
  <dcterms:modified xsi:type="dcterms:W3CDTF">2014-01-10T10:13:26Z</dcterms:modified>
</cp:coreProperties>
</file>