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3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B26E93A-AEE3-4244-A40C-DB39E9EC012A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2A81077-882F-4DC6-9EAC-AD81FA1AE3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B26E93A-AEE3-4244-A40C-DB39E9EC012A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2A81077-882F-4DC6-9EAC-AD81FA1AE32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B26E93A-AEE3-4244-A40C-DB39E9EC012A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2A81077-882F-4DC6-9EAC-AD81FA1AE3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6E93A-AEE3-4244-A40C-DB39E9EC012A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81077-882F-4DC6-9EAC-AD81FA1AE32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6E93A-AEE3-4244-A40C-DB39E9EC012A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81077-882F-4DC6-9EAC-AD81FA1AE32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B26E93A-AEE3-4244-A40C-DB39E9EC012A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2A81077-882F-4DC6-9EAC-AD81FA1AE32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6E93A-AEE3-4244-A40C-DB39E9EC012A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81077-882F-4DC6-9EAC-AD81FA1AE3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B26E93A-AEE3-4244-A40C-DB39E9EC012A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2A81077-882F-4DC6-9EAC-AD81FA1AE32F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B26E93A-AEE3-4244-A40C-DB39E9EC012A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2A81077-882F-4DC6-9EAC-AD81FA1AE32F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6E93A-AEE3-4244-A40C-DB39E9EC012A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81077-882F-4DC6-9EAC-AD81FA1AE3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6E93A-AEE3-4244-A40C-DB39E9EC012A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81077-882F-4DC6-9EAC-AD81FA1AE3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B26E93A-AEE3-4244-A40C-DB39E9EC012A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2A81077-882F-4DC6-9EAC-AD81FA1AE32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-6Kq0Zfs29E" TargetMode="External"/><Relationship Id="rId2" Type="http://schemas.openxmlformats.org/officeDocument/2006/relationships/hyperlink" Target="http://www.youtube.com/watch?v=xQHajMySeDA&amp;list=PLDF7814524E5FF39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nJvFs5nARcM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Viktor </a:t>
            </a:r>
            <a:r>
              <a:rPr lang="cs-CZ" dirty="0" err="1" smtClean="0"/>
              <a:t>Dyk</a:t>
            </a:r>
            <a:r>
              <a:rPr lang="cs-CZ" dirty="0" smtClean="0"/>
              <a:t> - dílo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 descr="Viktor_Dy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52120" y="404664"/>
            <a:ext cx="2425700" cy="33655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444208" y="393305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67600"/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NÁZEV ŠKOLY</a:t>
                      </a:r>
                      <a:r>
                        <a:rPr lang="cs-CZ" sz="1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: </a:t>
                      </a:r>
                      <a:r>
                        <a:rPr lang="cs-CZ" sz="1800" b="0" dirty="0" smtClean="0"/>
                        <a:t>Gymnázium Lovosice, Sady pionýrů 600/6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ČÍSLO PROJEKTU</a:t>
                      </a:r>
                      <a:r>
                        <a:rPr lang="cs-CZ" sz="1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: </a:t>
                      </a:r>
                      <a:r>
                        <a:rPr lang="cs-CZ" sz="1800" b="0" dirty="0" smtClean="0"/>
                        <a:t>CZ.1.07/1.5.00/34.1073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NÁZEV MATERIÁLU</a:t>
                      </a:r>
                      <a:r>
                        <a:rPr lang="cs-CZ" sz="1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:</a:t>
                      </a:r>
                      <a:r>
                        <a:rPr lang="cs-CZ" sz="180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</a:rPr>
                        <a:t>VY_32_INOVACE_2B_07_Viktor </a:t>
                      </a:r>
                      <a:r>
                        <a:rPr lang="cs-CZ" sz="1800" baseline="0" dirty="0" err="1" smtClean="0">
                          <a:solidFill>
                            <a:schemeClr val="tx1"/>
                          </a:solidFill>
                        </a:rPr>
                        <a:t>Dyk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</a:rPr>
                        <a:t> - dílo</a:t>
                      </a:r>
                      <a:endParaRPr lang="cs-CZ" sz="18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TÉMA SADY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: Literatura 19. a 20. století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ROČNÍK</a:t>
                      </a:r>
                      <a:r>
                        <a:rPr lang="cs-CZ" sz="1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:  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septima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DATUM VZNIKU: 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</a:rPr>
                        <a:t> prosinec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2013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AUTOR</a:t>
                      </a:r>
                      <a:r>
                        <a:rPr lang="cs-CZ" sz="1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: 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Mgr. Kateřina Benešová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237" name="Picture 5" descr="GYMLOVO_logo BR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4300" y="260350"/>
            <a:ext cx="72072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5013325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Materiál je určen k práci s texty, základem je jejich interpretace, tematický kompoziční a jazykový rozbor.</a:t>
            </a:r>
          </a:p>
          <a:p>
            <a:r>
              <a:rPr lang="cs-CZ" dirty="0" smtClean="0"/>
              <a:t>Za tímto účelem studenti pracují s jednotlivými ukázkami a řeší k nim dané úkoly (pro odkrytí správných odpovědí jsou využity animace)</a:t>
            </a:r>
          </a:p>
          <a:p>
            <a:r>
              <a:rPr lang="cs-CZ" dirty="0" smtClean="0"/>
              <a:t>Dílo Krysař je rozebíráno na základě znalosti celé novely, studenti ji měli za úkol přečíst.</a:t>
            </a:r>
          </a:p>
          <a:p>
            <a:r>
              <a:rPr lang="cs-CZ" dirty="0" smtClean="0"/>
              <a:t>Dále je Krysař srovnáván s jeho muzikálovou či filmovou verzí (hypertextové odkazy –</a:t>
            </a:r>
            <a:r>
              <a:rPr lang="cs-CZ" dirty="0" err="1" smtClean="0"/>
              <a:t>youtube.com</a:t>
            </a:r>
            <a:r>
              <a:rPr lang="cs-CZ" dirty="0" smtClean="0"/>
              <a:t>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POEZIE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147248" cy="5141168"/>
          </a:xfrm>
        </p:spPr>
        <p:txBody>
          <a:bodyPr>
            <a:normAutofit fontScale="25000" lnSpcReduction="20000"/>
          </a:bodyPr>
          <a:lstStyle/>
          <a:p>
            <a:r>
              <a:rPr lang="cs-CZ" sz="7200" b="1" dirty="0" smtClean="0"/>
              <a:t>„A porta </a:t>
            </a:r>
            <a:r>
              <a:rPr lang="cs-CZ" sz="7200" b="1" dirty="0" err="1" smtClean="0"/>
              <a:t>inferi</a:t>
            </a:r>
            <a:r>
              <a:rPr lang="cs-CZ" sz="7200" b="1" dirty="0" smtClean="0"/>
              <a:t>“ - báseň Ta vášeň dohřměla</a:t>
            </a:r>
            <a:endParaRPr lang="cs-CZ" sz="7200" dirty="0" smtClean="0"/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7200" dirty="0" smtClean="0"/>
              <a:t>Ta vášeň dohřměla, ta touha </a:t>
            </a:r>
            <a:r>
              <a:rPr lang="cs-CZ" sz="7200" dirty="0" smtClean="0"/>
              <a:t>povadla!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7200" dirty="0" smtClean="0"/>
              <a:t>Jsou </a:t>
            </a:r>
            <a:r>
              <a:rPr lang="cs-CZ" sz="7200" dirty="0" smtClean="0"/>
              <a:t>v pustém sále tom rozbita zrcadla... </a:t>
            </a:r>
            <a:endParaRPr lang="cs-CZ" sz="7200" dirty="0" smtClean="0"/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endParaRPr lang="cs-CZ" sz="7200" dirty="0" smtClean="0"/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7200" dirty="0" smtClean="0"/>
              <a:t>Už </a:t>
            </a:r>
            <a:r>
              <a:rPr lang="cs-CZ" sz="7200" dirty="0" smtClean="0"/>
              <a:t>těžko nyní </a:t>
            </a:r>
            <a:r>
              <a:rPr lang="cs-CZ" sz="7200" dirty="0" err="1" smtClean="0"/>
              <a:t>říc</a:t>
            </a:r>
            <a:r>
              <a:rPr lang="cs-CZ" sz="7200" dirty="0" smtClean="0"/>
              <a:t>', kdo ruku na ně </a:t>
            </a:r>
            <a:r>
              <a:rPr lang="cs-CZ" sz="7200" dirty="0" err="1" smtClean="0"/>
              <a:t>zved</a:t>
            </a:r>
            <a:r>
              <a:rPr lang="cs-CZ" sz="7200" dirty="0" smtClean="0"/>
              <a:t>'!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7200" dirty="0" smtClean="0"/>
              <a:t>Žár </a:t>
            </a:r>
            <a:r>
              <a:rPr lang="cs-CZ" sz="7200" dirty="0" smtClean="0"/>
              <a:t>plál v nich mladých těl, lesk skvostných toalet!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cs-CZ" sz="7200" dirty="0" smtClean="0"/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7200" dirty="0" smtClean="0"/>
              <a:t>A </a:t>
            </a:r>
            <a:r>
              <a:rPr lang="cs-CZ" sz="7200" dirty="0" smtClean="0"/>
              <a:t>zmizel orchestr, jenž tóny bouřné hrál</a:t>
            </a:r>
            <a:r>
              <a:rPr lang="cs-CZ" sz="7200" dirty="0" smtClean="0"/>
              <a:t>...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7200" dirty="0" smtClean="0"/>
              <a:t>Vzal </a:t>
            </a:r>
            <a:r>
              <a:rPr lang="cs-CZ" sz="7200" dirty="0" smtClean="0"/>
              <a:t>každý nástroj svůj a kráčel o dům dál. 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endParaRPr lang="cs-CZ" sz="7200" dirty="0" smtClean="0"/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7200" dirty="0" smtClean="0"/>
              <a:t>Žert</a:t>
            </a:r>
            <a:r>
              <a:rPr lang="cs-CZ" sz="7200" dirty="0" smtClean="0"/>
              <a:t>, smích ten dávno </a:t>
            </a:r>
            <a:r>
              <a:rPr lang="cs-CZ" sz="7200" dirty="0" err="1" smtClean="0"/>
              <a:t>zmlk</a:t>
            </a:r>
            <a:r>
              <a:rPr lang="cs-CZ" sz="7200" dirty="0" smtClean="0"/>
              <a:t>', v tmách sténá nyní </a:t>
            </a:r>
            <a:r>
              <a:rPr lang="cs-CZ" sz="7200" dirty="0" smtClean="0"/>
              <a:t>sál!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7200" dirty="0" smtClean="0"/>
              <a:t>a </a:t>
            </a:r>
            <a:r>
              <a:rPr lang="cs-CZ" sz="7200" dirty="0" smtClean="0"/>
              <a:t>v smutnou náhradu jen vítr v okna vál! </a:t>
            </a:r>
            <a:endParaRPr lang="cs-CZ" sz="7200" dirty="0" smtClean="0"/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endParaRPr lang="cs-CZ" sz="7200" dirty="0" smtClean="0"/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7200" dirty="0" smtClean="0"/>
              <a:t>Kdy splanou lustry zas, v tón hudby, v šum a v </a:t>
            </a:r>
            <a:r>
              <a:rPr lang="cs-CZ" sz="7200" dirty="0" smtClean="0"/>
              <a:t>chvat?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7200" dirty="0" smtClean="0"/>
              <a:t>Kdy </a:t>
            </a:r>
            <a:r>
              <a:rPr lang="cs-CZ" sz="7200" dirty="0" smtClean="0"/>
              <a:t>touha zahárá a vášní budu jat?! </a:t>
            </a:r>
            <a:endParaRPr lang="cs-CZ" sz="7200" dirty="0" smtClean="0"/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endParaRPr lang="cs-CZ" sz="7200" dirty="0" smtClean="0"/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7200" dirty="0" smtClean="0"/>
              <a:t>Má duše pustý sál, neb touha </a:t>
            </a:r>
            <a:r>
              <a:rPr lang="cs-CZ" sz="7200" dirty="0" smtClean="0"/>
              <a:t>povadla!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7200" dirty="0" smtClean="0"/>
              <a:t>Květ </a:t>
            </a:r>
            <a:r>
              <a:rPr lang="cs-CZ" sz="7200" dirty="0" smtClean="0"/>
              <a:t>leží pošlapán... Rozbita zrcadla! 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7200" dirty="0" smtClean="0"/>
              <a:t/>
            </a:r>
            <a:br>
              <a:rPr lang="cs-CZ" sz="7200" dirty="0" smtClean="0"/>
            </a:br>
            <a:endParaRPr lang="cs-CZ" sz="7200" dirty="0" smtClean="0"/>
          </a:p>
          <a:p>
            <a:endParaRPr lang="cs-CZ" dirty="0"/>
          </a:p>
        </p:txBody>
      </p:sp>
      <p:pic>
        <p:nvPicPr>
          <p:cNvPr id="10" name="Obrázek 9" descr="knih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0"/>
            <a:ext cx="3746998" cy="1635232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4139952" y="332656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Obr. 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Rozbor textu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Jaké motivy jsou v textu zobrazeny?</a:t>
            </a:r>
          </a:p>
          <a:p>
            <a:pPr marL="822960" lvl="1" indent="-457200"/>
            <a:r>
              <a:rPr lang="cs-CZ" dirty="0" smtClean="0"/>
              <a:t>vášeň, rozbíjení, mládí, buřičství </a:t>
            </a:r>
            <a:r>
              <a:rPr lang="cs-CZ" dirty="0" smtClean="0">
                <a:sym typeface="Wingdings" pitchFamily="2" charset="2"/>
              </a:rPr>
              <a:t> to vše je minulost, nyní je duše pustá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O jaký rým se jedná?</a:t>
            </a:r>
          </a:p>
          <a:p>
            <a:pPr marL="822960" lvl="1" indent="-457200"/>
            <a:r>
              <a:rPr lang="cs-CZ" dirty="0" smtClean="0"/>
              <a:t>Sdružený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Vyhledejte v textu 3 různé figury.</a:t>
            </a:r>
          </a:p>
          <a:p>
            <a:pPr marL="822960" lvl="1" indent="-457200"/>
            <a:r>
              <a:rPr lang="cs-CZ" dirty="0" smtClean="0"/>
              <a:t>Anafora (kdy – </a:t>
            </a:r>
            <a:r>
              <a:rPr lang="cs-CZ" dirty="0" err="1" smtClean="0"/>
              <a:t>kdy</a:t>
            </a:r>
            <a:r>
              <a:rPr lang="cs-CZ" dirty="0" smtClean="0"/>
              <a:t>), řečnická otázka (… v šum a v chvat?), epizeuxis (ta – </a:t>
            </a:r>
            <a:r>
              <a:rPr lang="cs-CZ" dirty="0" err="1" smtClean="0"/>
              <a:t>ta</a:t>
            </a:r>
            <a:r>
              <a:rPr lang="cs-CZ" dirty="0" smtClean="0"/>
              <a:t>)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Vyhledejte v textu známky hovorového jazyka.</a:t>
            </a:r>
          </a:p>
          <a:p>
            <a:pPr marL="822960" lvl="1" indent="-457200"/>
            <a:r>
              <a:rPr lang="cs-CZ" dirty="0" err="1" smtClean="0"/>
              <a:t>Říc</a:t>
            </a:r>
            <a:r>
              <a:rPr lang="cs-CZ" dirty="0" smtClean="0"/>
              <a:t>, </a:t>
            </a:r>
            <a:r>
              <a:rPr lang="cs-CZ" dirty="0" err="1" smtClean="0"/>
              <a:t>zved</a:t>
            </a: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Milá sedmi loupežníků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MILÁ: 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Já prošla trní, prošla </a:t>
            </a:r>
            <a:r>
              <a:rPr lang="cs-CZ" dirty="0" smtClean="0"/>
              <a:t>hloží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a </a:t>
            </a:r>
            <a:r>
              <a:rPr lang="cs-CZ" dirty="0" smtClean="0"/>
              <a:t>klekla jsem tam v </a:t>
            </a:r>
            <a:r>
              <a:rPr lang="cs-CZ" dirty="0" smtClean="0"/>
              <a:t>pokoře.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Byl </a:t>
            </a:r>
            <a:r>
              <a:rPr lang="cs-CZ" dirty="0" smtClean="0"/>
              <a:t>zabit. Je to sluha </a:t>
            </a:r>
            <a:r>
              <a:rPr lang="cs-CZ" dirty="0" smtClean="0"/>
              <a:t>boží.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Bůh </a:t>
            </a:r>
            <a:r>
              <a:rPr lang="cs-CZ" dirty="0" smtClean="0"/>
              <a:t>vidí to tam nahoře! </a:t>
            </a:r>
            <a:r>
              <a:rPr lang="cs-CZ" dirty="0" smtClean="0"/>
              <a:t>– 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endParaRPr lang="cs-CZ" dirty="0" smtClean="0"/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Však kde mám hledat jeho </a:t>
            </a:r>
            <a:r>
              <a:rPr lang="cs-CZ" dirty="0" smtClean="0"/>
              <a:t>vraha?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Kdo </a:t>
            </a:r>
            <a:r>
              <a:rPr lang="cs-CZ" dirty="0" smtClean="0"/>
              <a:t>proved čin ten zběsilý? 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endParaRPr lang="cs-CZ" dirty="0" smtClean="0"/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LOUPEŽNÍCI</a:t>
            </a:r>
            <a:r>
              <a:rPr lang="cs-CZ" dirty="0" smtClean="0"/>
              <a:t>: 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To řekneme ti krátce, </a:t>
            </a:r>
            <a:r>
              <a:rPr lang="cs-CZ" dirty="0" smtClean="0"/>
              <a:t>drahá: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my </a:t>
            </a:r>
            <a:r>
              <a:rPr lang="cs-CZ" dirty="0" smtClean="0"/>
              <a:t>všichni jsme ho zabili! </a:t>
            </a:r>
          </a:p>
          <a:p>
            <a:pPr>
              <a:buNone/>
            </a:pP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04048" y="1700808"/>
            <a:ext cx="388843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Úkoly k ukázce:</a:t>
            </a:r>
          </a:p>
          <a:p>
            <a:pPr marL="342900" indent="-342900">
              <a:buAutoNum type="arabicParenR"/>
            </a:pPr>
            <a:r>
              <a:rPr lang="cs-CZ" sz="2000" dirty="0" smtClean="0"/>
              <a:t>O jaký literární druh se jedná?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000" dirty="0" smtClean="0"/>
              <a:t>Epika</a:t>
            </a:r>
          </a:p>
          <a:p>
            <a:pPr marL="342900" indent="-342900">
              <a:buFont typeface="+mj-lt"/>
              <a:buAutoNum type="arabicParenR"/>
            </a:pPr>
            <a:r>
              <a:rPr lang="cs-CZ" sz="2000" dirty="0" smtClean="0"/>
              <a:t>Je v textu zastoupen vypravěč?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000" dirty="0" smtClean="0"/>
              <a:t>Ne, jedná se o dialogický text </a:t>
            </a:r>
            <a:r>
              <a:rPr lang="cs-CZ" sz="2000" dirty="0" smtClean="0">
                <a:sym typeface="Wingdings" pitchFamily="2" charset="2"/>
              </a:rPr>
              <a:t> v promluvách se střídají postavy, podoba s dramatem</a:t>
            </a:r>
          </a:p>
          <a:p>
            <a:pPr marL="342900" indent="-342900">
              <a:buFont typeface="+mj-lt"/>
              <a:buAutoNum type="arabicParenR"/>
            </a:pPr>
            <a:r>
              <a:rPr lang="cs-CZ" sz="2000" dirty="0" smtClean="0"/>
              <a:t>Text lze považovat za novoromantický, dokažte to.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000" dirty="0" smtClean="0"/>
              <a:t>Vyvrhelové ze společnosti – loupežníci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000" dirty="0" smtClean="0"/>
              <a:t>Nešťastná láska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Próza - Krysař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6707088" cy="5141168"/>
          </a:xfrm>
        </p:spPr>
        <p:txBody>
          <a:bodyPr>
            <a:normAutofit fontScale="85000" lnSpcReduction="20000"/>
          </a:bodyPr>
          <a:lstStyle/>
          <a:p>
            <a:pPr indent="10800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dirty="0" smtClean="0"/>
              <a:t>„A </a:t>
            </a:r>
            <a:r>
              <a:rPr lang="cs-CZ" dirty="0" smtClean="0"/>
              <a:t>vaše jméno</a:t>
            </a:r>
            <a:r>
              <a:rPr lang="cs-CZ" dirty="0" smtClean="0"/>
              <a:t>?“</a:t>
            </a:r>
          </a:p>
          <a:p>
            <a:pPr indent="10800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dirty="0" smtClean="0"/>
              <a:t>„Nejmenuji </a:t>
            </a:r>
            <a:r>
              <a:rPr lang="cs-CZ" dirty="0" smtClean="0"/>
              <a:t>se; jsem nikdo. Jsem hůř než nikdo, jsem krysař</a:t>
            </a:r>
            <a:r>
              <a:rPr lang="cs-CZ" dirty="0" smtClean="0"/>
              <a:t>.“</a:t>
            </a:r>
          </a:p>
          <a:p>
            <a:pPr indent="10800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dirty="0" smtClean="0"/>
              <a:t>Muž</a:t>
            </a:r>
            <a:r>
              <a:rPr lang="cs-CZ" dirty="0" smtClean="0"/>
              <a:t>, který takto mluvil, stál se vzpřímenou postavou před vraty domu, v nichž se do soumraku bělala ženská postava. Hleděl na ni svýma temnýma, pátravýma očima. Byl vysoký a štíhlý, štíhlejší ještě ve svém přiléhavém sametovém kabátci a v úzkých nohavicích. Jeho ruce byly drobné a jemné jako ruce paní. Neměl při sobě ani zbraně, ani hole, ač se zdálo, že přichází z daleka, po cestách, jež vždy jisty nebyly. Svíral za to, něco dlouhého a ozdobného, co budilo zvědavost ženy, s kterou hovořil. Byla to píšťala, cizokrajné práce, jaké dosud neviděla.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3a89d376d058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9000" y="0"/>
            <a:ext cx="1905000" cy="34671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596336" y="3645024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 k ukázce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5141168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Zasaďte ukázku do kontextu celé knihy.</a:t>
            </a:r>
          </a:p>
          <a:p>
            <a:pPr marL="822960" lvl="1" indent="-457200"/>
            <a:r>
              <a:rPr lang="cs-CZ" dirty="0" smtClean="0"/>
              <a:t>Začátek – Krysař přichází do </a:t>
            </a:r>
            <a:r>
              <a:rPr lang="cs-CZ" dirty="0" err="1" smtClean="0"/>
              <a:t>Hammeln</a:t>
            </a:r>
            <a:r>
              <a:rPr lang="cs-CZ" dirty="0" smtClean="0"/>
              <a:t> a setkává se s </a:t>
            </a:r>
            <a:r>
              <a:rPr lang="cs-CZ" dirty="0" err="1" smtClean="0"/>
              <a:t>Agnes</a:t>
            </a:r>
            <a:r>
              <a:rPr lang="cs-CZ" dirty="0" smtClean="0"/>
              <a:t> (osudová láska)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Ukažte na díle prvky novoromantismu.</a:t>
            </a:r>
          </a:p>
          <a:p>
            <a:pPr marL="822960" lvl="1" indent="-457200"/>
            <a:r>
              <a:rPr lang="cs-CZ" dirty="0" smtClean="0"/>
              <a:t>Krysař – jsem nikdo, víc než nikdo </a:t>
            </a:r>
            <a:r>
              <a:rPr lang="cs-CZ" dirty="0" smtClean="0">
                <a:sym typeface="Wingdings" pitchFamily="2" charset="2"/>
              </a:rPr>
              <a:t> vyvrhel společnosti, nikam nezapadá, je výjimečný</a:t>
            </a:r>
          </a:p>
          <a:p>
            <a:pPr marL="822960" lvl="1" indent="-457200"/>
            <a:r>
              <a:rPr lang="cs-CZ" dirty="0" smtClean="0">
                <a:sym typeface="Wingdings" pitchFamily="2" charset="2"/>
              </a:rPr>
              <a:t>Nešťastná láska, která vede až k tragickému konci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>
                <a:sym typeface="Wingdings" pitchFamily="2" charset="2"/>
              </a:rPr>
              <a:t>Jaký slohový postup v ukázce převažuje?</a:t>
            </a:r>
          </a:p>
          <a:p>
            <a:pPr marL="822960" lvl="1" indent="-457200"/>
            <a:r>
              <a:rPr lang="cs-CZ" dirty="0" smtClean="0">
                <a:sym typeface="Wingdings" pitchFamily="2" charset="2"/>
              </a:rPr>
              <a:t>Popisný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>
                <a:sym typeface="Wingdings" pitchFamily="2" charset="2"/>
              </a:rPr>
              <a:t>Charakteristika postav a jejich jednání.</a:t>
            </a:r>
          </a:p>
          <a:p>
            <a:pPr marL="822960" lvl="1" indent="-457200"/>
            <a:r>
              <a:rPr lang="cs-CZ" dirty="0" smtClean="0">
                <a:sym typeface="Wingdings" pitchFamily="2" charset="2"/>
              </a:rPr>
              <a:t>Individuální řešení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>
                <a:sym typeface="Wingdings" pitchFamily="2" charset="2"/>
              </a:rPr>
              <a:t>Jedná se o novelu, co to znamená?</a:t>
            </a:r>
          </a:p>
          <a:p>
            <a:pPr marL="822960" lvl="1" indent="-457200"/>
            <a:r>
              <a:rPr lang="cs-CZ" dirty="0" smtClean="0">
                <a:sym typeface="Wingdings" pitchFamily="2" charset="2"/>
              </a:rPr>
              <a:t>Kratší rozsah, jedna dějová linie, méně postav, překvapivá pointa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Audio a video: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Daniel Landa - muzikál Krysař</a:t>
            </a:r>
            <a:endParaRPr lang="cs-CZ" dirty="0" smtClean="0"/>
          </a:p>
          <a:p>
            <a:r>
              <a:rPr lang="cs-CZ" dirty="0" smtClean="0"/>
              <a:t>Porovnejte s originálním zněním </a:t>
            </a:r>
            <a:r>
              <a:rPr lang="cs-CZ" dirty="0" err="1" smtClean="0"/>
              <a:t>Dykovy</a:t>
            </a:r>
            <a:r>
              <a:rPr lang="cs-CZ" dirty="0" smtClean="0"/>
              <a:t> novely. Vyznívají postavy stejně? Pokud znáte celý muzikál, pokuste se porovnat Landovu adaptaci s originálem.</a:t>
            </a:r>
          </a:p>
          <a:p>
            <a:r>
              <a:rPr lang="cs-CZ" dirty="0" smtClean="0">
                <a:hlinkClick r:id="rId3"/>
              </a:rPr>
              <a:t>Mluvené slovo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Film Krysař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Ani </a:t>
            </a:r>
            <a:r>
              <a:rPr lang="cs-CZ" dirty="0" err="1" smtClean="0"/>
              <a:t>Dykův</a:t>
            </a:r>
            <a:r>
              <a:rPr lang="cs-CZ" dirty="0" smtClean="0"/>
              <a:t> námět není původní, inspiroval se starou německou pověstí. A co myslíte vy, má Krysař dodnes co říct čtenářům, posluchačům či divákům?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1600" dirty="0" smtClean="0"/>
              <a:t>Obr. </a:t>
            </a:r>
            <a:r>
              <a:rPr lang="cs-CZ" sz="1600" dirty="0" smtClean="0"/>
              <a:t>1: NEZNÁMÝ AUTOR. </a:t>
            </a:r>
            <a:r>
              <a:rPr lang="cs-CZ" sz="1600" i="1" dirty="0" err="1" smtClean="0"/>
              <a:t>wikipedia</a:t>
            </a:r>
            <a:r>
              <a:rPr lang="cs-CZ" sz="1600" dirty="0" smtClean="0"/>
              <a:t> [online]. [cit. 4.12.2013]. Dostupný na WWW: http://cs.wikipedia.org/wiki/Soubor:Viktor_Dyk.jpg 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dirty="0" smtClean="0"/>
              <a:t>Obr. 2: </a:t>
            </a:r>
            <a:r>
              <a:rPr lang="cs-CZ" sz="1600" dirty="0" smtClean="0"/>
              <a:t>NEZNÁMÝ AUTOR. </a:t>
            </a:r>
            <a:r>
              <a:rPr lang="cs-CZ" sz="1600" i="1" dirty="0" err="1" smtClean="0"/>
              <a:t>tabor</a:t>
            </a:r>
            <a:r>
              <a:rPr lang="cs-CZ" sz="1600" i="1" dirty="0" smtClean="0"/>
              <a:t>-</a:t>
            </a:r>
            <a:r>
              <a:rPr lang="cs-CZ" sz="1600" i="1" dirty="0" err="1" smtClean="0"/>
              <a:t>jablonna.cz</a:t>
            </a:r>
            <a:r>
              <a:rPr lang="cs-CZ" sz="1600" dirty="0" smtClean="0"/>
              <a:t> [online]. [cit. 4.12.2013]. Dostupný na WWW: http://www.</a:t>
            </a:r>
            <a:r>
              <a:rPr lang="cs-CZ" sz="1600" dirty="0" err="1" smtClean="0"/>
              <a:t>tabor</a:t>
            </a:r>
            <a:r>
              <a:rPr lang="cs-CZ" sz="1600" dirty="0" smtClean="0"/>
              <a:t>-</a:t>
            </a:r>
            <a:r>
              <a:rPr lang="cs-CZ" sz="1600" dirty="0" err="1" smtClean="0"/>
              <a:t>jablonna.cz</a:t>
            </a:r>
            <a:r>
              <a:rPr lang="cs-CZ" sz="1600" dirty="0" smtClean="0"/>
              <a:t>/kniha_hostu.</a:t>
            </a:r>
            <a:r>
              <a:rPr lang="cs-CZ" sz="1600" dirty="0" err="1" smtClean="0"/>
              <a:t>html</a:t>
            </a:r>
            <a:r>
              <a:rPr lang="cs-CZ" sz="1600" dirty="0" smtClean="0"/>
              <a:t> </a:t>
            </a:r>
            <a:endParaRPr lang="cs-CZ" sz="16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1600" dirty="0" smtClean="0"/>
              <a:t>DYK, Viktor. </a:t>
            </a:r>
            <a:r>
              <a:rPr lang="cs-CZ" sz="1600" i="1" dirty="0" smtClean="0"/>
              <a:t>Ta vášeň dohřměla (A porta </a:t>
            </a:r>
            <a:r>
              <a:rPr lang="cs-CZ" sz="1600" i="1" dirty="0" err="1" smtClean="0"/>
              <a:t>inferi</a:t>
            </a:r>
            <a:r>
              <a:rPr lang="cs-CZ" sz="1600" i="1" dirty="0" smtClean="0"/>
              <a:t>)</a:t>
            </a:r>
            <a:r>
              <a:rPr lang="cs-CZ" sz="1600" dirty="0" smtClean="0"/>
              <a:t> [online]. [cit. 4.12.2013]. Dostupný na WWW: http://www.</a:t>
            </a:r>
            <a:r>
              <a:rPr lang="cs-CZ" sz="1600" dirty="0" err="1" smtClean="0"/>
              <a:t>cesky</a:t>
            </a:r>
            <a:r>
              <a:rPr lang="cs-CZ" sz="1600" dirty="0" smtClean="0"/>
              <a:t>-jazyk.</a:t>
            </a:r>
            <a:r>
              <a:rPr lang="cs-CZ" sz="1600" dirty="0" err="1" smtClean="0"/>
              <a:t>cz</a:t>
            </a:r>
            <a:r>
              <a:rPr lang="cs-CZ" sz="1600" dirty="0" smtClean="0"/>
              <a:t>/</a:t>
            </a:r>
            <a:r>
              <a:rPr lang="cs-CZ" sz="1600" dirty="0" err="1" smtClean="0"/>
              <a:t>citanka</a:t>
            </a:r>
            <a:r>
              <a:rPr lang="cs-CZ" sz="1600" dirty="0" smtClean="0"/>
              <a:t>/</a:t>
            </a:r>
            <a:r>
              <a:rPr lang="cs-CZ" sz="1600" dirty="0" err="1" smtClean="0"/>
              <a:t>viktor</a:t>
            </a:r>
            <a:r>
              <a:rPr lang="cs-CZ" sz="1600" dirty="0" smtClean="0"/>
              <a:t>-</a:t>
            </a:r>
            <a:r>
              <a:rPr lang="cs-CZ" sz="1600" dirty="0" err="1" smtClean="0"/>
              <a:t>dyk</a:t>
            </a:r>
            <a:r>
              <a:rPr lang="cs-CZ" sz="1600" dirty="0" smtClean="0"/>
              <a:t>/ta-</a:t>
            </a:r>
            <a:r>
              <a:rPr lang="cs-CZ" sz="1600" dirty="0" err="1" smtClean="0"/>
              <a:t>vasen</a:t>
            </a:r>
            <a:r>
              <a:rPr lang="cs-CZ" sz="1600" dirty="0" smtClean="0"/>
              <a:t>-</a:t>
            </a:r>
            <a:r>
              <a:rPr lang="cs-CZ" sz="1600" dirty="0" err="1" smtClean="0"/>
              <a:t>dohrmela</a:t>
            </a:r>
            <a:r>
              <a:rPr lang="cs-CZ" sz="1600" dirty="0" smtClean="0"/>
              <a:t>-a-porta-</a:t>
            </a:r>
            <a:r>
              <a:rPr lang="cs-CZ" sz="1600" dirty="0" err="1" smtClean="0"/>
              <a:t>inferi.html</a:t>
            </a:r>
            <a:r>
              <a:rPr lang="cs-CZ" sz="1600" dirty="0" smtClean="0"/>
              <a:t> </a:t>
            </a:r>
            <a:endParaRPr lang="cs-CZ" sz="16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1600" dirty="0" smtClean="0"/>
              <a:t>DYK, Viktor. </a:t>
            </a:r>
            <a:r>
              <a:rPr lang="cs-CZ" sz="1600" i="1" dirty="0" smtClean="0"/>
              <a:t>Milá sedmi loupežníků</a:t>
            </a:r>
            <a:r>
              <a:rPr lang="cs-CZ" sz="1600" dirty="0" smtClean="0"/>
              <a:t> [online]. [cit. 4.12.2013]. Dostupný na WWW: http://www.</a:t>
            </a:r>
            <a:r>
              <a:rPr lang="cs-CZ" sz="1600" dirty="0" err="1" smtClean="0"/>
              <a:t>cesky</a:t>
            </a:r>
            <a:r>
              <a:rPr lang="cs-CZ" sz="1600" dirty="0" smtClean="0"/>
              <a:t>-jazyk.</a:t>
            </a:r>
            <a:r>
              <a:rPr lang="cs-CZ" sz="1600" dirty="0" err="1" smtClean="0"/>
              <a:t>cz</a:t>
            </a:r>
            <a:r>
              <a:rPr lang="cs-CZ" sz="1600" dirty="0" smtClean="0"/>
              <a:t>/</a:t>
            </a:r>
            <a:r>
              <a:rPr lang="cs-CZ" sz="1600" dirty="0" err="1" smtClean="0"/>
              <a:t>citanka</a:t>
            </a:r>
            <a:r>
              <a:rPr lang="cs-CZ" sz="1600" dirty="0" smtClean="0"/>
              <a:t>/</a:t>
            </a:r>
            <a:r>
              <a:rPr lang="cs-CZ" sz="1600" dirty="0" err="1" smtClean="0"/>
              <a:t>viktor</a:t>
            </a:r>
            <a:r>
              <a:rPr lang="cs-CZ" sz="1600" dirty="0" smtClean="0"/>
              <a:t>-</a:t>
            </a:r>
            <a:r>
              <a:rPr lang="cs-CZ" sz="1600" dirty="0" err="1" smtClean="0"/>
              <a:t>dyk</a:t>
            </a:r>
            <a:r>
              <a:rPr lang="cs-CZ" sz="1600" dirty="0" smtClean="0"/>
              <a:t>/</a:t>
            </a:r>
            <a:r>
              <a:rPr lang="cs-CZ" sz="1600" dirty="0" err="1" smtClean="0"/>
              <a:t>mila</a:t>
            </a:r>
            <a:r>
              <a:rPr lang="cs-CZ" sz="1600" dirty="0" smtClean="0"/>
              <a:t>-sedmi-</a:t>
            </a:r>
            <a:r>
              <a:rPr lang="cs-CZ" sz="1600" dirty="0" err="1" smtClean="0"/>
              <a:t>loupezniku</a:t>
            </a:r>
            <a:r>
              <a:rPr lang="cs-CZ" sz="1600" dirty="0" smtClean="0"/>
              <a:t>-2.html </a:t>
            </a:r>
            <a:endParaRPr lang="cs-CZ" sz="16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1600" dirty="0" smtClean="0"/>
              <a:t>Obr. </a:t>
            </a:r>
            <a:r>
              <a:rPr lang="cs-CZ" sz="1600" dirty="0" smtClean="0"/>
              <a:t>3: NEZNÁMÝ AUTOR. </a:t>
            </a:r>
            <a:r>
              <a:rPr lang="cs-CZ" sz="1600" i="1" dirty="0" err="1" smtClean="0"/>
              <a:t>cojeco.cz</a:t>
            </a:r>
            <a:r>
              <a:rPr lang="cs-CZ" sz="1600" dirty="0" smtClean="0"/>
              <a:t> [online]. [cit. 4.12.2013]. Dostupný na WWW: http://www.</a:t>
            </a:r>
            <a:r>
              <a:rPr lang="cs-CZ" sz="1600" dirty="0" err="1" smtClean="0"/>
              <a:t>cojeco.cz</a:t>
            </a:r>
            <a:r>
              <a:rPr lang="cs-CZ" sz="1600" dirty="0" smtClean="0"/>
              <a:t>/index.</a:t>
            </a:r>
            <a:r>
              <a:rPr lang="cs-CZ" sz="1600" dirty="0" err="1" smtClean="0"/>
              <a:t>php</a:t>
            </a:r>
            <a:r>
              <a:rPr lang="cs-CZ" sz="1600" dirty="0" smtClean="0"/>
              <a:t>?id_</a:t>
            </a:r>
            <a:r>
              <a:rPr lang="cs-CZ" sz="1600" dirty="0" err="1" smtClean="0"/>
              <a:t>desc</a:t>
            </a:r>
            <a:r>
              <a:rPr lang="cs-CZ" sz="1600" dirty="0" smtClean="0"/>
              <a:t>=388369&amp;s_</a:t>
            </a:r>
            <a:r>
              <a:rPr lang="cs-CZ" sz="1600" dirty="0" err="1" smtClean="0"/>
              <a:t>lang</a:t>
            </a:r>
            <a:r>
              <a:rPr lang="cs-CZ" sz="1600" dirty="0" smtClean="0"/>
              <a:t>=2&amp;detail=1 </a:t>
            </a:r>
            <a:endParaRPr lang="cs-CZ" sz="16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1600" dirty="0" smtClean="0"/>
              <a:t>DYK, Viktor. </a:t>
            </a:r>
            <a:r>
              <a:rPr lang="cs-CZ" sz="1600" i="1" dirty="0" smtClean="0"/>
              <a:t>Krysař</a:t>
            </a:r>
            <a:r>
              <a:rPr lang="cs-CZ" sz="1600" dirty="0" smtClean="0"/>
              <a:t> [online]. [cit. 4.12.2013]. Dostupný na WWW: http://www.</a:t>
            </a:r>
            <a:r>
              <a:rPr lang="cs-CZ" sz="1600" dirty="0" err="1" smtClean="0"/>
              <a:t>cesky</a:t>
            </a:r>
            <a:r>
              <a:rPr lang="cs-CZ" sz="1600" dirty="0" smtClean="0"/>
              <a:t>-jazyk.</a:t>
            </a:r>
            <a:r>
              <a:rPr lang="cs-CZ" sz="1600" dirty="0" err="1" smtClean="0"/>
              <a:t>cz</a:t>
            </a:r>
            <a:r>
              <a:rPr lang="cs-CZ" sz="1600" dirty="0" smtClean="0"/>
              <a:t>/</a:t>
            </a:r>
            <a:r>
              <a:rPr lang="cs-CZ" sz="1600" dirty="0" err="1" smtClean="0"/>
              <a:t>citanka</a:t>
            </a:r>
            <a:r>
              <a:rPr lang="cs-CZ" sz="1600" dirty="0" smtClean="0"/>
              <a:t>/</a:t>
            </a:r>
            <a:r>
              <a:rPr lang="cs-CZ" sz="1600" dirty="0" err="1" smtClean="0"/>
              <a:t>viktor</a:t>
            </a:r>
            <a:r>
              <a:rPr lang="cs-CZ" sz="1600" dirty="0" smtClean="0"/>
              <a:t>-</a:t>
            </a:r>
            <a:r>
              <a:rPr lang="cs-CZ" sz="1600" dirty="0" err="1" smtClean="0"/>
              <a:t>dyk</a:t>
            </a:r>
            <a:r>
              <a:rPr lang="cs-CZ" sz="1600" dirty="0" smtClean="0"/>
              <a:t>/</a:t>
            </a:r>
            <a:r>
              <a:rPr lang="cs-CZ" sz="1600" dirty="0" err="1" smtClean="0"/>
              <a:t>krysar.html</a:t>
            </a:r>
            <a:r>
              <a:rPr lang="cs-CZ" sz="1600" dirty="0" smtClean="0"/>
              <a:t> 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84</TotalTime>
  <Words>881</Words>
  <Application>Microsoft Office PowerPoint</Application>
  <PresentationFormat>Předvádění na obrazovce (4:3)</PresentationFormat>
  <Paragraphs>97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Arkýř</vt:lpstr>
      <vt:lpstr>Viktor Dyk - dílo</vt:lpstr>
      <vt:lpstr>Snímek 2</vt:lpstr>
      <vt:lpstr>ANOTACE</vt:lpstr>
      <vt:lpstr>POEZIE</vt:lpstr>
      <vt:lpstr>Rozbor textu</vt:lpstr>
      <vt:lpstr>Milá sedmi loupežníků</vt:lpstr>
      <vt:lpstr>Próza - Krysař</vt:lpstr>
      <vt:lpstr>Úkoly k ukázce</vt:lpstr>
      <vt:lpstr>Audio a video: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Viktor Dyk - dílo</dc:title>
  <dc:creator>Kate</dc:creator>
  <cp:lastModifiedBy>Kate</cp:lastModifiedBy>
  <cp:revision>27</cp:revision>
  <dcterms:created xsi:type="dcterms:W3CDTF">2013-12-04T15:31:13Z</dcterms:created>
  <dcterms:modified xsi:type="dcterms:W3CDTF">2013-12-04T16:55:55Z</dcterms:modified>
</cp:coreProperties>
</file>