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</p:sldMasterIdLst>
  <p:sldIdLst>
    <p:sldId id="261" r:id="rId4"/>
    <p:sldId id="262" r:id="rId5"/>
    <p:sldId id="256" r:id="rId6"/>
    <p:sldId id="257" r:id="rId7"/>
    <p:sldId id="258" r:id="rId8"/>
    <p:sldId id="260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138" y="23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787A0-9CEE-433B-B80D-C13BF454BD66}" type="datetimeFigureOut">
              <a:rPr lang="cs-CZ" smtClean="0"/>
              <a:t>10.1.2014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83AFD-90B0-47E0-9FF5-F8496E51E4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46775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787A0-9CEE-433B-B80D-C13BF454BD66}" type="datetimeFigureOut">
              <a:rPr lang="cs-CZ" smtClean="0"/>
              <a:t>10.1.2014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83AFD-90B0-47E0-9FF5-F8496E51E4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273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787A0-9CEE-433B-B80D-C13BF454BD66}" type="datetimeFigureOut">
              <a:rPr lang="cs-CZ" smtClean="0"/>
              <a:t>10.1.2014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83AFD-90B0-47E0-9FF5-F8496E51E4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4176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787A0-9CEE-433B-B80D-C13BF454BD66}" type="datetimeFigureOut">
              <a:rPr lang="cs-CZ" smtClean="0"/>
              <a:t>10.1.2014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83AFD-90B0-47E0-9FF5-F8496E51E4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95724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787A0-9CEE-433B-B80D-C13BF454BD66}" type="datetimeFigureOut">
              <a:rPr lang="cs-CZ" smtClean="0"/>
              <a:t>10.1.2014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83AFD-90B0-47E0-9FF5-F8496E51E4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10001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787A0-9CEE-433B-B80D-C13BF454BD66}" type="datetimeFigureOut">
              <a:rPr lang="cs-CZ" smtClean="0"/>
              <a:t>10.1.2014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83AFD-90B0-47E0-9FF5-F8496E51E4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26131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787A0-9CEE-433B-B80D-C13BF454BD66}" type="datetimeFigureOut">
              <a:rPr lang="cs-CZ" smtClean="0"/>
              <a:t>10.1.2014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83AFD-90B0-47E0-9FF5-F8496E51E4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69747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787A0-9CEE-433B-B80D-C13BF454BD66}" type="datetimeFigureOut">
              <a:rPr lang="cs-CZ" smtClean="0"/>
              <a:t>10.1.2014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83AFD-90B0-47E0-9FF5-F8496E51E4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38645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787A0-9CEE-433B-B80D-C13BF454BD66}" type="datetimeFigureOut">
              <a:rPr lang="cs-CZ" smtClean="0"/>
              <a:t>10.1.2014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83AFD-90B0-47E0-9FF5-F8496E51E4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47711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787A0-9CEE-433B-B80D-C13BF454BD66}" type="datetimeFigureOut">
              <a:rPr lang="cs-CZ" smtClean="0"/>
              <a:t>10.1.2014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83AFD-90B0-47E0-9FF5-F8496E51E4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9776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787A0-9CEE-433B-B80D-C13BF454BD66}" type="datetimeFigureOut">
              <a:rPr lang="cs-CZ" smtClean="0"/>
              <a:t>10.1.2014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83AFD-90B0-47E0-9FF5-F8496E51E4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96122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2362200"/>
            <a:ext cx="3770313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60913" y="2362200"/>
            <a:ext cx="3770312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8FA8F9-60FE-469E-86C9-0066E3125482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0352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BCB1DE-9086-4C96-A07C-52E2C91CCC1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10145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4787A0-9CEE-433B-B80D-C13BF454BD66}" type="datetimeFigureOut">
              <a:rPr lang="cs-CZ" smtClean="0"/>
              <a:t>10.1.2014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D83AFD-90B0-47E0-9FF5-F8496E51E4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0016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7620000" cy="6858000"/>
            <a:chOff x="0" y="0"/>
            <a:chExt cx="4800" cy="4320"/>
          </a:xfrm>
        </p:grpSpPr>
        <p:grpSp>
          <p:nvGrpSpPr>
            <p:cNvPr id="1032" name="Group 3"/>
            <p:cNvGrpSpPr>
              <a:grpSpLocks/>
            </p:cNvGrpSpPr>
            <p:nvPr userDrawn="1"/>
          </p:nvGrpSpPr>
          <p:grpSpPr bwMode="auto">
            <a:xfrm>
              <a:off x="0" y="0"/>
              <a:ext cx="2016" cy="4320"/>
              <a:chOff x="0" y="0"/>
              <a:chExt cx="2016" cy="4320"/>
            </a:xfrm>
          </p:grpSpPr>
          <p:sp>
            <p:nvSpPr>
              <p:cNvPr id="1036" name="Rectangle 4"/>
              <p:cNvSpPr>
                <a:spLocks noChangeArrowheads="1"/>
              </p:cNvSpPr>
              <p:nvPr userDrawn="1"/>
            </p:nvSpPr>
            <p:spPr bwMode="auto">
              <a:xfrm>
                <a:off x="0" y="0"/>
                <a:ext cx="480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mtClean="0">
                  <a:solidFill>
                    <a:srgbClr val="003366"/>
                  </a:solidFill>
                </a:endParaRPr>
              </a:p>
            </p:txBody>
          </p:sp>
          <p:sp>
            <p:nvSpPr>
              <p:cNvPr id="1037" name="Freeform 5"/>
              <p:cNvSpPr>
                <a:spLocks/>
              </p:cNvSpPr>
              <p:nvPr userDrawn="1"/>
            </p:nvSpPr>
            <p:spPr bwMode="auto">
              <a:xfrm>
                <a:off x="288" y="0"/>
                <a:ext cx="1728" cy="735"/>
              </a:xfrm>
              <a:custGeom>
                <a:avLst/>
                <a:gdLst>
                  <a:gd name="T0" fmla="*/ 1728 w 1728"/>
                  <a:gd name="T1" fmla="*/ 0 h 735"/>
                  <a:gd name="T2" fmla="*/ 1728 w 1728"/>
                  <a:gd name="T3" fmla="*/ 480 h 735"/>
                  <a:gd name="T4" fmla="*/ 380 w 1728"/>
                  <a:gd name="T5" fmla="*/ 482 h 735"/>
                  <a:gd name="T6" fmla="*/ 354 w 1728"/>
                  <a:gd name="T7" fmla="*/ 480 h 735"/>
                  <a:gd name="T8" fmla="*/ 308 w 1728"/>
                  <a:gd name="T9" fmla="*/ 489 h 735"/>
                  <a:gd name="T10" fmla="*/ 246 w 1728"/>
                  <a:gd name="T11" fmla="*/ 531 h 735"/>
                  <a:gd name="T12" fmla="*/ 206 w 1728"/>
                  <a:gd name="T13" fmla="*/ 597 h 735"/>
                  <a:gd name="T14" fmla="*/ 192 w 1728"/>
                  <a:gd name="T15" fmla="*/ 666 h 735"/>
                  <a:gd name="T16" fmla="*/ 192 w 1728"/>
                  <a:gd name="T17" fmla="*/ 735 h 735"/>
                  <a:gd name="T18" fmla="*/ 0 w 1728"/>
                  <a:gd name="T19" fmla="*/ 735 h 735"/>
                  <a:gd name="T20" fmla="*/ 0 w 1728"/>
                  <a:gd name="T21" fmla="*/ 480 h 735"/>
                  <a:gd name="T22" fmla="*/ 0 w 1728"/>
                  <a:gd name="T23" fmla="*/ 0 h 735"/>
                  <a:gd name="T24" fmla="*/ 1728 w 1728"/>
                  <a:gd name="T25" fmla="*/ 0 h 73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728" h="735">
                    <a:moveTo>
                      <a:pt x="1728" y="0"/>
                    </a:moveTo>
                    <a:lnTo>
                      <a:pt x="1728" y="480"/>
                    </a:lnTo>
                    <a:lnTo>
                      <a:pt x="380" y="482"/>
                    </a:lnTo>
                    <a:lnTo>
                      <a:pt x="354" y="480"/>
                    </a:lnTo>
                    <a:lnTo>
                      <a:pt x="308" y="489"/>
                    </a:lnTo>
                    <a:cubicBezTo>
                      <a:pt x="290" y="498"/>
                      <a:pt x="263" y="513"/>
                      <a:pt x="246" y="531"/>
                    </a:cubicBezTo>
                    <a:cubicBezTo>
                      <a:pt x="229" y="549"/>
                      <a:pt x="215" y="574"/>
                      <a:pt x="206" y="597"/>
                    </a:cubicBezTo>
                    <a:cubicBezTo>
                      <a:pt x="197" y="620"/>
                      <a:pt x="194" y="643"/>
                      <a:pt x="192" y="666"/>
                    </a:cubicBezTo>
                    <a:lnTo>
                      <a:pt x="192" y="735"/>
                    </a:lnTo>
                    <a:lnTo>
                      <a:pt x="0" y="735"/>
                    </a:lnTo>
                    <a:lnTo>
                      <a:pt x="0" y="480"/>
                    </a:lnTo>
                    <a:lnTo>
                      <a:pt x="0" y="0"/>
                    </a:lnTo>
                    <a:lnTo>
                      <a:pt x="1728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rgbClr val="000000"/>
                    </a:solidFill>
                    <a:prstDash val="solid"/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mtClean="0">
                  <a:solidFill>
                    <a:srgbClr val="003366"/>
                  </a:solidFill>
                </a:endParaRPr>
              </a:p>
            </p:txBody>
          </p:sp>
        </p:grpSp>
        <p:grpSp>
          <p:nvGrpSpPr>
            <p:cNvPr id="1033" name="Group 6"/>
            <p:cNvGrpSpPr>
              <a:grpSpLocks/>
            </p:cNvGrpSpPr>
            <p:nvPr/>
          </p:nvGrpSpPr>
          <p:grpSpPr bwMode="auto">
            <a:xfrm>
              <a:off x="144" y="1248"/>
              <a:ext cx="4656" cy="201"/>
              <a:chOff x="144" y="1248"/>
              <a:chExt cx="4656" cy="201"/>
            </a:xfrm>
          </p:grpSpPr>
          <p:sp>
            <p:nvSpPr>
              <p:cNvPr id="1034" name="AutoShape 7"/>
              <p:cNvSpPr>
                <a:spLocks noChangeArrowheads="1"/>
              </p:cNvSpPr>
              <p:nvPr/>
            </p:nvSpPr>
            <p:spPr bwMode="auto">
              <a:xfrm>
                <a:off x="384" y="1248"/>
                <a:ext cx="4416" cy="200"/>
              </a:xfrm>
              <a:prstGeom prst="roundRect">
                <a:avLst>
                  <a:gd name="adj" fmla="val 0"/>
                </a:avLst>
              </a:prstGeom>
              <a:solidFill>
                <a:schemeClr val="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mtClean="0">
                  <a:solidFill>
                    <a:srgbClr val="003366"/>
                  </a:solidFill>
                </a:endParaRPr>
              </a:p>
            </p:txBody>
          </p:sp>
          <p:sp>
            <p:nvSpPr>
              <p:cNvPr id="1035" name="AutoShape 8"/>
              <p:cNvSpPr>
                <a:spLocks noChangeArrowheads="1"/>
              </p:cNvSpPr>
              <p:nvPr/>
            </p:nvSpPr>
            <p:spPr bwMode="auto">
              <a:xfrm flipH="1">
                <a:off x="144" y="1248"/>
                <a:ext cx="248" cy="201"/>
              </a:xfrm>
              <a:prstGeom prst="flowChartDelay">
                <a:avLst/>
              </a:prstGeom>
              <a:solidFill>
                <a:schemeClr val="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mtClean="0">
                  <a:solidFill>
                    <a:srgbClr val="003366"/>
                  </a:solidFill>
                </a:endParaRPr>
              </a:p>
            </p:txBody>
          </p:sp>
        </p:grpSp>
      </p:grpSp>
      <p:sp>
        <p:nvSpPr>
          <p:cNvPr id="1027" name="AutoShape 9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762000"/>
            <a:ext cx="7924800" cy="1143000"/>
          </a:xfrm>
          <a:prstGeom prst="roundRect">
            <a:avLst>
              <a:gd name="adj" fmla="val 21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229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38400" y="6248400"/>
            <a:ext cx="2130425" cy="4746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1230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6248400"/>
            <a:ext cx="2897188" cy="4746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1230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lvl1pPr>
              <a:defRPr sz="2600" b="1">
                <a:solidFill>
                  <a:schemeClr val="bg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199B68C-6889-4B1F-B100-C898DFD3415A}" type="slidenum">
              <a:rPr lang="cs-CZ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2D7096-F327-47BE-916E-EC1085E183F8}" type="slidenum">
              <a:rPr lang="cs-CZ">
                <a:solidFill>
                  <a:prstClr val="black">
                    <a:tint val="75000"/>
                  </a:prstClr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40000"/>
                <a:satMod val="350000"/>
              </a:schemeClr>
            </a:gs>
            <a:gs pos="98000">
              <a:schemeClr val="bg1">
                <a:tint val="45000"/>
                <a:shade val="99000"/>
                <a:satMod val="350000"/>
              </a:schemeClr>
            </a:gs>
            <a:gs pos="100000">
              <a:schemeClr val="bg1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/>
          <p:cNvPicPr>
            <a:picLocks noGrp="1" noChangeAspect="1" noChangeArrowheads="1"/>
          </p:cNvPicPr>
          <p:nvPr>
            <p:ph type="ctrTitle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013" y="333375"/>
            <a:ext cx="7642225" cy="1466850"/>
          </a:xfrm>
          <a:prstGeom prst="rect">
            <a:avLst/>
          </a:prstGeom>
          <a:noFill/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468313" y="2532063"/>
            <a:ext cx="8207375" cy="37401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cs-CZ" sz="1200" dirty="0" smtClean="0">
              <a:solidFill>
                <a:srgbClr val="003366"/>
              </a:solidFill>
            </a:endParaRP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b="1" dirty="0" smtClean="0">
                <a:solidFill>
                  <a:srgbClr val="003366"/>
                </a:solidFill>
                <a:latin typeface="Arial"/>
              </a:rPr>
              <a:t>OZNAČENÍ MATERIÁLU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:  VY_32_INOVACE_99_M8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b="1" dirty="0" smtClean="0">
                <a:solidFill>
                  <a:srgbClr val="003366"/>
                </a:solidFill>
                <a:latin typeface="Arial"/>
              </a:rPr>
              <a:t>NÁZEV VZDĚLÁVACÍHO MATERIÁLU</a:t>
            </a:r>
            <a:r>
              <a:rPr lang="cs-CZ" sz="1200" smtClean="0">
                <a:solidFill>
                  <a:srgbClr val="003366"/>
                </a:solidFill>
                <a:latin typeface="Arial"/>
              </a:rPr>
              <a:t>: Statistika1</a:t>
            </a:r>
            <a:endParaRPr lang="cs-CZ" sz="1200" dirty="0">
              <a:solidFill>
                <a:srgbClr val="003366"/>
              </a:solidFill>
              <a:latin typeface="Arial"/>
            </a:endParaRP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cs-CZ" sz="1200" dirty="0" smtClean="0">
              <a:solidFill>
                <a:srgbClr val="003366"/>
              </a:solidFill>
              <a:latin typeface="Arial"/>
            </a:endParaRP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NÁZEV ŠKOLY: Základní škola a Mateřská škola, Hevlín, příspěvková organizace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b="1" dirty="0" smtClean="0">
                <a:solidFill>
                  <a:srgbClr val="003366"/>
                </a:solidFill>
                <a:latin typeface="Arial"/>
              </a:rPr>
              <a:t>CÍSLO PROJEKTU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: CZ.1.07/1.4.00/21.2193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b="1" dirty="0" smtClean="0">
                <a:solidFill>
                  <a:srgbClr val="003366"/>
                </a:solidFill>
                <a:latin typeface="Arial"/>
              </a:rPr>
              <a:t>KLÍČOVÁ AKTIVITA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: III/2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cs-CZ" sz="1200" dirty="0" smtClean="0">
              <a:solidFill>
                <a:srgbClr val="003366"/>
              </a:solidFill>
              <a:latin typeface="Arial"/>
            </a:endParaRP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b="1" dirty="0" smtClean="0">
                <a:solidFill>
                  <a:srgbClr val="003366"/>
                </a:solidFill>
                <a:latin typeface="Arial"/>
              </a:rPr>
              <a:t>TÉMA HODINY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: Statistika -úvod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b="1" dirty="0" smtClean="0">
                <a:solidFill>
                  <a:srgbClr val="003366"/>
                </a:solidFill>
                <a:latin typeface="Arial"/>
              </a:rPr>
              <a:t>ROČNÍK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: </a:t>
            </a:r>
            <a:r>
              <a:rPr lang="cs-CZ" sz="1200" dirty="0">
                <a:solidFill>
                  <a:srgbClr val="003366"/>
                </a:solidFill>
                <a:latin typeface="Arial"/>
              </a:rPr>
              <a:t>8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.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b="1" dirty="0" smtClean="0">
                <a:solidFill>
                  <a:srgbClr val="003366"/>
                </a:solidFill>
                <a:latin typeface="Arial"/>
              </a:rPr>
              <a:t>PŘEDMĚT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: Matematika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cs-CZ" sz="1200" dirty="0" smtClean="0">
              <a:solidFill>
                <a:srgbClr val="FF0000"/>
              </a:solidFill>
              <a:latin typeface="Arial"/>
            </a:endParaRP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b="1" dirty="0" smtClean="0">
                <a:solidFill>
                  <a:srgbClr val="003366"/>
                </a:solidFill>
                <a:latin typeface="Arial"/>
              </a:rPr>
              <a:t>AUTOR  MATERIÁLU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: Karel </a:t>
            </a:r>
            <a:r>
              <a:rPr lang="cs-CZ" sz="1200" dirty="0" err="1" smtClean="0">
                <a:solidFill>
                  <a:srgbClr val="003366"/>
                </a:solidFill>
                <a:latin typeface="Arial"/>
              </a:rPr>
              <a:t>Koryťák</a:t>
            </a:r>
            <a:endParaRPr lang="cs-CZ" sz="1200" dirty="0" smtClean="0">
              <a:solidFill>
                <a:srgbClr val="FF0000"/>
              </a:solid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2"/>
          <p:cNvSpPr>
            <a:spLocks noGrp="1" noChangeArrowheads="1"/>
          </p:cNvSpPr>
          <p:nvPr>
            <p:ph type="title"/>
          </p:nvPr>
        </p:nvSpPr>
        <p:spPr>
          <a:xfrm>
            <a:off x="762000" y="762000"/>
            <a:ext cx="7924800" cy="866775"/>
          </a:xfrm>
        </p:spPr>
        <p:txBody>
          <a:bodyPr/>
          <a:lstStyle/>
          <a:p>
            <a:pPr eaLnBrk="1" hangingPunct="1"/>
            <a:r>
              <a:rPr lang="cs-CZ" sz="2800" smtClean="0">
                <a:latin typeface="Arial" charset="0"/>
                <a:cs typeface="Arial" charset="0"/>
              </a:rPr>
              <a:t>POPIS MATERIÁLU</a:t>
            </a:r>
            <a:endParaRPr lang="cs-CZ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00113" y="1628775"/>
            <a:ext cx="7693025" cy="3941763"/>
          </a:xfrm>
        </p:spPr>
        <p:txBody>
          <a:bodyPr/>
          <a:lstStyle/>
          <a:p>
            <a:pPr eaLnBrk="1" hangingPunct="1"/>
            <a:r>
              <a:rPr lang="cs-CZ" sz="1400" b="1" dirty="0" smtClean="0">
                <a:latin typeface="Arial" charset="0"/>
                <a:cs typeface="Arial" charset="0"/>
              </a:rPr>
              <a:t>DRUH UČEBNÍHO MATERIÁLU</a:t>
            </a:r>
            <a:r>
              <a:rPr lang="cs-CZ" sz="1400" dirty="0" smtClean="0">
                <a:latin typeface="Arial" charset="0"/>
                <a:cs typeface="Arial" charset="0"/>
              </a:rPr>
              <a:t>: prezentace v PowerPointu .</a:t>
            </a:r>
          </a:p>
          <a:p>
            <a:pPr eaLnBrk="1" hangingPunct="1"/>
            <a:r>
              <a:rPr lang="cs-CZ" sz="1400" b="1" dirty="0" smtClean="0">
                <a:latin typeface="Arial" charset="0"/>
                <a:cs typeface="Arial" charset="0"/>
              </a:rPr>
              <a:t>MEZIPŘEDMĚTOVÉ VZTAHY</a:t>
            </a:r>
            <a:r>
              <a:rPr lang="cs-CZ" sz="1400" dirty="0" smtClean="0">
                <a:latin typeface="Arial" charset="0"/>
                <a:cs typeface="Arial" charset="0"/>
              </a:rPr>
              <a:t>:  OV, Z,F .</a:t>
            </a:r>
          </a:p>
          <a:p>
            <a:pPr eaLnBrk="1" hangingPunct="1"/>
            <a:r>
              <a:rPr lang="cs-CZ" sz="1400" b="1" dirty="0" smtClean="0">
                <a:latin typeface="Arial" charset="0"/>
                <a:cs typeface="Arial" charset="0"/>
              </a:rPr>
              <a:t>POPIS PRÁCE S MATERIÁLEM</a:t>
            </a:r>
            <a:r>
              <a:rPr lang="cs-CZ" sz="1400" dirty="0" smtClean="0">
                <a:latin typeface="Arial" charset="0"/>
                <a:cs typeface="Arial" charset="0"/>
              </a:rPr>
              <a:t>: žák se seznámí se základní statistickou </a:t>
            </a:r>
            <a:r>
              <a:rPr lang="cs-CZ" sz="1400" dirty="0" smtClean="0">
                <a:latin typeface="Arial" charset="0"/>
                <a:cs typeface="Arial" charset="0"/>
              </a:rPr>
              <a:t>terminologií,</a:t>
            </a:r>
            <a:endParaRPr lang="cs-CZ" sz="1400" dirty="0" smtClean="0">
              <a:latin typeface="Arial" charset="0"/>
              <a:cs typeface="Arial" charset="0"/>
            </a:endParaRPr>
          </a:p>
          <a:p>
            <a:pPr eaLnBrk="1" hangingPunct="1"/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smtClean="0">
                <a:latin typeface="Arial" charset="0"/>
                <a:cs typeface="Arial" charset="0"/>
              </a:rPr>
              <a:t>vyhodnocuje </a:t>
            </a:r>
            <a:r>
              <a:rPr lang="cs-CZ" sz="1400" dirty="0" smtClean="0">
                <a:latin typeface="Arial" charset="0"/>
                <a:cs typeface="Arial" charset="0"/>
              </a:rPr>
              <a:t>a zpracovává </a:t>
            </a:r>
            <a:r>
              <a:rPr lang="cs-CZ" sz="1400" dirty="0" smtClean="0">
                <a:latin typeface="Arial" charset="0"/>
                <a:cs typeface="Arial" charset="0"/>
              </a:rPr>
              <a:t>data.</a:t>
            </a:r>
            <a:endParaRPr lang="cs-CZ" sz="1400" dirty="0" smtClean="0">
              <a:latin typeface="Arial" charset="0"/>
              <a:cs typeface="Arial" charset="0"/>
            </a:endParaRPr>
          </a:p>
          <a:p>
            <a:pPr eaLnBrk="1" hangingPunct="1"/>
            <a:r>
              <a:rPr lang="cs-CZ" sz="1400" b="1" dirty="0" smtClean="0">
                <a:latin typeface="Arial" charset="0"/>
                <a:cs typeface="Arial" charset="0"/>
              </a:rPr>
              <a:t>OČEKÁVANÝ VÝSTUP</a:t>
            </a:r>
            <a:r>
              <a:rPr lang="cs-CZ" sz="1400" dirty="0" smtClean="0">
                <a:latin typeface="Arial" charset="0"/>
                <a:cs typeface="Arial" charset="0"/>
              </a:rPr>
              <a:t>: žák vyhodnocuje a zpracovává data, porovnává soubory dat.</a:t>
            </a:r>
          </a:p>
          <a:p>
            <a:pPr eaLnBrk="1" hangingPunct="1"/>
            <a:endParaRPr lang="cs-CZ" sz="1400" b="1" dirty="0" smtClean="0">
              <a:latin typeface="Arial" charset="0"/>
              <a:cs typeface="Arial" charset="0"/>
            </a:endParaRPr>
          </a:p>
          <a:p>
            <a:pPr eaLnBrk="1" hangingPunct="1"/>
            <a:r>
              <a:rPr lang="cs-CZ" sz="1400" b="1" dirty="0" smtClean="0">
                <a:latin typeface="Arial" charset="0"/>
                <a:cs typeface="Arial" charset="0"/>
              </a:rPr>
              <a:t>ZKUŠENOST S PILOTÁŽÍ: </a:t>
            </a:r>
            <a:r>
              <a:rPr lang="cs-CZ" sz="1400" dirty="0" smtClean="0">
                <a:latin typeface="Arial" charset="0"/>
                <a:cs typeface="Arial" charset="0"/>
              </a:rPr>
              <a:t>žáci dobře reagovali na typový příklad statistického šetření,</a:t>
            </a:r>
          </a:p>
          <a:p>
            <a:pPr eaLnBrk="1" hangingPunct="1"/>
            <a:r>
              <a:rPr lang="cs-CZ" sz="1400" dirty="0" smtClean="0">
                <a:latin typeface="Arial" charset="0"/>
                <a:cs typeface="Arial" charset="0"/>
              </a:rPr>
              <a:t>poznali, že statistické </a:t>
            </a:r>
            <a:r>
              <a:rPr lang="cs-CZ" sz="1400" dirty="0" smtClean="0">
                <a:latin typeface="Arial" charset="0"/>
                <a:cs typeface="Arial" charset="0"/>
              </a:rPr>
              <a:t>jednotky </a:t>
            </a:r>
            <a:r>
              <a:rPr lang="cs-CZ" sz="1400" dirty="0" smtClean="0">
                <a:latin typeface="Arial" charset="0"/>
                <a:cs typeface="Arial" charset="0"/>
              </a:rPr>
              <a:t>mohou být díky znakům v zajímavých souvislostech.</a:t>
            </a:r>
          </a:p>
          <a:p>
            <a:pPr eaLnBrk="1" hangingPunct="1"/>
            <a:endParaRPr lang="cs-CZ" sz="1400" b="1" i="1" dirty="0" smtClean="0">
              <a:latin typeface="Arial" charset="0"/>
              <a:cs typeface="Arial" charset="0"/>
            </a:endParaRPr>
          </a:p>
          <a:p>
            <a:pPr eaLnBrk="1" hangingPunct="1"/>
            <a:endParaRPr lang="cs-CZ" sz="1400" b="1" i="1" dirty="0" smtClean="0">
              <a:latin typeface="Arial" charset="0"/>
              <a:cs typeface="Arial" charset="0"/>
            </a:endParaRPr>
          </a:p>
          <a:p>
            <a:pPr eaLnBrk="1" hangingPunct="1"/>
            <a:r>
              <a:rPr lang="cs-CZ" sz="1400" b="1" i="1" dirty="0" smtClean="0">
                <a:latin typeface="Arial" charset="0"/>
                <a:cs typeface="Arial" charset="0"/>
              </a:rPr>
              <a:t>ZDROJ</a:t>
            </a:r>
            <a:r>
              <a:rPr lang="cs-CZ" sz="1400" dirty="0" smtClean="0">
                <a:latin typeface="Arial" charset="0"/>
                <a:cs typeface="Arial" charset="0"/>
              </a:rPr>
              <a:t>:  vlastní tvorba autora</a:t>
            </a:r>
            <a:endParaRPr lang="cs-CZ" sz="1400" dirty="0">
              <a:latin typeface="Arial" charset="0"/>
              <a:cs typeface="Arial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cs-CZ" sz="1200" dirty="0" smtClean="0">
                <a:latin typeface="Times New Roman" pitchFamily="18" charset="0"/>
              </a:rPr>
              <a:t> </a:t>
            </a:r>
          </a:p>
          <a:p>
            <a:pPr eaLnBrk="1" hangingPunct="1">
              <a:buFont typeface="Wingdings" pitchFamily="2" charset="2"/>
              <a:buNone/>
            </a:pPr>
            <a:endParaRPr lang="cs-CZ" sz="1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Statistika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je věda o hromadných společenských jevech</a:t>
            </a:r>
          </a:p>
          <a:p>
            <a:r>
              <a:rPr lang="cs-CZ" sz="2800" dirty="0"/>
              <a:t>z</a:t>
            </a:r>
            <a:r>
              <a:rPr lang="cs-CZ" sz="2800" dirty="0" smtClean="0"/>
              <a:t>jišťuje, shromažďuje, porovnává a třídí informace o okolním světě. </a:t>
            </a:r>
          </a:p>
        </p:txBody>
      </p:sp>
    </p:spTree>
    <p:extLst>
      <p:ext uri="{BB962C8B-B14F-4D97-AF65-F5344CB8AC3E}">
        <p14:creationId xmlns:p14="http://schemas.microsoft.com/office/powerpoint/2010/main" val="2744316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pojmy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i="1" dirty="0" smtClean="0"/>
              <a:t>Statistický soubor </a:t>
            </a:r>
            <a:r>
              <a:rPr lang="cs-CZ" dirty="0" smtClean="0"/>
              <a:t>– zkoumaná skupina osob, předmětů či událostí</a:t>
            </a:r>
          </a:p>
          <a:p>
            <a:r>
              <a:rPr lang="cs-CZ" b="1" i="1" dirty="0" smtClean="0"/>
              <a:t>Statistické jednotky </a:t>
            </a:r>
            <a:r>
              <a:rPr lang="cs-CZ" dirty="0" smtClean="0"/>
              <a:t>– jednotlivé prvky statistického souboru</a:t>
            </a:r>
          </a:p>
          <a:p>
            <a:r>
              <a:rPr lang="cs-CZ" b="1" i="1" dirty="0" smtClean="0"/>
              <a:t>Statistický znak </a:t>
            </a:r>
            <a:r>
              <a:rPr lang="cs-CZ" dirty="0" smtClean="0"/>
              <a:t>– zjištěná velikost, hodnota, kvalita či druh u každé jednotky</a:t>
            </a:r>
            <a:endParaRPr lang="cs-CZ" b="1" i="1" dirty="0"/>
          </a:p>
        </p:txBody>
      </p:sp>
    </p:spTree>
    <p:extLst>
      <p:ext uri="{BB962C8B-B14F-4D97-AF65-F5344CB8AC3E}">
        <p14:creationId xmlns:p14="http://schemas.microsoft.com/office/powerpoint/2010/main" val="2189612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363272" cy="157018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Příklad: Vyhodnoťte statisticky hodnocení z matematiky žáků vaší třídy.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204864"/>
            <a:ext cx="8229600" cy="3989040"/>
          </a:xfrm>
        </p:spPr>
        <p:txBody>
          <a:bodyPr/>
          <a:lstStyle/>
          <a:p>
            <a:r>
              <a:rPr lang="cs-CZ" b="1" i="1" dirty="0" smtClean="0"/>
              <a:t>Statistický soubor</a:t>
            </a:r>
            <a:r>
              <a:rPr lang="cs-CZ" dirty="0" smtClean="0"/>
              <a:t> – všichni žáci 8. ročníku</a:t>
            </a:r>
          </a:p>
          <a:p>
            <a:r>
              <a:rPr lang="cs-CZ" b="1" i="1" dirty="0" smtClean="0"/>
              <a:t>Statistické jednotky</a:t>
            </a:r>
            <a:r>
              <a:rPr lang="cs-CZ" dirty="0" smtClean="0"/>
              <a:t> – jednotlivý žáci</a:t>
            </a:r>
          </a:p>
          <a:p>
            <a:r>
              <a:rPr lang="cs-CZ" b="1" i="1" dirty="0" smtClean="0"/>
              <a:t>Statistický znak </a:t>
            </a:r>
            <a:r>
              <a:rPr lang="cs-CZ" dirty="0" smtClean="0"/>
              <a:t>– zkoumaná vlastnost: pohlaví, věk, bydliště, barva očí, </a:t>
            </a:r>
            <a:r>
              <a:rPr lang="cs-CZ" dirty="0" smtClean="0">
                <a:solidFill>
                  <a:srgbClr val="FF0000"/>
                </a:solidFill>
              </a:rPr>
              <a:t>známka z matematiky,</a:t>
            </a:r>
            <a:r>
              <a:rPr lang="cs-CZ" dirty="0" smtClean="0"/>
              <a:t> výška . . 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02625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76672"/>
            <a:ext cx="8208912" cy="2880320"/>
          </a:xfrm>
        </p:spPr>
        <p:txBody>
          <a:bodyPr>
            <a:normAutofit/>
          </a:bodyPr>
          <a:lstStyle/>
          <a:p>
            <a:r>
              <a:rPr lang="cs-CZ" dirty="0" smtClean="0"/>
              <a:t>Nejčastější způsob statistického šetření bývá  tabulka(zachycuje četnost znaku a relativní četnost )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6503715"/>
              </p:ext>
            </p:extLst>
          </p:nvPr>
        </p:nvGraphicFramePr>
        <p:xfrm>
          <a:off x="395536" y="2528313"/>
          <a:ext cx="8064896" cy="3385551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440160"/>
                <a:gridCol w="864096"/>
                <a:gridCol w="1152128"/>
                <a:gridCol w="1152128"/>
                <a:gridCol w="1152128"/>
                <a:gridCol w="1152128"/>
                <a:gridCol w="1152128"/>
              </a:tblGrid>
              <a:tr h="72008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Navrhovaná</a:t>
                      </a:r>
                      <a:r>
                        <a:rPr lang="cs-CZ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známka z matematiky</a:t>
                      </a:r>
                      <a:r>
                        <a:rPr lang="cs-CZ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</a:t>
                      </a:r>
                      <a:endParaRPr lang="cs-CZ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1</a:t>
                      </a:r>
                    </a:p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         2</a:t>
                      </a:r>
                    </a:p>
                    <a:p>
                      <a:endParaRPr lang="cs-CZ" b="1" dirty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3</a:t>
                      </a:r>
                    </a:p>
                    <a:p>
                      <a:pPr algn="ctr"/>
                      <a:endParaRPr lang="cs-CZ" dirty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4</a:t>
                      </a:r>
                    </a:p>
                    <a:p>
                      <a:pPr algn="ctr"/>
                      <a:endParaRPr lang="cs-CZ" dirty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5</a:t>
                      </a:r>
                    </a:p>
                    <a:p>
                      <a:pPr algn="ctr"/>
                      <a:endParaRPr lang="cs-CZ" dirty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bg2"/>
                          </a:solidFill>
                        </a:rPr>
                        <a:t>CELKEM</a:t>
                      </a:r>
                      <a:endParaRPr lang="cs-CZ" dirty="0">
                        <a:solidFill>
                          <a:schemeClr val="bg2"/>
                        </a:solidFill>
                      </a:endParaRPr>
                    </a:p>
                  </a:txBody>
                  <a:tcPr anchor="ctr"/>
                </a:tc>
              </a:tr>
              <a:tr h="1282431">
                <a:tc>
                  <a:txBody>
                    <a:bodyPr/>
                    <a:lstStyle/>
                    <a:p>
                      <a:r>
                        <a:rPr lang="cs-CZ" b="1" dirty="0" smtClean="0"/>
                        <a:t>Četnost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1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2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 5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 4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0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12</a:t>
                      </a:r>
                      <a:endParaRPr lang="cs-CZ" dirty="0"/>
                    </a:p>
                  </a:txBody>
                  <a:tcPr anchor="ctr"/>
                </a:tc>
              </a:tr>
              <a:tr h="1044704">
                <a:tc>
                  <a:txBody>
                    <a:bodyPr/>
                    <a:lstStyle/>
                    <a:p>
                      <a:r>
                        <a:rPr lang="cs-CZ" dirty="0" smtClean="0"/>
                        <a:t>Relativní četnost </a:t>
                      </a:r>
                    </a:p>
                    <a:p>
                      <a:r>
                        <a:rPr lang="cs-CZ" dirty="0" smtClean="0"/>
                        <a:t>   </a:t>
                      </a:r>
                      <a:endParaRPr lang="cs-CZ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  <a:p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1/12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2/12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5/12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4/12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0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100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59348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5040737"/>
              </p:ext>
            </p:extLst>
          </p:nvPr>
        </p:nvGraphicFramePr>
        <p:xfrm>
          <a:off x="567316" y="2780928"/>
          <a:ext cx="8064896" cy="3385551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656184"/>
                <a:gridCol w="648072"/>
                <a:gridCol w="1152128"/>
                <a:gridCol w="1152128"/>
                <a:gridCol w="1152128"/>
                <a:gridCol w="1152128"/>
                <a:gridCol w="1152128"/>
              </a:tblGrid>
              <a:tr h="72008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Navrhovaná</a:t>
                      </a:r>
                      <a:r>
                        <a:rPr lang="cs-CZ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známka z matematiky</a:t>
                      </a:r>
                      <a:r>
                        <a:rPr lang="cs-CZ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</a:t>
                      </a:r>
                      <a:endParaRPr lang="cs-CZ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1</a:t>
                      </a:r>
                    </a:p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         2</a:t>
                      </a:r>
                    </a:p>
                    <a:p>
                      <a:endParaRPr lang="cs-CZ" b="1" dirty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3</a:t>
                      </a:r>
                    </a:p>
                    <a:p>
                      <a:pPr algn="ctr"/>
                      <a:endParaRPr lang="cs-CZ" dirty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4</a:t>
                      </a:r>
                    </a:p>
                    <a:p>
                      <a:pPr algn="ctr"/>
                      <a:endParaRPr lang="cs-CZ" dirty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5</a:t>
                      </a:r>
                    </a:p>
                    <a:p>
                      <a:pPr algn="ctr"/>
                      <a:endParaRPr lang="cs-CZ" dirty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bg2"/>
                          </a:solidFill>
                        </a:rPr>
                        <a:t>CELKEM</a:t>
                      </a:r>
                      <a:endParaRPr lang="cs-CZ" dirty="0">
                        <a:solidFill>
                          <a:schemeClr val="bg2"/>
                        </a:solidFill>
                      </a:endParaRPr>
                    </a:p>
                  </a:txBody>
                  <a:tcPr anchor="ctr"/>
                </a:tc>
              </a:tr>
              <a:tr h="1282431">
                <a:tc>
                  <a:txBody>
                    <a:bodyPr/>
                    <a:lstStyle/>
                    <a:p>
                      <a:r>
                        <a:rPr lang="cs-CZ" b="1" dirty="0" smtClean="0"/>
                        <a:t>Četnost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       1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2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 5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4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0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12</a:t>
                      </a:r>
                      <a:endParaRPr lang="cs-CZ" dirty="0"/>
                    </a:p>
                  </a:txBody>
                  <a:tcPr anchor="ctr"/>
                </a:tc>
              </a:tr>
              <a:tr h="1044704">
                <a:tc>
                  <a:txBody>
                    <a:bodyPr/>
                    <a:lstStyle/>
                    <a:p>
                      <a:r>
                        <a:rPr lang="cs-CZ" dirty="0" smtClean="0"/>
                        <a:t>Relativní četnost </a:t>
                      </a:r>
                    </a:p>
                    <a:p>
                      <a:r>
                        <a:rPr lang="cs-CZ" dirty="0" smtClean="0"/>
                        <a:t>   (v %)</a:t>
                      </a:r>
                      <a:endParaRPr lang="cs-CZ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  <a:p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8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17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42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33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0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100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" name="Obdélník 3"/>
          <p:cNvSpPr/>
          <p:nvPr/>
        </p:nvSpPr>
        <p:spPr>
          <a:xfrm>
            <a:off x="539552" y="260648"/>
            <a:ext cx="741682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/>
              <a:t>Nejčastější způsob statistického šetření bývá  tabulka(zachycuje četnost znaku a relativní </a:t>
            </a:r>
            <a:r>
              <a:rPr lang="cs-CZ" sz="3600" dirty="0" smtClean="0"/>
              <a:t>četnost v % </a:t>
            </a:r>
            <a:r>
              <a:rPr lang="cs-CZ" sz="36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697575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Y_32_INOVACE_99_M8_Statistika-úvod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Kapsle">
  <a:themeElements>
    <a:clrScheme name="Kapsle 1">
      <a:dk1>
        <a:srgbClr val="003366"/>
      </a:dk1>
      <a:lt1>
        <a:srgbClr val="FFFFFF"/>
      </a:lt1>
      <a:dk2>
        <a:srgbClr val="006666"/>
      </a:dk2>
      <a:lt2>
        <a:srgbClr val="666699"/>
      </a:lt2>
      <a:accent1>
        <a:srgbClr val="33CCCC"/>
      </a:accent1>
      <a:accent2>
        <a:srgbClr val="99CC99"/>
      </a:accent2>
      <a:accent3>
        <a:srgbClr val="FFFFFF"/>
      </a:accent3>
      <a:accent4>
        <a:srgbClr val="002A56"/>
      </a:accent4>
      <a:accent5>
        <a:srgbClr val="ADE2E2"/>
      </a:accent5>
      <a:accent6>
        <a:srgbClr val="8AB98A"/>
      </a:accent6>
      <a:hlink>
        <a:srgbClr val="003366"/>
      </a:hlink>
      <a:folHlink>
        <a:srgbClr val="CC99FF"/>
      </a:folHlink>
    </a:clrScheme>
    <a:fontScheme name="Kapsl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Kapsle 1">
        <a:dk1>
          <a:srgbClr val="003366"/>
        </a:dk1>
        <a:lt1>
          <a:srgbClr val="FFFFFF"/>
        </a:lt1>
        <a:dk2>
          <a:srgbClr val="006666"/>
        </a:dk2>
        <a:lt2>
          <a:srgbClr val="666699"/>
        </a:lt2>
        <a:accent1>
          <a:srgbClr val="33CCCC"/>
        </a:accent1>
        <a:accent2>
          <a:srgbClr val="99CC99"/>
        </a:accent2>
        <a:accent3>
          <a:srgbClr val="FFFFFF"/>
        </a:accent3>
        <a:accent4>
          <a:srgbClr val="002A56"/>
        </a:accent4>
        <a:accent5>
          <a:srgbClr val="ADE2E2"/>
        </a:accent5>
        <a:accent6>
          <a:srgbClr val="8AB98A"/>
        </a:accent6>
        <a:hlink>
          <a:srgbClr val="003366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le 2">
        <a:dk1>
          <a:srgbClr val="000000"/>
        </a:dk1>
        <a:lt1>
          <a:srgbClr val="FFFFFF"/>
        </a:lt1>
        <a:dk2>
          <a:srgbClr val="000000"/>
        </a:dk2>
        <a:lt2>
          <a:srgbClr val="808000"/>
        </a:lt2>
        <a:accent1>
          <a:srgbClr val="FFCC99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8AB900"/>
        </a:accent6>
        <a:hlink>
          <a:srgbClr val="3366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le 3">
        <a:dk1>
          <a:srgbClr val="006699"/>
        </a:dk1>
        <a:lt1>
          <a:srgbClr val="FFFFFF"/>
        </a:lt1>
        <a:dk2>
          <a:srgbClr val="6699FF"/>
        </a:dk2>
        <a:lt2>
          <a:srgbClr val="FFFFFF"/>
        </a:lt2>
        <a:accent1>
          <a:srgbClr val="33CCCC"/>
        </a:accent1>
        <a:accent2>
          <a:srgbClr val="006699"/>
        </a:accent2>
        <a:accent3>
          <a:srgbClr val="B8CAFF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99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4">
        <a:dk1>
          <a:srgbClr val="000000"/>
        </a:dk1>
        <a:lt1>
          <a:srgbClr val="FFFFFF"/>
        </a:lt1>
        <a:dk2>
          <a:srgbClr val="9900CC"/>
        </a:dk2>
        <a:lt2>
          <a:srgbClr val="006600"/>
        </a:lt2>
        <a:accent1>
          <a:srgbClr val="33CC33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ADE2AD"/>
        </a:accent5>
        <a:accent6>
          <a:srgbClr val="E7B95C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le 5">
        <a:dk1>
          <a:srgbClr val="000066"/>
        </a:dk1>
        <a:lt1>
          <a:srgbClr val="FFFFFF"/>
        </a:lt1>
        <a:dk2>
          <a:srgbClr val="336699"/>
        </a:dk2>
        <a:lt2>
          <a:srgbClr val="FFFFEB"/>
        </a:lt2>
        <a:accent1>
          <a:srgbClr val="99CCFF"/>
        </a:accent1>
        <a:accent2>
          <a:srgbClr val="9999FF"/>
        </a:accent2>
        <a:accent3>
          <a:srgbClr val="ADB8CA"/>
        </a:accent3>
        <a:accent4>
          <a:srgbClr val="DADADA"/>
        </a:accent4>
        <a:accent5>
          <a:srgbClr val="CAE2FF"/>
        </a:accent5>
        <a:accent6>
          <a:srgbClr val="8A8AE7"/>
        </a:accent6>
        <a:hlink>
          <a:srgbClr val="CCCCFF"/>
        </a:hlink>
        <a:folHlink>
          <a:srgbClr val="C68D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6">
        <a:dk1>
          <a:srgbClr val="808000"/>
        </a:dk1>
        <a:lt1>
          <a:srgbClr val="FFFFFF"/>
        </a:lt1>
        <a:dk2>
          <a:srgbClr val="006666"/>
        </a:dk2>
        <a:lt2>
          <a:srgbClr val="FFFFFF"/>
        </a:lt2>
        <a:accent1>
          <a:srgbClr val="FFCC66"/>
        </a:accent1>
        <a:accent2>
          <a:srgbClr val="00ACA8"/>
        </a:accent2>
        <a:accent3>
          <a:srgbClr val="AAB8B8"/>
        </a:accent3>
        <a:accent4>
          <a:srgbClr val="DADADA"/>
        </a:accent4>
        <a:accent5>
          <a:srgbClr val="FFE2B8"/>
        </a:accent5>
        <a:accent6>
          <a:srgbClr val="009B98"/>
        </a:accent6>
        <a:hlink>
          <a:srgbClr val="CCCC00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7">
        <a:dk1>
          <a:srgbClr val="FFFFCC"/>
        </a:dk1>
        <a:lt1>
          <a:srgbClr val="FFFFFF"/>
        </a:lt1>
        <a:dk2>
          <a:srgbClr val="660033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FFCC00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8">
        <a:dk1>
          <a:srgbClr val="FF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CC00"/>
        </a:accent1>
        <a:accent2>
          <a:srgbClr val="CC3300"/>
        </a:accent2>
        <a:accent3>
          <a:srgbClr val="AA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FF66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VY_32_INOVACE_99_M8_Statistika-úvod</Template>
  <TotalTime>9</TotalTime>
  <Words>335</Words>
  <Application>Microsoft Office PowerPoint</Application>
  <PresentationFormat>Předvádění na obrazovce (4:3)</PresentationFormat>
  <Paragraphs>83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7</vt:i4>
      </vt:variant>
    </vt:vector>
  </HeadingPairs>
  <TitlesOfParts>
    <vt:vector size="10" baseType="lpstr">
      <vt:lpstr>VY_32_INOVACE_99_M8_Statistika-úvod</vt:lpstr>
      <vt:lpstr>Kapsle</vt:lpstr>
      <vt:lpstr>1_Motiv systému Office</vt:lpstr>
      <vt:lpstr>Prezentace aplikace PowerPoint</vt:lpstr>
      <vt:lpstr>POPIS MATERIÁLU</vt:lpstr>
      <vt:lpstr>Statistika</vt:lpstr>
      <vt:lpstr>Základní pojmy</vt:lpstr>
      <vt:lpstr>Příklad: Vyhodnoťte statisticky hodnocení z matematiky žáků vaší třídy.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Szajko R</dc:creator>
  <cp:lastModifiedBy>Ludmila Moličová</cp:lastModifiedBy>
  <cp:revision>4</cp:revision>
  <dcterms:created xsi:type="dcterms:W3CDTF">2013-08-29T09:00:12Z</dcterms:created>
  <dcterms:modified xsi:type="dcterms:W3CDTF">2014-01-10T13:57:52Z</dcterms:modified>
</cp:coreProperties>
</file>