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86" r:id="rId3"/>
  </p:sldMasterIdLst>
  <p:sldIdLst>
    <p:sldId id="265" r:id="rId4"/>
    <p:sldId id="266" r:id="rId5"/>
    <p:sldId id="262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DA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8FA8F9-60FE-469E-86C9-0066E312548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35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CB1DE-9086-4C96-A07C-52E2C91CCC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014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199B68C-6889-4B1F-B100-C898DFD34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2D7096-F327-47BE-916E-EC1085E183F8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40000"/>
                <a:satMod val="350000"/>
              </a:schemeClr>
            </a:gs>
            <a:gs pos="98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333375"/>
            <a:ext cx="7642225" cy="1466850"/>
          </a:xfrm>
          <a:prstGeom prst="rect">
            <a:avLst/>
          </a:prstGeom>
          <a:noFill/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VY_32_INOVACE_100_M8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Statistika2</a:t>
            </a:r>
            <a:endParaRPr lang="cs-CZ" sz="1200" dirty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Statistické šetření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>
                <a:solidFill>
                  <a:srgbClr val="003366"/>
                </a:solidFill>
                <a:latin typeface="Arial"/>
              </a:rPr>
              <a:t>8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Matematika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Karel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Koryťák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OV, Z,F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žáci si v „ terénu “ nashromáždí data o řidičích a jejich spolujezdcích, tyto údaje se zapracují do připravených tabulek a diagramů a závěrem vypracují diagramy dle zjištěných a vypočtených údajů.</a:t>
            </a:r>
          </a:p>
          <a:p>
            <a:pPr eaLnBrk="1" hangingPunct="1"/>
            <a:endParaRPr lang="cs-CZ" sz="1400" b="1" dirty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</a:t>
            </a:r>
            <a:r>
              <a:rPr lang="cs-CZ" sz="1400" b="1" dirty="0" err="1" smtClean="0">
                <a:latin typeface="Arial" charset="0"/>
                <a:cs typeface="Arial" charset="0"/>
              </a:rPr>
              <a:t>VÝSTUP</a:t>
            </a:r>
            <a:r>
              <a:rPr lang="cs-CZ" sz="1400" dirty="0" err="1">
                <a:latin typeface="Arial" charset="0"/>
                <a:cs typeface="Arial" charset="0"/>
              </a:rPr>
              <a:t>:žák</a:t>
            </a:r>
            <a:r>
              <a:rPr lang="cs-CZ" sz="1400" dirty="0">
                <a:latin typeface="Arial" charset="0"/>
                <a:cs typeface="Arial" charset="0"/>
              </a:rPr>
              <a:t> vyhodnocuje a zpracovává data, porovnává soubory dat.</a:t>
            </a:r>
          </a:p>
          <a:p>
            <a:pPr eaLnBrk="1" hangingPunct="1"/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</a:t>
            </a:r>
            <a:r>
              <a:rPr lang="cs-CZ" sz="1400" dirty="0" smtClean="0">
                <a:latin typeface="Arial" charset="0"/>
                <a:cs typeface="Arial" charset="0"/>
              </a:rPr>
              <a:t> žáci se zájmem zjišťovali požadované údaje, byli překvapeni ze statistických závěrů, nejlépe  se jim dařilo vypočítávat relativní četnosti v %, největším problémem žáků bylo zapracování údajů do diagramu.</a:t>
            </a:r>
            <a:endParaRPr lang="cs-CZ" sz="1400" i="1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1400" b="1" i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>
                <a:latin typeface="Arial" charset="0"/>
                <a:cs typeface="Arial" charset="0"/>
              </a:rPr>
              <a:t>ZDROJ</a:t>
            </a:r>
            <a:r>
              <a:rPr lang="cs-CZ" sz="1400" dirty="0">
                <a:latin typeface="Arial" charset="0"/>
                <a:cs typeface="Arial" charset="0"/>
              </a:rPr>
              <a:t>:  </a:t>
            </a:r>
            <a:r>
              <a:rPr lang="cs-CZ" sz="1400" smtClean="0">
                <a:latin typeface="Arial" charset="0"/>
                <a:cs typeface="Arial" charset="0"/>
              </a:rPr>
              <a:t>vlastní tvorba autora</a:t>
            </a:r>
            <a:endParaRPr lang="cs-CZ" sz="1400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1200" dirty="0" smtClean="0">
                <a:latin typeface="Times New Roman" pitchFamily="18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11560" y="620688"/>
            <a:ext cx="7854696" cy="57606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Statistické znaky-řidič a jeho spolujezdci v os. autě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773337"/>
              </p:ext>
            </p:extLst>
          </p:nvPr>
        </p:nvGraphicFramePr>
        <p:xfrm>
          <a:off x="899590" y="1412776"/>
          <a:ext cx="7056784" cy="194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ZNAK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Jen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řidič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Řidič+2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Řidič+3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Řidič+4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bg1"/>
                          </a:solidFill>
                        </a:rPr>
                        <a:t>CELKEM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ČETNOST</a:t>
                      </a:r>
                      <a:endParaRPr lang="cs-CZ" sz="1400" dirty="0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RELAT.</a:t>
                      </a:r>
                    </a:p>
                    <a:p>
                      <a:pPr algn="ctr"/>
                      <a:r>
                        <a:rPr lang="cs-CZ" sz="1400" dirty="0" smtClean="0"/>
                        <a:t>ČETNOST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100%</a:t>
                      </a:r>
                      <a:endParaRPr lang="cs-CZ" dirty="0"/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1619672" y="6453336"/>
            <a:ext cx="662473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683568" y="5301208"/>
            <a:ext cx="2304256" cy="0"/>
          </a:xfrm>
          <a:prstGeom prst="line">
            <a:avLst/>
          </a:prstGeom>
          <a:ln w="508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835696" y="5995093"/>
            <a:ext cx="6444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835696" y="5501263"/>
            <a:ext cx="6444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1835696" y="5033823"/>
            <a:ext cx="6444716" cy="133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046523" y="576426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9438" y="5301208"/>
            <a:ext cx="5731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63899" y="485711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123728" y="6597352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347864" y="6597352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567808" y="6534928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516553" y="6564632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516216" y="6564754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>
            <a:stCxn id="22" idx="6"/>
            <a:endCxn id="23" idx="2"/>
          </p:cNvCxnSpPr>
          <p:nvPr/>
        </p:nvCxnSpPr>
        <p:spPr>
          <a:xfrm>
            <a:off x="2267744" y="666936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23" idx="6"/>
            <a:endCxn id="24" idx="3"/>
          </p:cNvCxnSpPr>
          <p:nvPr/>
        </p:nvCxnSpPr>
        <p:spPr>
          <a:xfrm flipV="1">
            <a:off x="3491880" y="6657853"/>
            <a:ext cx="1097019" cy="115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24" idx="6"/>
            <a:endCxn id="25" idx="3"/>
          </p:cNvCxnSpPr>
          <p:nvPr/>
        </p:nvCxnSpPr>
        <p:spPr>
          <a:xfrm>
            <a:off x="4711824" y="6606936"/>
            <a:ext cx="825820" cy="80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25" idx="6"/>
            <a:endCxn id="26" idx="3"/>
          </p:cNvCxnSpPr>
          <p:nvPr/>
        </p:nvCxnSpPr>
        <p:spPr>
          <a:xfrm>
            <a:off x="5660569" y="6636640"/>
            <a:ext cx="876738" cy="51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16"/>
          <p:cNvCxnSpPr/>
          <p:nvPr/>
        </p:nvCxnSpPr>
        <p:spPr>
          <a:xfrm>
            <a:off x="1884374" y="4150593"/>
            <a:ext cx="64807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16"/>
          <p:cNvCxnSpPr/>
          <p:nvPr/>
        </p:nvCxnSpPr>
        <p:spPr>
          <a:xfrm>
            <a:off x="1853698" y="4581128"/>
            <a:ext cx="6444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063899" y="4381073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8</a:t>
            </a:r>
            <a:r>
              <a:rPr lang="cs-CZ" sz="2000" dirty="0" smtClean="0">
                <a:solidFill>
                  <a:schemeClr val="bg1"/>
                </a:solidFill>
              </a:rPr>
              <a:t>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063899" y="395053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100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11560" y="620688"/>
            <a:ext cx="7854696" cy="57606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Statistické znaky-řidič a jeho spolujezdci v nákl. autě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7519624"/>
              </p:ext>
            </p:extLst>
          </p:nvPr>
        </p:nvGraphicFramePr>
        <p:xfrm>
          <a:off x="899590" y="1412776"/>
          <a:ext cx="7056784" cy="194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ZNAK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Jen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řidič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Řidič+2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Řidič+3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Řidič+4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bg1"/>
                          </a:solidFill>
                        </a:rPr>
                        <a:t>CELKEM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ČETNOST</a:t>
                      </a:r>
                      <a:endParaRPr lang="cs-CZ" sz="1400" dirty="0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RELAT.</a:t>
                      </a:r>
                    </a:p>
                    <a:p>
                      <a:pPr algn="ctr"/>
                      <a:r>
                        <a:rPr lang="cs-CZ" sz="1400" dirty="0" smtClean="0"/>
                        <a:t>ČETNOST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100%</a:t>
                      </a:r>
                      <a:endParaRPr lang="cs-CZ" dirty="0"/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1619672" y="6453336"/>
            <a:ext cx="662473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683568" y="5301208"/>
            <a:ext cx="2304256" cy="0"/>
          </a:xfrm>
          <a:prstGeom prst="line">
            <a:avLst/>
          </a:prstGeom>
          <a:ln w="508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835696" y="5995093"/>
            <a:ext cx="6444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835696" y="5501263"/>
            <a:ext cx="6444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1835696" y="5033823"/>
            <a:ext cx="6444716" cy="133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046523" y="576426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9438" y="5301208"/>
            <a:ext cx="5731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63899" y="485711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2267744" y="4275459"/>
            <a:ext cx="432048" cy="21602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čára 16"/>
          <p:cNvCxnSpPr/>
          <p:nvPr/>
        </p:nvCxnSpPr>
        <p:spPr>
          <a:xfrm>
            <a:off x="1884374" y="4150593"/>
            <a:ext cx="64807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16"/>
          <p:cNvCxnSpPr/>
          <p:nvPr/>
        </p:nvCxnSpPr>
        <p:spPr>
          <a:xfrm>
            <a:off x="1853698" y="4581128"/>
            <a:ext cx="6444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063899" y="4381073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8</a:t>
            </a:r>
            <a:r>
              <a:rPr lang="cs-CZ" sz="2000" dirty="0" smtClean="0">
                <a:solidFill>
                  <a:schemeClr val="bg1"/>
                </a:solidFill>
              </a:rPr>
              <a:t>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1063899" y="395053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100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7" name="Elipsa 22"/>
          <p:cNvSpPr/>
          <p:nvPr/>
        </p:nvSpPr>
        <p:spPr>
          <a:xfrm>
            <a:off x="4139952" y="4309190"/>
            <a:ext cx="432048" cy="216024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2"/>
          <p:cNvSpPr/>
          <p:nvPr/>
        </p:nvSpPr>
        <p:spPr>
          <a:xfrm>
            <a:off x="6180568" y="4275459"/>
            <a:ext cx="432048" cy="21602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2"/>
          <p:cNvSpPr/>
          <p:nvPr/>
        </p:nvSpPr>
        <p:spPr>
          <a:xfrm>
            <a:off x="5124734" y="4293096"/>
            <a:ext cx="432048" cy="216024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2"/>
          <p:cNvSpPr/>
          <p:nvPr/>
        </p:nvSpPr>
        <p:spPr>
          <a:xfrm>
            <a:off x="7236296" y="4275459"/>
            <a:ext cx="432048" cy="21602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22"/>
          <p:cNvSpPr/>
          <p:nvPr/>
        </p:nvSpPr>
        <p:spPr>
          <a:xfrm>
            <a:off x="3203848" y="4275459"/>
            <a:ext cx="432048" cy="2160240"/>
          </a:xfrm>
          <a:prstGeom prst="ellipse">
            <a:avLst/>
          </a:prstGeom>
          <a:solidFill>
            <a:srgbClr val="0070C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214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2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ChangeArrowheads="1"/>
          </p:cNvSpPr>
          <p:nvPr/>
        </p:nvSpPr>
        <p:spPr bwMode="auto">
          <a:xfrm>
            <a:off x="1763688" y="5344054"/>
            <a:ext cx="712787" cy="1109282"/>
          </a:xfrm>
          <a:prstGeom prst="cube">
            <a:avLst>
              <a:gd name="adj" fmla="val 25000"/>
            </a:avLst>
          </a:prstGeom>
          <a:solidFill>
            <a:srgbClr val="FBD4B4"/>
          </a:solidFill>
          <a:ln w="381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AutoShape 2"/>
          <p:cNvSpPr>
            <a:spLocks noChangeArrowheads="1"/>
          </p:cNvSpPr>
          <p:nvPr/>
        </p:nvSpPr>
        <p:spPr bwMode="auto">
          <a:xfrm>
            <a:off x="3059832" y="5344052"/>
            <a:ext cx="712787" cy="1071563"/>
          </a:xfrm>
          <a:prstGeom prst="cube">
            <a:avLst>
              <a:gd name="adj" fmla="val 25000"/>
            </a:avLst>
          </a:prstGeom>
          <a:solidFill>
            <a:srgbClr val="FBD4B4"/>
          </a:solidFill>
          <a:ln w="381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AutoShape 2"/>
          <p:cNvSpPr>
            <a:spLocks noChangeArrowheads="1"/>
          </p:cNvSpPr>
          <p:nvPr/>
        </p:nvSpPr>
        <p:spPr bwMode="auto">
          <a:xfrm>
            <a:off x="4283968" y="5346369"/>
            <a:ext cx="712787" cy="1071563"/>
          </a:xfrm>
          <a:prstGeom prst="cube">
            <a:avLst>
              <a:gd name="adj" fmla="val 25000"/>
            </a:avLst>
          </a:prstGeom>
          <a:solidFill>
            <a:srgbClr val="FBD4B4"/>
          </a:solidFill>
          <a:ln w="381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6" name="AutoShape 2"/>
          <p:cNvSpPr>
            <a:spLocks noChangeArrowheads="1"/>
          </p:cNvSpPr>
          <p:nvPr/>
        </p:nvSpPr>
        <p:spPr bwMode="auto">
          <a:xfrm>
            <a:off x="5606674" y="5344053"/>
            <a:ext cx="712787" cy="1071563"/>
          </a:xfrm>
          <a:prstGeom prst="cube">
            <a:avLst>
              <a:gd name="adj" fmla="val 25000"/>
            </a:avLst>
          </a:prstGeom>
          <a:solidFill>
            <a:srgbClr val="FBD4B4"/>
          </a:solidFill>
          <a:ln w="381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" name="AutoShape 2"/>
          <p:cNvSpPr>
            <a:spLocks noChangeArrowheads="1"/>
          </p:cNvSpPr>
          <p:nvPr/>
        </p:nvSpPr>
        <p:spPr bwMode="auto">
          <a:xfrm>
            <a:off x="6948263" y="5362913"/>
            <a:ext cx="712787" cy="1071563"/>
          </a:xfrm>
          <a:prstGeom prst="cube">
            <a:avLst>
              <a:gd name="adj" fmla="val 25000"/>
            </a:avLst>
          </a:prstGeom>
          <a:solidFill>
            <a:srgbClr val="FBD4B4"/>
          </a:solidFill>
          <a:ln w="381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611560" y="620688"/>
            <a:ext cx="7854696" cy="57606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Statistické znaky-</a:t>
            </a:r>
            <a:r>
              <a:rPr lang="cs-CZ" dirty="0" err="1" smtClean="0">
                <a:solidFill>
                  <a:schemeClr val="bg1"/>
                </a:solidFill>
              </a:rPr>
              <a:t>řidiči,kteří</a:t>
            </a:r>
            <a:r>
              <a:rPr lang="cs-CZ" dirty="0" smtClean="0">
                <a:solidFill>
                  <a:schemeClr val="bg1"/>
                </a:solidFill>
              </a:rPr>
              <a:t> porušují předpisy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118302"/>
              </p:ext>
            </p:extLst>
          </p:nvPr>
        </p:nvGraphicFramePr>
        <p:xfrm>
          <a:off x="0" y="1412776"/>
          <a:ext cx="9144001" cy="2210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286"/>
                <a:gridCol w="1537522"/>
                <a:gridCol w="1224136"/>
                <a:gridCol w="1296144"/>
                <a:gridCol w="1296144"/>
                <a:gridCol w="1296144"/>
                <a:gridCol w="1187625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ZNAK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bg1"/>
                          </a:solidFill>
                        </a:rPr>
                        <a:t>Telefonování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Kouření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za volantem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Bez pásů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Bez světel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Dítě vpředu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bg1"/>
                          </a:solidFill>
                        </a:rPr>
                        <a:t>CELKEM</a:t>
                      </a: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ČETNOST</a:t>
                      </a:r>
                      <a:endParaRPr lang="cs-CZ" sz="1400" dirty="0"/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RELAT.</a:t>
                      </a:r>
                    </a:p>
                    <a:p>
                      <a:pPr algn="ctr"/>
                      <a:r>
                        <a:rPr lang="cs-CZ" sz="1400" dirty="0" smtClean="0"/>
                        <a:t>ČETNOST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100%</a:t>
                      </a:r>
                      <a:endParaRPr lang="cs-CZ" dirty="0"/>
                    </a:p>
                  </a:txBody>
                  <a:tcPr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9" name="Přímá spojovací čára 8"/>
          <p:cNvCxnSpPr/>
          <p:nvPr/>
        </p:nvCxnSpPr>
        <p:spPr>
          <a:xfrm>
            <a:off x="1259632" y="6453336"/>
            <a:ext cx="698477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1259632" y="4088065"/>
            <a:ext cx="0" cy="2365271"/>
          </a:xfrm>
          <a:prstGeom prst="line">
            <a:avLst/>
          </a:prstGeom>
          <a:ln w="508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259632" y="5995091"/>
            <a:ext cx="7020780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259632" y="5501263"/>
            <a:ext cx="70207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1259632" y="5033824"/>
            <a:ext cx="7020780" cy="133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4382" y="5764259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4110" y="5240193"/>
            <a:ext cx="5731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40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9939" y="4794971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60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43" name="Přímá spojovací čára 16"/>
          <p:cNvCxnSpPr/>
          <p:nvPr/>
        </p:nvCxnSpPr>
        <p:spPr>
          <a:xfrm>
            <a:off x="1259632" y="4150593"/>
            <a:ext cx="71054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16"/>
          <p:cNvCxnSpPr/>
          <p:nvPr/>
        </p:nvCxnSpPr>
        <p:spPr>
          <a:xfrm>
            <a:off x="1259632" y="4581128"/>
            <a:ext cx="703878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605257" y="4337045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8</a:t>
            </a:r>
            <a:r>
              <a:rPr lang="cs-CZ" sz="2000" dirty="0" smtClean="0">
                <a:solidFill>
                  <a:schemeClr val="bg1"/>
                </a:solidFill>
              </a:rPr>
              <a:t>0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11560" y="394918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100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74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Y_32_INOVACE_100_M8_Statistické šetře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VY_32_INOVACE_100_M8_Statistické šetření</Template>
  <TotalTime>1</TotalTime>
  <Words>271</Words>
  <Application>Microsoft Office PowerPoint</Application>
  <PresentationFormat>Předvádění na obrazovce (4:3)</PresentationFormat>
  <Paragraphs>109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VY_32_INOVACE_100_M8_Statistické šetření</vt:lpstr>
      <vt:lpstr>Kapsle</vt:lpstr>
      <vt:lpstr>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Szajko R</dc:creator>
  <cp:lastModifiedBy>Szajko R</cp:lastModifiedBy>
  <cp:revision>2</cp:revision>
  <dcterms:created xsi:type="dcterms:W3CDTF">2013-08-29T09:08:07Z</dcterms:created>
  <dcterms:modified xsi:type="dcterms:W3CDTF">2013-08-29T09:11:56Z</dcterms:modified>
</cp:coreProperties>
</file>