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8" r:id="rId3"/>
    <p:sldId id="259" r:id="rId4"/>
    <p:sldId id="260" r:id="rId5"/>
    <p:sldId id="262" r:id="rId6"/>
    <p:sldId id="263" r:id="rId7"/>
    <p:sldId id="264" r:id="rId8"/>
    <p:sldId id="265" r:id="rId9"/>
    <p:sldId id="269" r:id="rId10"/>
    <p:sldId id="267" r:id="rId11"/>
    <p:sldId id="268" r:id="rId12"/>
    <p:sldId id="270" r:id="rId13"/>
    <p:sldId id="274" r:id="rId14"/>
    <p:sldId id="271" r:id="rId15"/>
    <p:sldId id="272" r:id="rId16"/>
    <p:sldId id="275" r:id="rId17"/>
    <p:sldId id="261" r:id="rId18"/>
    <p:sldId id="266" r:id="rId19"/>
    <p:sldId id="273" r:id="rId20"/>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49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bg>
      <p:bgRef idx="1002">
        <a:schemeClr val="bg2"/>
      </p:bgRef>
    </p:bg>
    <p:spTree>
      <p:nvGrpSpPr>
        <p:cNvPr id="1" name=""/>
        <p:cNvGrpSpPr/>
        <p:nvPr/>
      </p:nvGrpSpPr>
      <p:grpSpPr>
        <a:xfrm>
          <a:off x="0" y="0"/>
          <a:ext cx="0" cy="0"/>
          <a:chOff x="0" y="0"/>
          <a:chExt cx="0" cy="0"/>
        </a:xfrm>
      </p:grpSpPr>
      <p:sp>
        <p:nvSpPr>
          <p:cNvPr id="9" name="Nadpis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cs-CZ" smtClean="0"/>
              <a:t>Klepnutím lze upravit styl předlohy nadpisů.</a:t>
            </a:r>
            <a:endParaRPr kumimoji="0" lang="en-US"/>
          </a:p>
        </p:txBody>
      </p:sp>
      <p:sp>
        <p:nvSpPr>
          <p:cNvPr id="17" name="Podnadpis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Klepnutím lze upravit styl předlohy podnadpisů.</a:t>
            </a:r>
            <a:endParaRPr kumimoji="0" lang="en-US"/>
          </a:p>
        </p:txBody>
      </p:sp>
      <p:sp>
        <p:nvSpPr>
          <p:cNvPr id="30" name="Zástupný symbol pro datum 29"/>
          <p:cNvSpPr>
            <a:spLocks noGrp="1"/>
          </p:cNvSpPr>
          <p:nvPr>
            <p:ph type="dt" sz="half" idx="10"/>
          </p:nvPr>
        </p:nvSpPr>
        <p:spPr/>
        <p:txBody>
          <a:bodyPr/>
          <a:lstStyle/>
          <a:p>
            <a:fld id="{A59BF11D-B52D-47AF-8ED6-35EF37FA989B}" type="datetimeFigureOut">
              <a:rPr lang="cs-CZ" smtClean="0"/>
              <a:t>6.1.2014</a:t>
            </a:fld>
            <a:endParaRPr lang="cs-CZ"/>
          </a:p>
        </p:txBody>
      </p:sp>
      <p:sp>
        <p:nvSpPr>
          <p:cNvPr id="19" name="Zástupný symbol pro zápatí 18"/>
          <p:cNvSpPr>
            <a:spLocks noGrp="1"/>
          </p:cNvSpPr>
          <p:nvPr>
            <p:ph type="ftr" sz="quarter" idx="11"/>
          </p:nvPr>
        </p:nvSpPr>
        <p:spPr/>
        <p:txBody>
          <a:bodyPr/>
          <a:lstStyle/>
          <a:p>
            <a:endParaRPr lang="cs-CZ"/>
          </a:p>
        </p:txBody>
      </p:sp>
      <p:sp>
        <p:nvSpPr>
          <p:cNvPr id="27" name="Zástupný symbol pro číslo snímku 26"/>
          <p:cNvSpPr>
            <a:spLocks noGrp="1"/>
          </p:cNvSpPr>
          <p:nvPr>
            <p:ph type="sldNum" sz="quarter" idx="12"/>
          </p:nvPr>
        </p:nvSpPr>
        <p:spPr/>
        <p:txBody>
          <a:bodyPr/>
          <a:lstStyle/>
          <a:p>
            <a:fld id="{59B1EDB3-1657-494B-860F-032143F07755}" type="slidenum">
              <a:rPr lang="cs-CZ" smtClean="0"/>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obsah 2"/>
          <p:cNvSpPr>
            <a:spLocks noGrp="1"/>
          </p:cNvSpPr>
          <p:nvPr>
            <p:ph idx="1"/>
          </p:nvPr>
        </p:nvSpPr>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A59BF11D-B52D-47AF-8ED6-35EF37FA989B}" type="datetimeFigureOut">
              <a:rPr lang="cs-CZ" smtClean="0"/>
              <a:t>6.1.2014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9B1EDB3-1657-494B-860F-032143F07755}"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2">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Klepnutím lze upravit styly předlohy textu.</a:t>
            </a:r>
          </a:p>
        </p:txBody>
      </p:sp>
      <p:sp>
        <p:nvSpPr>
          <p:cNvPr id="4" name="Zástupný symbol pro datum 3"/>
          <p:cNvSpPr>
            <a:spLocks noGrp="1"/>
          </p:cNvSpPr>
          <p:nvPr>
            <p:ph type="dt" sz="half" idx="10"/>
          </p:nvPr>
        </p:nvSpPr>
        <p:spPr/>
        <p:txBody>
          <a:bodyPr/>
          <a:lstStyle/>
          <a:p>
            <a:fld id="{A59BF11D-B52D-47AF-8ED6-35EF37FA989B}" type="datetimeFigureOut">
              <a:rPr lang="cs-CZ" smtClean="0"/>
              <a:t>6.1.2014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9B1EDB3-1657-494B-860F-032143F07755}" type="slidenum">
              <a:rPr lang="cs-CZ" smtClean="0"/>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704088"/>
            <a:ext cx="8229600" cy="1143000"/>
          </a:xfrm>
        </p:spPr>
        <p:txBody>
          <a:bodyPr/>
          <a:lstStyle/>
          <a:p>
            <a:r>
              <a:rPr kumimoji="0" lang="cs-CZ" smtClean="0"/>
              <a:t>Klepnutím lze upravit styl předlohy nadpisů.</a:t>
            </a:r>
            <a:endParaRPr kumimoji="0" lang="en-US"/>
          </a:p>
        </p:txBody>
      </p:sp>
      <p:sp>
        <p:nvSpPr>
          <p:cNvPr id="3" name="Zástupný symbol pro obsah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p>
            <a:fld id="{A59BF11D-B52D-47AF-8ED6-35EF37FA989B}" type="datetimeFigureOut">
              <a:rPr lang="cs-CZ" smtClean="0"/>
              <a:t>6.1.2014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59B1EDB3-1657-494B-860F-032143F07755}" type="slidenum">
              <a:rPr lang="cs-CZ" smtClean="0"/>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704088"/>
            <a:ext cx="8229600" cy="1143000"/>
          </a:xfrm>
        </p:spPr>
        <p:txBody>
          <a:bodyPr tIns="45720" anchor="b"/>
          <a:lstStyle>
            <a:lvl1pPr>
              <a:defRPr/>
            </a:lvl1pPr>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5" name="Zástupný symbol pro obsah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p>
            <a:fld id="{A59BF11D-B52D-47AF-8ED6-35EF37FA989B}" type="datetimeFigureOut">
              <a:rPr lang="cs-CZ" smtClean="0"/>
              <a:t>6.1.2014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59B1EDB3-1657-494B-860F-032143F07755}" type="slidenum">
              <a:rPr lang="cs-CZ" smtClean="0"/>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cs-CZ" smtClean="0"/>
              <a:t>Klepnutím lze upravit styl předlohy nadpisů.</a:t>
            </a:r>
            <a:endParaRPr kumimoji="0" lang="en-US"/>
          </a:p>
        </p:txBody>
      </p:sp>
      <p:sp>
        <p:nvSpPr>
          <p:cNvPr id="3" name="Zástupný symbol pro datum 2"/>
          <p:cNvSpPr>
            <a:spLocks noGrp="1"/>
          </p:cNvSpPr>
          <p:nvPr>
            <p:ph type="dt" sz="half" idx="10"/>
          </p:nvPr>
        </p:nvSpPr>
        <p:spPr/>
        <p:txBody>
          <a:bodyPr/>
          <a:lstStyle/>
          <a:p>
            <a:fld id="{A59BF11D-B52D-47AF-8ED6-35EF37FA989B}" type="datetimeFigureOut">
              <a:rPr lang="cs-CZ" smtClean="0"/>
              <a:t>6.1.2014</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59B1EDB3-1657-494B-860F-032143F07755}"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A59BF11D-B52D-47AF-8ED6-35EF37FA989B}" type="datetimeFigureOut">
              <a:rPr lang="cs-CZ" smtClean="0"/>
              <a:t>6.1.2014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59B1EDB3-1657-494B-860F-032143F07755}"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cs-CZ" smtClean="0"/>
              <a:t>Klepnutím lze upravit styly předlohy textu.</a:t>
            </a:r>
          </a:p>
        </p:txBody>
      </p:sp>
      <p:sp>
        <p:nvSpPr>
          <p:cNvPr id="4" name="Zástupný symbol pro obsah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p>
            <a:fld id="{A59BF11D-B52D-47AF-8ED6-35EF37FA989B}" type="datetimeFigureOut">
              <a:rPr lang="cs-CZ" smtClean="0"/>
              <a:t>6.1.2014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59B1EDB3-1657-494B-860F-032143F07755}" type="slidenum">
              <a:rPr lang="cs-CZ" smtClean="0"/>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9" name="Obdélník s odříznutým a zakulaceným jedním rohem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Pravoúhlý trojúhelník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Nadpis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cs-CZ" smtClean="0"/>
              <a:t>Klepnutím lze upravit styl předlohy nadpisů.</a:t>
            </a:r>
            <a:endParaRPr kumimoji="0" lang="en-US"/>
          </a:p>
        </p:txBody>
      </p:sp>
      <p:sp>
        <p:nvSpPr>
          <p:cNvPr id="4" name="Zástupný symbol pro text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cs-CZ" smtClean="0"/>
              <a:t>Klepnutím lze upravit styly předlohy textu.</a:t>
            </a:r>
          </a:p>
        </p:txBody>
      </p:sp>
      <p:sp>
        <p:nvSpPr>
          <p:cNvPr id="5" name="Zástupný symbol pro datum 4"/>
          <p:cNvSpPr>
            <a:spLocks noGrp="1"/>
          </p:cNvSpPr>
          <p:nvPr>
            <p:ph type="dt" sz="half" idx="10"/>
          </p:nvPr>
        </p:nvSpPr>
        <p:spPr/>
        <p:txBody>
          <a:bodyPr/>
          <a:lstStyle/>
          <a:p>
            <a:fld id="{A59BF11D-B52D-47AF-8ED6-35EF37FA989B}" type="datetimeFigureOut">
              <a:rPr lang="cs-CZ" smtClean="0"/>
              <a:t>6.1.2014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a:xfrm>
            <a:off x="8077200" y="6356350"/>
            <a:ext cx="609600" cy="365125"/>
          </a:xfrm>
        </p:spPr>
        <p:txBody>
          <a:bodyPr/>
          <a:lstStyle/>
          <a:p>
            <a:fld id="{59B1EDB3-1657-494B-860F-032143F07755}" type="slidenum">
              <a:rPr lang="cs-CZ" smtClean="0"/>
              <a:t>‹#›</a:t>
            </a:fld>
            <a:endParaRPr lang="cs-CZ"/>
          </a:p>
        </p:txBody>
      </p:sp>
      <p:sp>
        <p:nvSpPr>
          <p:cNvPr id="3" name="Zástupný symbol pro obrázek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cs-CZ" smtClean="0"/>
              <a:t>Klepnutím na ikonu přidáte obrázek.</a:t>
            </a:r>
            <a:endParaRPr kumimoji="0" lang="en-US" dirty="0"/>
          </a:p>
        </p:txBody>
      </p:sp>
      <p:sp>
        <p:nvSpPr>
          <p:cNvPr id="10" name="Volný tvar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Volný tvar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A59BF11D-B52D-47AF-8ED6-35EF37FA989B}" type="datetimeFigureOut">
              <a:rPr lang="cs-CZ" smtClean="0"/>
              <a:t>6.1.2014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9B1EDB3-1657-494B-860F-032143F07755}"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914401"/>
            <a:ext cx="2057400" cy="5211763"/>
          </a:xfrm>
        </p:spPr>
        <p:txBody>
          <a:bodyPr vert="eaVer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914401"/>
            <a:ext cx="6019800" cy="5211763"/>
          </a:xfrm>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A59BF11D-B52D-47AF-8ED6-35EF37FA989B}" type="datetimeFigureOut">
              <a:rPr lang="cs-CZ" smtClean="0"/>
              <a:t>6.1.2014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59B1EDB3-1657-494B-860F-032143F07755}"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Volný tvar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Volný tvar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Zástupný symbol pro nadpis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cs-CZ" smtClean="0"/>
              <a:t>Klepnutím lze upravit styl předlohy nadpisů.</a:t>
            </a:r>
            <a:endParaRPr kumimoji="0" lang="en-US"/>
          </a:p>
        </p:txBody>
      </p:sp>
      <p:sp>
        <p:nvSpPr>
          <p:cNvPr id="30" name="Zástupný symbol pro text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0" name="Zástupný symbol pro datum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A59BF11D-B52D-47AF-8ED6-35EF37FA989B}" type="datetimeFigureOut">
              <a:rPr lang="cs-CZ" smtClean="0"/>
              <a:t>6.1.2014</a:t>
            </a:fld>
            <a:endParaRPr lang="cs-CZ"/>
          </a:p>
        </p:txBody>
      </p:sp>
      <p:sp>
        <p:nvSpPr>
          <p:cNvPr id="22" name="Zástupný symbol pro zápatí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cs-CZ"/>
          </a:p>
        </p:txBody>
      </p:sp>
      <p:sp>
        <p:nvSpPr>
          <p:cNvPr id="18" name="Zástupný symbol pro číslo snímku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59B1EDB3-1657-494B-860F-032143F07755}" type="slidenum">
              <a:rPr lang="cs-CZ" smtClean="0"/>
              <a:t>‹#›</a:t>
            </a:fld>
            <a:endParaRPr lang="cs-CZ"/>
          </a:p>
        </p:txBody>
      </p:sp>
      <p:grpSp>
        <p:nvGrpSpPr>
          <p:cNvPr id="2" name="Skupina 1"/>
          <p:cNvGrpSpPr/>
          <p:nvPr/>
        </p:nvGrpSpPr>
        <p:grpSpPr>
          <a:xfrm>
            <a:off x="-19017" y="202408"/>
            <a:ext cx="9180548" cy="649224"/>
            <a:chOff x="-19045" y="216550"/>
            <a:chExt cx="9180548" cy="649224"/>
          </a:xfrm>
        </p:grpSpPr>
        <p:sp>
          <p:nvSpPr>
            <p:cNvPr id="12" name="Volný tvar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Volný tvar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AVANTGARDNÍ SMĚRY</a:t>
            </a:r>
            <a:endParaRPr lang="cs-CZ" dirty="0"/>
          </a:p>
        </p:txBody>
      </p:sp>
      <p:sp>
        <p:nvSpPr>
          <p:cNvPr id="3" name="Podnadpis 2"/>
          <p:cNvSpPr>
            <a:spLocks noGrp="1"/>
          </p:cNvSpPr>
          <p:nvPr>
            <p:ph type="subTitle" idx="1"/>
          </p:nvPr>
        </p:nvSpPr>
        <p:spPr/>
        <p:txBody>
          <a:bodyPr/>
          <a:lstStyle/>
          <a:p>
            <a:endParaRPr lang="cs-CZ"/>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eaLnBrk="1" fontAlgn="auto" hangingPunct="1">
              <a:spcAft>
                <a:spcPts val="0"/>
              </a:spcAft>
              <a:defRPr/>
            </a:pPr>
            <a:endParaRPr lang="cs-CZ" dirty="0"/>
          </a:p>
        </p:txBody>
      </p:sp>
      <p:graphicFrame>
        <p:nvGraphicFramePr>
          <p:cNvPr id="5" name="Zástupný symbol pro obsah 4"/>
          <p:cNvGraphicFramePr>
            <a:graphicFrameLocks noGrp="1"/>
          </p:cNvGraphicFramePr>
          <p:nvPr>
            <p:ph idx="1"/>
            <p:extLst>
              <p:ext uri="{D42A27DB-BD31-4B8C-83A1-F6EECF244321}">
                <p14:modId xmlns:p14="http://schemas.microsoft.com/office/powerpoint/2010/main" val="1207197684"/>
              </p:ext>
            </p:extLst>
          </p:nvPr>
        </p:nvGraphicFramePr>
        <p:xfrm>
          <a:off x="457200" y="1600200"/>
          <a:ext cx="7467600" cy="2595880"/>
        </p:xfrm>
        <a:graphic>
          <a:graphicData uri="http://schemas.openxmlformats.org/drawingml/2006/table">
            <a:tbl>
              <a:tblPr firstRow="1" bandRow="1">
                <a:tableStyleId>{5C22544A-7EE6-4342-B048-85BDC9FD1C3A}</a:tableStyleId>
              </a:tblPr>
              <a:tblGrid>
                <a:gridCol w="7467600"/>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400" dirty="0" smtClean="0">
                          <a:solidFill>
                            <a:schemeClr val="accent1">
                              <a:lumMod val="75000"/>
                            </a:schemeClr>
                          </a:solidFill>
                        </a:rPr>
                        <a:t>NÁZEV ŠKOLY</a:t>
                      </a:r>
                      <a:r>
                        <a:rPr lang="cs-CZ" sz="1800" dirty="0" smtClean="0">
                          <a:solidFill>
                            <a:schemeClr val="accent1">
                              <a:lumMod val="75000"/>
                            </a:schemeClr>
                          </a:solidFill>
                        </a:rPr>
                        <a:t>: </a:t>
                      </a:r>
                      <a:r>
                        <a:rPr lang="cs-CZ" sz="1800" b="0" dirty="0" smtClean="0"/>
                        <a:t>Gymnázium Lovosice, Sady pionýrů 600/6</a:t>
                      </a: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400" dirty="0" smtClean="0">
                          <a:solidFill>
                            <a:schemeClr val="accent1">
                              <a:lumMod val="75000"/>
                            </a:schemeClr>
                          </a:solidFill>
                        </a:rPr>
                        <a:t>ČÍSLO PROJEKTU</a:t>
                      </a:r>
                      <a:r>
                        <a:rPr lang="cs-CZ" sz="1800" dirty="0" smtClean="0">
                          <a:solidFill>
                            <a:schemeClr val="accent1">
                              <a:lumMod val="75000"/>
                            </a:schemeClr>
                          </a:solidFill>
                        </a:rPr>
                        <a:t>: </a:t>
                      </a:r>
                      <a:r>
                        <a:rPr lang="cs-CZ" sz="1800" b="0" dirty="0" smtClean="0"/>
                        <a:t>CZ.1.07/1.5.00/34.1073</a:t>
                      </a: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400" dirty="0" smtClean="0">
                          <a:solidFill>
                            <a:schemeClr val="accent1">
                              <a:lumMod val="75000"/>
                            </a:schemeClr>
                          </a:solidFill>
                        </a:rPr>
                        <a:t>NÁZEV MATERIÁLU</a:t>
                      </a:r>
                      <a:r>
                        <a:rPr lang="cs-CZ" sz="1800" dirty="0" smtClean="0">
                          <a:solidFill>
                            <a:schemeClr val="accent1">
                              <a:lumMod val="75000"/>
                            </a:schemeClr>
                          </a:solidFill>
                        </a:rPr>
                        <a:t>:</a:t>
                      </a:r>
                      <a:r>
                        <a:rPr lang="cs-CZ" sz="1800" baseline="0" dirty="0" smtClean="0">
                          <a:solidFill>
                            <a:schemeClr val="accent1">
                              <a:lumMod val="75000"/>
                            </a:schemeClr>
                          </a:solidFill>
                        </a:rPr>
                        <a:t> </a:t>
                      </a:r>
                      <a:r>
                        <a:rPr lang="cs-CZ" sz="1800" baseline="0" smtClean="0">
                          <a:solidFill>
                            <a:schemeClr val="tx1"/>
                          </a:solidFill>
                        </a:rPr>
                        <a:t>VY_32_INOVACE_2B_09_Avantgardní směry</a:t>
                      </a:r>
                      <a:endParaRPr lang="cs-CZ" sz="1800" b="0" dirty="0" smtClean="0">
                        <a:solidFill>
                          <a:schemeClr val="tx1"/>
                        </a:solidFill>
                      </a:endParaRP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400" dirty="0" smtClean="0">
                          <a:solidFill>
                            <a:schemeClr val="accent1">
                              <a:lumMod val="75000"/>
                            </a:schemeClr>
                          </a:solidFill>
                        </a:rPr>
                        <a:t>TÉMA SADY</a:t>
                      </a:r>
                      <a:r>
                        <a:rPr lang="cs-CZ" sz="1800" dirty="0" smtClean="0">
                          <a:solidFill>
                            <a:schemeClr val="tx1"/>
                          </a:solidFill>
                        </a:rPr>
                        <a:t>: Literatura 19. a 20. století</a:t>
                      </a: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400" dirty="0" smtClean="0">
                          <a:solidFill>
                            <a:schemeClr val="accent1">
                              <a:lumMod val="75000"/>
                            </a:schemeClr>
                          </a:solidFill>
                        </a:rPr>
                        <a:t>ROČNÍK</a:t>
                      </a:r>
                      <a:r>
                        <a:rPr lang="cs-CZ" sz="1800" dirty="0" smtClean="0">
                          <a:solidFill>
                            <a:schemeClr val="accent1">
                              <a:lumMod val="75000"/>
                            </a:schemeClr>
                          </a:solidFill>
                        </a:rPr>
                        <a:t>:  </a:t>
                      </a:r>
                      <a:r>
                        <a:rPr lang="cs-CZ" sz="1800" dirty="0" smtClean="0">
                          <a:solidFill>
                            <a:schemeClr val="tx1"/>
                          </a:solidFill>
                        </a:rPr>
                        <a:t>septima</a:t>
                      </a: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400" dirty="0" smtClean="0">
                          <a:solidFill>
                            <a:schemeClr val="accent1">
                              <a:lumMod val="75000"/>
                            </a:schemeClr>
                          </a:solidFill>
                        </a:rPr>
                        <a:t>DATUM VZNIKU: </a:t>
                      </a:r>
                      <a:r>
                        <a:rPr lang="cs-CZ" sz="1800" baseline="0" dirty="0" smtClean="0">
                          <a:solidFill>
                            <a:schemeClr val="tx1"/>
                          </a:solidFill>
                        </a:rPr>
                        <a:t> prosinec</a:t>
                      </a:r>
                      <a:r>
                        <a:rPr lang="cs-CZ" sz="1800" dirty="0" smtClean="0">
                          <a:solidFill>
                            <a:schemeClr val="tx1"/>
                          </a:solidFill>
                        </a:rPr>
                        <a:t> 2013</a:t>
                      </a:r>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400" dirty="0" smtClean="0">
                          <a:solidFill>
                            <a:schemeClr val="accent1">
                              <a:lumMod val="75000"/>
                            </a:schemeClr>
                          </a:solidFill>
                        </a:rPr>
                        <a:t>AUTOR</a:t>
                      </a:r>
                      <a:r>
                        <a:rPr lang="cs-CZ" sz="1800" dirty="0" smtClean="0">
                          <a:solidFill>
                            <a:schemeClr val="accent1">
                              <a:lumMod val="75000"/>
                            </a:schemeClr>
                          </a:solidFill>
                        </a:rPr>
                        <a:t>: </a:t>
                      </a:r>
                      <a:r>
                        <a:rPr lang="cs-CZ" sz="1800" b="0" dirty="0" smtClean="0">
                          <a:solidFill>
                            <a:schemeClr val="tx1"/>
                          </a:solidFill>
                        </a:rPr>
                        <a:t>Mgr. Kateřina Benešová</a:t>
                      </a:r>
                    </a:p>
                  </a:txBody>
                  <a:tcPr/>
                </a:tc>
              </a:tr>
            </a:tbl>
          </a:graphicData>
        </a:graphic>
      </p:graphicFrame>
      <p:pic>
        <p:nvPicPr>
          <p:cNvPr id="9237" name="Picture 5" descr="GYMLOVO_logo BRV"/>
          <p:cNvPicPr>
            <a:picLocks noChangeAspect="1" noChangeArrowheads="1"/>
          </p:cNvPicPr>
          <p:nvPr/>
        </p:nvPicPr>
        <p:blipFill>
          <a:blip r:embed="rId2" cstate="print"/>
          <a:srcRect/>
          <a:stretch>
            <a:fillRect/>
          </a:stretch>
        </p:blipFill>
        <p:spPr bwMode="auto">
          <a:xfrm>
            <a:off x="3924300" y="260350"/>
            <a:ext cx="720725" cy="720725"/>
          </a:xfrm>
          <a:prstGeom prst="rect">
            <a:avLst/>
          </a:prstGeom>
          <a:noFill/>
          <a:ln w="9525">
            <a:noFill/>
            <a:miter lim="800000"/>
            <a:headEnd/>
            <a:tailEnd/>
          </a:ln>
        </p:spPr>
      </p:pic>
      <p:pic>
        <p:nvPicPr>
          <p:cNvPr id="7" name="Obrázek 4"/>
          <p:cNvPicPr>
            <a:picLocks noChangeAspect="1"/>
          </p:cNvPicPr>
          <p:nvPr/>
        </p:nvPicPr>
        <p:blipFill>
          <a:blip r:embed="rId3" cstate="print"/>
          <a:srcRect/>
          <a:stretch>
            <a:fillRect/>
          </a:stretch>
        </p:blipFill>
        <p:spPr bwMode="auto">
          <a:xfrm>
            <a:off x="1619250" y="5013325"/>
            <a:ext cx="5407025" cy="104616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Anotace</a:t>
            </a:r>
            <a:endParaRPr lang="cs-CZ" dirty="0"/>
          </a:p>
        </p:txBody>
      </p:sp>
      <p:sp>
        <p:nvSpPr>
          <p:cNvPr id="3" name="Zástupný symbol pro obsah 2"/>
          <p:cNvSpPr>
            <a:spLocks noGrp="1"/>
          </p:cNvSpPr>
          <p:nvPr>
            <p:ph idx="1"/>
          </p:nvPr>
        </p:nvSpPr>
        <p:spPr/>
        <p:txBody>
          <a:bodyPr/>
          <a:lstStyle/>
          <a:p>
            <a:r>
              <a:rPr lang="cs-CZ" dirty="0"/>
              <a:t>Materiál slouží k ilustraci </a:t>
            </a:r>
            <a:r>
              <a:rPr lang="cs-CZ" dirty="0" smtClean="0"/>
              <a:t>avantgardních směrů </a:t>
            </a:r>
            <a:r>
              <a:rPr lang="cs-CZ" dirty="0"/>
              <a:t>v jiných odvětvích umění než v literatuře, obzvláště pak v malířství. Studenti aplikují obecné poznatky o směrech na konkrétních výtvarných dílech, rozpoznávají souvislosti s literaturou.</a:t>
            </a:r>
          </a:p>
          <a:p>
            <a:r>
              <a:rPr lang="cs-CZ" dirty="0"/>
              <a:t>Práce v hodině byla založená na aktivitě studentů, kdy si zopakovali, co už o moderních uměleckých směrech vědí, a interpretovali v tomto duchu ukázky výtvarných děl.</a:t>
            </a:r>
          </a:p>
          <a:p>
            <a:r>
              <a:rPr lang="cs-CZ" dirty="0"/>
              <a:t>U úkolů použity animace – přílet řešení</a:t>
            </a:r>
          </a:p>
          <a:p>
            <a:endParaRPr lang="cs-CZ"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KUBISMUS v malířství</a:t>
            </a:r>
            <a:endParaRPr lang="cs-CZ" dirty="0"/>
          </a:p>
        </p:txBody>
      </p:sp>
      <p:sp>
        <p:nvSpPr>
          <p:cNvPr id="3" name="Zástupný symbol pro obsah 2"/>
          <p:cNvSpPr>
            <a:spLocks noGrp="1"/>
          </p:cNvSpPr>
          <p:nvPr>
            <p:ph idx="1"/>
          </p:nvPr>
        </p:nvSpPr>
        <p:spPr/>
        <p:txBody>
          <a:bodyPr/>
          <a:lstStyle/>
          <a:p>
            <a:r>
              <a:rPr lang="cs-CZ" dirty="0" smtClean="0"/>
              <a:t>Najděte v následujících obrazech prvky tohoto směru:</a:t>
            </a:r>
          </a:p>
          <a:p>
            <a:endParaRPr lang="cs-CZ" dirty="0"/>
          </a:p>
        </p:txBody>
      </p:sp>
      <p:pic>
        <p:nvPicPr>
          <p:cNvPr id="4" name="Obrázek 6" descr="Picasso.jpg"/>
          <p:cNvPicPr>
            <a:picLocks noChangeAspect="1"/>
          </p:cNvPicPr>
          <p:nvPr/>
        </p:nvPicPr>
        <p:blipFill>
          <a:blip r:embed="rId2" cstate="print"/>
          <a:srcRect/>
          <a:stretch>
            <a:fillRect/>
          </a:stretch>
        </p:blipFill>
        <p:spPr bwMode="auto">
          <a:xfrm>
            <a:off x="827584" y="2420888"/>
            <a:ext cx="2796183" cy="3645024"/>
          </a:xfrm>
          <a:prstGeom prst="rect">
            <a:avLst/>
          </a:prstGeom>
          <a:noFill/>
          <a:ln w="9525">
            <a:noFill/>
            <a:miter lim="800000"/>
            <a:headEnd/>
            <a:tailEnd/>
          </a:ln>
        </p:spPr>
      </p:pic>
      <p:sp>
        <p:nvSpPr>
          <p:cNvPr id="5" name="TextovéPole 4"/>
          <p:cNvSpPr txBox="1"/>
          <p:nvPr/>
        </p:nvSpPr>
        <p:spPr>
          <a:xfrm>
            <a:off x="1115616" y="6165304"/>
            <a:ext cx="1944216" cy="369332"/>
          </a:xfrm>
          <a:prstGeom prst="rect">
            <a:avLst/>
          </a:prstGeom>
          <a:noFill/>
        </p:spPr>
        <p:txBody>
          <a:bodyPr wrap="square" rtlCol="0">
            <a:spAutoFit/>
          </a:bodyPr>
          <a:lstStyle/>
          <a:p>
            <a:r>
              <a:rPr lang="cs-CZ" dirty="0" smtClean="0"/>
              <a:t>Obr. 1: P. Picasso</a:t>
            </a:r>
            <a:endParaRPr lang="cs-CZ" dirty="0"/>
          </a:p>
        </p:txBody>
      </p:sp>
      <p:pic>
        <p:nvPicPr>
          <p:cNvPr id="6" name="Obrázek 5" descr="EFL294204_14KS_6_kubista.jpg"/>
          <p:cNvPicPr>
            <a:picLocks noChangeAspect="1"/>
          </p:cNvPicPr>
          <p:nvPr/>
        </p:nvPicPr>
        <p:blipFill>
          <a:blip r:embed="rId3" cstate="print"/>
          <a:stretch>
            <a:fillRect/>
          </a:stretch>
        </p:blipFill>
        <p:spPr>
          <a:xfrm>
            <a:off x="4283968" y="2564904"/>
            <a:ext cx="4381500" cy="2962275"/>
          </a:xfrm>
          <a:prstGeom prst="rect">
            <a:avLst/>
          </a:prstGeom>
        </p:spPr>
      </p:pic>
      <p:sp>
        <p:nvSpPr>
          <p:cNvPr id="7" name="TextovéPole 6"/>
          <p:cNvSpPr txBox="1"/>
          <p:nvPr/>
        </p:nvSpPr>
        <p:spPr>
          <a:xfrm>
            <a:off x="5580112" y="5589240"/>
            <a:ext cx="1944216" cy="369332"/>
          </a:xfrm>
          <a:prstGeom prst="rect">
            <a:avLst/>
          </a:prstGeom>
          <a:noFill/>
        </p:spPr>
        <p:txBody>
          <a:bodyPr wrap="square" rtlCol="0">
            <a:spAutoFit/>
          </a:bodyPr>
          <a:lstStyle/>
          <a:p>
            <a:r>
              <a:rPr lang="cs-CZ" dirty="0" smtClean="0"/>
              <a:t>Obr. 2: B. Kubišta</a:t>
            </a:r>
            <a:endParaRPr lang="cs-CZ"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KUBISMUS v malířství</a:t>
            </a:r>
            <a:endParaRPr lang="cs-CZ" dirty="0"/>
          </a:p>
        </p:txBody>
      </p:sp>
      <p:pic>
        <p:nvPicPr>
          <p:cNvPr id="4" name="Obrázek 5" descr="Josef_capek_koupel_nohou.jpg"/>
          <p:cNvPicPr>
            <a:picLocks noGrp="1" noChangeAspect="1"/>
          </p:cNvPicPr>
          <p:nvPr>
            <p:ph idx="1"/>
          </p:nvPr>
        </p:nvPicPr>
        <p:blipFill>
          <a:blip r:embed="rId2" cstate="print"/>
          <a:srcRect/>
          <a:stretch>
            <a:fillRect/>
          </a:stretch>
        </p:blipFill>
        <p:spPr bwMode="auto">
          <a:xfrm>
            <a:off x="467544" y="1844824"/>
            <a:ext cx="3214799" cy="4389437"/>
          </a:xfrm>
          <a:prstGeom prst="rect">
            <a:avLst/>
          </a:prstGeom>
          <a:noFill/>
          <a:ln w="9525">
            <a:noFill/>
            <a:miter lim="800000"/>
            <a:headEnd/>
            <a:tailEnd/>
          </a:ln>
        </p:spPr>
      </p:pic>
      <p:sp>
        <p:nvSpPr>
          <p:cNvPr id="5" name="TextovéPole 4"/>
          <p:cNvSpPr txBox="1"/>
          <p:nvPr/>
        </p:nvSpPr>
        <p:spPr>
          <a:xfrm>
            <a:off x="1115616" y="6309320"/>
            <a:ext cx="1944216" cy="369332"/>
          </a:xfrm>
          <a:prstGeom prst="rect">
            <a:avLst/>
          </a:prstGeom>
          <a:noFill/>
        </p:spPr>
        <p:txBody>
          <a:bodyPr wrap="square" rtlCol="0">
            <a:spAutoFit/>
          </a:bodyPr>
          <a:lstStyle/>
          <a:p>
            <a:r>
              <a:rPr lang="cs-CZ" dirty="0" smtClean="0"/>
              <a:t>Obr. 3: J. Čapek</a:t>
            </a:r>
            <a:endParaRPr lang="cs-CZ" dirty="0"/>
          </a:p>
        </p:txBody>
      </p:sp>
      <p:sp>
        <p:nvSpPr>
          <p:cNvPr id="6" name="TextovéPole 5"/>
          <p:cNvSpPr txBox="1"/>
          <p:nvPr/>
        </p:nvSpPr>
        <p:spPr>
          <a:xfrm>
            <a:off x="4427984" y="1916832"/>
            <a:ext cx="4320480" cy="4093428"/>
          </a:xfrm>
          <a:prstGeom prst="rect">
            <a:avLst/>
          </a:prstGeom>
          <a:noFill/>
        </p:spPr>
        <p:txBody>
          <a:bodyPr wrap="square" rtlCol="0">
            <a:spAutoFit/>
          </a:bodyPr>
          <a:lstStyle/>
          <a:p>
            <a:r>
              <a:rPr lang="cs-CZ" sz="2200" dirty="0" smtClean="0"/>
              <a:t>Odpovědi:</a:t>
            </a:r>
          </a:p>
          <a:p>
            <a:pPr marL="342900" indent="-342900">
              <a:buAutoNum type="arabicParenR"/>
            </a:pPr>
            <a:r>
              <a:rPr lang="cs-CZ" sz="2200" dirty="0" err="1" smtClean="0"/>
              <a:t>Mnohopohledovost</a:t>
            </a:r>
            <a:r>
              <a:rPr lang="cs-CZ" sz="2200" dirty="0" smtClean="0"/>
              <a:t> – více úhlů pohledu, ze kterých je skutečnost zobrazena, objekty se tedy navzájem prolínají </a:t>
            </a:r>
            <a:r>
              <a:rPr lang="cs-CZ" sz="2200" dirty="0" smtClean="0">
                <a:sym typeface="Wingdings" pitchFamily="2" charset="2"/>
              </a:rPr>
              <a:t> mozaika pohledů na tutéž věc</a:t>
            </a:r>
          </a:p>
          <a:p>
            <a:pPr marL="342900" indent="-342900">
              <a:buAutoNum type="arabicParenR"/>
            </a:pPr>
            <a:r>
              <a:rPr lang="cs-CZ" sz="2200" dirty="0" smtClean="0">
                <a:latin typeface="Century Schoolbook" pitchFamily="18" charset="0"/>
              </a:rPr>
              <a:t>zjednodušování tvarů –geometrické obrysy</a:t>
            </a:r>
          </a:p>
          <a:p>
            <a:pPr marL="342900" indent="-342900">
              <a:buAutoNum type="arabicParenR"/>
            </a:pPr>
            <a:r>
              <a:rPr lang="cs-CZ" sz="2200" dirty="0" smtClean="0">
                <a:latin typeface="Century Schoolbook" pitchFamily="18" charset="0"/>
              </a:rPr>
              <a:t>rozklad předmětů na jednotlivé prvky</a:t>
            </a:r>
          </a:p>
          <a:p>
            <a:pPr marL="342900" indent="-342900">
              <a:buAutoNum type="arabicParenR"/>
            </a:pPr>
            <a:r>
              <a:rPr lang="cs-CZ" sz="2200" dirty="0" smtClean="0">
                <a:latin typeface="Century Schoolbook" pitchFamily="18" charset="0"/>
              </a:rPr>
              <a:t>barevnost</a:t>
            </a:r>
            <a:endParaRPr lang="cs-CZ" sz="2200" dirty="0" smtClean="0"/>
          </a:p>
          <a:p>
            <a:pPr marL="342900" indent="-342900"/>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edge">
                                      <p:cBhvr>
                                        <p:cTn id="7" dur="1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edge">
                                      <p:cBhvr>
                                        <p:cTn id="12" dur="1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edge">
                                      <p:cBhvr>
                                        <p:cTn id="17" dur="1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wedge">
                                      <p:cBhvr>
                                        <p:cTn id="22" dur="10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wedge">
                                      <p:cBhvr>
                                        <p:cTn id="27" dur="1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704088"/>
            <a:ext cx="8229600" cy="636680"/>
          </a:xfrm>
        </p:spPr>
        <p:txBody>
          <a:bodyPr>
            <a:normAutofit fontScale="90000"/>
          </a:bodyPr>
          <a:lstStyle/>
          <a:p>
            <a:r>
              <a:rPr lang="cs-CZ" dirty="0" smtClean="0"/>
              <a:t>KUBISMUS v architektuře</a:t>
            </a:r>
            <a:endParaRPr lang="cs-CZ" dirty="0"/>
          </a:p>
        </p:txBody>
      </p:sp>
      <p:pic>
        <p:nvPicPr>
          <p:cNvPr id="4" name="Zástupný symbol pro obsah 3" descr="8804kubismus1.jpg"/>
          <p:cNvPicPr>
            <a:picLocks noGrp="1" noChangeAspect="1"/>
          </p:cNvPicPr>
          <p:nvPr>
            <p:ph idx="1"/>
          </p:nvPr>
        </p:nvPicPr>
        <p:blipFill>
          <a:blip r:embed="rId2" cstate="print"/>
          <a:srcRect/>
          <a:stretch>
            <a:fillRect/>
          </a:stretch>
        </p:blipFill>
        <p:spPr>
          <a:xfrm>
            <a:off x="539552" y="1844824"/>
            <a:ext cx="2290141" cy="4389437"/>
          </a:xfrm>
        </p:spPr>
      </p:pic>
      <p:pic>
        <p:nvPicPr>
          <p:cNvPr id="5" name="Obrázek 4" descr="kubismus3.jpg"/>
          <p:cNvPicPr>
            <a:picLocks noChangeAspect="1"/>
          </p:cNvPicPr>
          <p:nvPr/>
        </p:nvPicPr>
        <p:blipFill>
          <a:blip r:embed="rId3" cstate="print"/>
          <a:srcRect/>
          <a:stretch>
            <a:fillRect/>
          </a:stretch>
        </p:blipFill>
        <p:spPr bwMode="auto">
          <a:xfrm>
            <a:off x="5710238" y="2060848"/>
            <a:ext cx="3433762" cy="4000500"/>
          </a:xfrm>
          <a:prstGeom prst="rect">
            <a:avLst/>
          </a:prstGeom>
          <a:noFill/>
          <a:ln w="9525">
            <a:noFill/>
            <a:miter lim="800000"/>
            <a:headEnd/>
            <a:tailEnd/>
          </a:ln>
        </p:spPr>
      </p:pic>
      <p:pic>
        <p:nvPicPr>
          <p:cNvPr id="6" name="Obrázek 6" descr="400px-Praha,_Můstek,_kubistická_lampa.jpg"/>
          <p:cNvPicPr>
            <a:picLocks noChangeAspect="1"/>
          </p:cNvPicPr>
          <p:nvPr/>
        </p:nvPicPr>
        <p:blipFill>
          <a:blip r:embed="rId4" cstate="print"/>
          <a:srcRect/>
          <a:stretch>
            <a:fillRect/>
          </a:stretch>
        </p:blipFill>
        <p:spPr bwMode="auto">
          <a:xfrm>
            <a:off x="3347864" y="3429000"/>
            <a:ext cx="1928812" cy="3000375"/>
          </a:xfrm>
          <a:prstGeom prst="rect">
            <a:avLst/>
          </a:prstGeom>
          <a:noFill/>
          <a:ln w="9525">
            <a:noFill/>
            <a:miter lim="800000"/>
            <a:headEnd/>
            <a:tailEnd/>
          </a:ln>
        </p:spPr>
      </p:pic>
      <p:sp>
        <p:nvSpPr>
          <p:cNvPr id="8" name="TextovéPole 7"/>
          <p:cNvSpPr txBox="1"/>
          <p:nvPr/>
        </p:nvSpPr>
        <p:spPr>
          <a:xfrm>
            <a:off x="1115616" y="6309320"/>
            <a:ext cx="1152128" cy="369332"/>
          </a:xfrm>
          <a:prstGeom prst="rect">
            <a:avLst/>
          </a:prstGeom>
          <a:noFill/>
        </p:spPr>
        <p:txBody>
          <a:bodyPr wrap="square" rtlCol="0">
            <a:spAutoFit/>
          </a:bodyPr>
          <a:lstStyle/>
          <a:p>
            <a:r>
              <a:rPr lang="cs-CZ" dirty="0" smtClean="0"/>
              <a:t>Obr. 4</a:t>
            </a:r>
            <a:endParaRPr lang="cs-CZ" dirty="0"/>
          </a:p>
        </p:txBody>
      </p:sp>
      <p:sp>
        <p:nvSpPr>
          <p:cNvPr id="9" name="TextovéPole 8"/>
          <p:cNvSpPr txBox="1"/>
          <p:nvPr/>
        </p:nvSpPr>
        <p:spPr>
          <a:xfrm>
            <a:off x="6660232" y="6165304"/>
            <a:ext cx="1152128" cy="369332"/>
          </a:xfrm>
          <a:prstGeom prst="rect">
            <a:avLst/>
          </a:prstGeom>
          <a:noFill/>
        </p:spPr>
        <p:txBody>
          <a:bodyPr wrap="square" rtlCol="0">
            <a:spAutoFit/>
          </a:bodyPr>
          <a:lstStyle/>
          <a:p>
            <a:r>
              <a:rPr lang="cs-CZ" dirty="0" smtClean="0"/>
              <a:t>Obr. 5</a:t>
            </a:r>
            <a:endParaRPr lang="cs-CZ" dirty="0"/>
          </a:p>
        </p:txBody>
      </p:sp>
      <p:sp>
        <p:nvSpPr>
          <p:cNvPr id="12" name="TextovéPole 11"/>
          <p:cNvSpPr txBox="1"/>
          <p:nvPr/>
        </p:nvSpPr>
        <p:spPr>
          <a:xfrm>
            <a:off x="3707904" y="6381328"/>
            <a:ext cx="1152128" cy="369332"/>
          </a:xfrm>
          <a:prstGeom prst="rect">
            <a:avLst/>
          </a:prstGeom>
          <a:noFill/>
        </p:spPr>
        <p:txBody>
          <a:bodyPr wrap="square" rtlCol="0">
            <a:spAutoFit/>
          </a:bodyPr>
          <a:lstStyle/>
          <a:p>
            <a:r>
              <a:rPr lang="cs-CZ" dirty="0" smtClean="0"/>
              <a:t>Obr. 6</a:t>
            </a:r>
            <a:endParaRPr lang="cs-CZ" dirty="0"/>
          </a:p>
        </p:txBody>
      </p:sp>
      <p:sp>
        <p:nvSpPr>
          <p:cNvPr id="14" name="TextovéPole 5"/>
          <p:cNvSpPr txBox="1">
            <a:spLocks noChangeArrowheads="1"/>
          </p:cNvSpPr>
          <p:nvPr/>
        </p:nvSpPr>
        <p:spPr bwMode="auto">
          <a:xfrm>
            <a:off x="3347864" y="1340768"/>
            <a:ext cx="2071688" cy="2031325"/>
          </a:xfrm>
          <a:prstGeom prst="rect">
            <a:avLst/>
          </a:prstGeom>
          <a:noFill/>
          <a:ln w="9525">
            <a:noFill/>
            <a:miter lim="800000"/>
            <a:headEnd/>
            <a:tailEnd/>
          </a:ln>
        </p:spPr>
        <p:txBody>
          <a:bodyPr>
            <a:spAutoFit/>
          </a:bodyPr>
          <a:lstStyle/>
          <a:p>
            <a:r>
              <a:rPr lang="cs-CZ" dirty="0" smtClean="0">
                <a:latin typeface="Century Schoolbook" pitchFamily="18" charset="0"/>
              </a:rPr>
              <a:t>1) ostré </a:t>
            </a:r>
            <a:r>
              <a:rPr lang="cs-CZ" dirty="0">
                <a:latin typeface="Century Schoolbook" pitchFamily="18" charset="0"/>
              </a:rPr>
              <a:t>hrany</a:t>
            </a:r>
          </a:p>
          <a:p>
            <a:r>
              <a:rPr lang="cs-CZ" dirty="0" smtClean="0">
                <a:latin typeface="Century Schoolbook" pitchFamily="18" charset="0"/>
              </a:rPr>
              <a:t>2) různé </a:t>
            </a:r>
            <a:r>
              <a:rPr lang="cs-CZ" dirty="0">
                <a:latin typeface="Century Schoolbook" pitchFamily="18" charset="0"/>
              </a:rPr>
              <a:t>úhly</a:t>
            </a:r>
          </a:p>
          <a:p>
            <a:r>
              <a:rPr lang="cs-CZ" dirty="0" smtClean="0">
                <a:latin typeface="Century Schoolbook" pitchFamily="18" charset="0"/>
              </a:rPr>
              <a:t>3) ale </a:t>
            </a:r>
            <a:r>
              <a:rPr lang="cs-CZ" dirty="0">
                <a:latin typeface="Century Schoolbook" pitchFamily="18" charset="0"/>
              </a:rPr>
              <a:t>stále musí být objekty funkční, proto nelze mluvit o čistém kubismu</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FUTURISMUS</a:t>
            </a:r>
            <a:endParaRPr lang="cs-CZ" dirty="0"/>
          </a:p>
        </p:txBody>
      </p:sp>
      <p:sp>
        <p:nvSpPr>
          <p:cNvPr id="3" name="Zástupný symbol pro obsah 2"/>
          <p:cNvSpPr>
            <a:spLocks noGrp="1"/>
          </p:cNvSpPr>
          <p:nvPr>
            <p:ph idx="1"/>
          </p:nvPr>
        </p:nvSpPr>
        <p:spPr/>
        <p:txBody>
          <a:bodyPr/>
          <a:lstStyle/>
          <a:p>
            <a:r>
              <a:rPr lang="cs-CZ" dirty="0" smtClean="0"/>
              <a:t>Doložte na následujících ukázkách prvky tohoto směru:</a:t>
            </a:r>
          </a:p>
          <a:p>
            <a:endParaRPr lang="cs-CZ" dirty="0"/>
          </a:p>
        </p:txBody>
      </p:sp>
      <p:pic>
        <p:nvPicPr>
          <p:cNvPr id="4" name="Obrázek 3" descr="futurismus.jpg"/>
          <p:cNvPicPr>
            <a:picLocks noChangeAspect="1"/>
          </p:cNvPicPr>
          <p:nvPr/>
        </p:nvPicPr>
        <p:blipFill>
          <a:blip r:embed="rId2" cstate="print"/>
          <a:stretch>
            <a:fillRect/>
          </a:stretch>
        </p:blipFill>
        <p:spPr>
          <a:xfrm>
            <a:off x="755576" y="2852936"/>
            <a:ext cx="3456384" cy="3444863"/>
          </a:xfrm>
          <a:prstGeom prst="rect">
            <a:avLst/>
          </a:prstGeom>
        </p:spPr>
      </p:pic>
      <p:sp>
        <p:nvSpPr>
          <p:cNvPr id="5" name="TextovéPole 4"/>
          <p:cNvSpPr txBox="1"/>
          <p:nvPr/>
        </p:nvSpPr>
        <p:spPr>
          <a:xfrm>
            <a:off x="1547664" y="6381328"/>
            <a:ext cx="2160240" cy="369332"/>
          </a:xfrm>
          <a:prstGeom prst="rect">
            <a:avLst/>
          </a:prstGeom>
          <a:noFill/>
        </p:spPr>
        <p:txBody>
          <a:bodyPr wrap="square" rtlCol="0">
            <a:spAutoFit/>
          </a:bodyPr>
          <a:lstStyle/>
          <a:p>
            <a:r>
              <a:rPr lang="cs-CZ" dirty="0" smtClean="0"/>
              <a:t>Obr. 7 – U. </a:t>
            </a:r>
            <a:r>
              <a:rPr lang="cs-CZ" dirty="0" err="1" smtClean="0"/>
              <a:t>Boccioni</a:t>
            </a:r>
            <a:endParaRPr lang="cs-CZ" dirty="0"/>
          </a:p>
        </p:txBody>
      </p:sp>
      <p:pic>
        <p:nvPicPr>
          <p:cNvPr id="6" name="Obrázek 5" descr="kubista_bohumil-pobrezni_dela_090821.jpg"/>
          <p:cNvPicPr>
            <a:picLocks noChangeAspect="1"/>
          </p:cNvPicPr>
          <p:nvPr/>
        </p:nvPicPr>
        <p:blipFill>
          <a:blip r:embed="rId3" cstate="print"/>
          <a:srcRect/>
          <a:stretch>
            <a:fillRect/>
          </a:stretch>
        </p:blipFill>
        <p:spPr bwMode="auto">
          <a:xfrm>
            <a:off x="4932040" y="2564904"/>
            <a:ext cx="3857625" cy="3786188"/>
          </a:xfrm>
          <a:prstGeom prst="rect">
            <a:avLst/>
          </a:prstGeom>
          <a:noFill/>
          <a:ln w="9525">
            <a:noFill/>
            <a:miter lim="800000"/>
            <a:headEnd/>
            <a:tailEnd/>
          </a:ln>
        </p:spPr>
      </p:pic>
      <p:sp>
        <p:nvSpPr>
          <p:cNvPr id="7" name="TextovéPole 6"/>
          <p:cNvSpPr txBox="1"/>
          <p:nvPr/>
        </p:nvSpPr>
        <p:spPr>
          <a:xfrm>
            <a:off x="5796136" y="6381328"/>
            <a:ext cx="2160240" cy="369332"/>
          </a:xfrm>
          <a:prstGeom prst="rect">
            <a:avLst/>
          </a:prstGeom>
          <a:noFill/>
        </p:spPr>
        <p:txBody>
          <a:bodyPr wrap="square" rtlCol="0">
            <a:spAutoFit/>
          </a:bodyPr>
          <a:lstStyle/>
          <a:p>
            <a:r>
              <a:rPr lang="cs-CZ" dirty="0" smtClean="0"/>
              <a:t>Obr. 8 – B. Kubišta</a:t>
            </a:r>
            <a:endParaRPr lang="cs-CZ"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FUTURISMUS</a:t>
            </a:r>
            <a:endParaRPr lang="cs-CZ" dirty="0"/>
          </a:p>
        </p:txBody>
      </p:sp>
      <p:pic>
        <p:nvPicPr>
          <p:cNvPr id="4" name="Zástupný symbol pro obsah 3" descr="Santelia01 - futurismus.jpg"/>
          <p:cNvPicPr>
            <a:picLocks noGrp="1" noChangeAspect="1"/>
          </p:cNvPicPr>
          <p:nvPr>
            <p:ph idx="1"/>
          </p:nvPr>
        </p:nvPicPr>
        <p:blipFill>
          <a:blip r:embed="rId2" cstate="print"/>
          <a:srcRect/>
          <a:stretch>
            <a:fillRect/>
          </a:stretch>
        </p:blipFill>
        <p:spPr>
          <a:xfrm>
            <a:off x="539552" y="1844824"/>
            <a:ext cx="4358634" cy="4389437"/>
          </a:xfrm>
        </p:spPr>
      </p:pic>
      <p:sp>
        <p:nvSpPr>
          <p:cNvPr id="5" name="TextovéPole 4"/>
          <p:cNvSpPr txBox="1"/>
          <p:nvPr/>
        </p:nvSpPr>
        <p:spPr>
          <a:xfrm>
            <a:off x="1763688" y="6309320"/>
            <a:ext cx="2160240" cy="369332"/>
          </a:xfrm>
          <a:prstGeom prst="rect">
            <a:avLst/>
          </a:prstGeom>
          <a:noFill/>
        </p:spPr>
        <p:txBody>
          <a:bodyPr wrap="square" rtlCol="0">
            <a:spAutoFit/>
          </a:bodyPr>
          <a:lstStyle/>
          <a:p>
            <a:r>
              <a:rPr lang="cs-CZ" dirty="0" smtClean="0"/>
              <a:t>Obr. 9 – A. </a:t>
            </a:r>
            <a:r>
              <a:rPr lang="cs-CZ" dirty="0" err="1" smtClean="0"/>
              <a:t>Sant</a:t>
            </a:r>
            <a:r>
              <a:rPr lang="en-US" dirty="0" smtClean="0"/>
              <a:t>’</a:t>
            </a:r>
            <a:r>
              <a:rPr lang="cs-CZ" dirty="0" err="1" smtClean="0"/>
              <a:t>Elia</a:t>
            </a:r>
            <a:r>
              <a:rPr lang="cs-CZ" dirty="0" smtClean="0"/>
              <a:t> </a:t>
            </a:r>
            <a:endParaRPr lang="cs-CZ" dirty="0"/>
          </a:p>
        </p:txBody>
      </p:sp>
      <p:sp>
        <p:nvSpPr>
          <p:cNvPr id="6" name="TextovéPole 6"/>
          <p:cNvSpPr txBox="1">
            <a:spLocks noChangeArrowheads="1"/>
          </p:cNvSpPr>
          <p:nvPr/>
        </p:nvSpPr>
        <p:spPr bwMode="auto">
          <a:xfrm>
            <a:off x="5148064" y="2636912"/>
            <a:ext cx="3744416" cy="2123658"/>
          </a:xfrm>
          <a:prstGeom prst="rect">
            <a:avLst/>
          </a:prstGeom>
          <a:noFill/>
          <a:ln w="9525">
            <a:noFill/>
            <a:miter lim="800000"/>
            <a:headEnd/>
            <a:tailEnd/>
          </a:ln>
        </p:spPr>
        <p:txBody>
          <a:bodyPr wrap="square">
            <a:spAutoFit/>
          </a:bodyPr>
          <a:lstStyle/>
          <a:p>
            <a:r>
              <a:rPr lang="cs-CZ" sz="2200" dirty="0" smtClean="0">
                <a:latin typeface="Century Schoolbook" pitchFamily="18" charset="0"/>
              </a:rPr>
              <a:t>Odpovědi:</a:t>
            </a:r>
          </a:p>
          <a:p>
            <a:pPr marL="342900" indent="-342900">
              <a:buFont typeface="+mj-lt"/>
              <a:buAutoNum type="arabicParenR"/>
            </a:pPr>
            <a:r>
              <a:rPr lang="cs-CZ" sz="2200" dirty="0" smtClean="0">
                <a:latin typeface="Century Schoolbook" pitchFamily="18" charset="0"/>
              </a:rPr>
              <a:t> </a:t>
            </a:r>
            <a:r>
              <a:rPr lang="cs-CZ" sz="2200" dirty="0">
                <a:latin typeface="Century Schoolbook" pitchFamily="18" charset="0"/>
              </a:rPr>
              <a:t>okouzlení světem techniky a civilizace</a:t>
            </a:r>
          </a:p>
          <a:p>
            <a:pPr marL="342900" indent="-342900">
              <a:buFont typeface="+mj-lt"/>
              <a:buAutoNum type="arabicParenR"/>
            </a:pPr>
            <a:r>
              <a:rPr lang="cs-CZ" sz="2200" dirty="0">
                <a:latin typeface="Century Schoolbook" pitchFamily="18" charset="0"/>
              </a:rPr>
              <a:t> dynamické – rychlost pohybu a změn, pohyb je frázován, </a:t>
            </a:r>
            <a:r>
              <a:rPr lang="cs-CZ" sz="2200" dirty="0" smtClean="0">
                <a:latin typeface="Century Schoolbook" pitchFamily="18" charset="0"/>
              </a:rPr>
              <a:t>zkratkovitost</a:t>
            </a:r>
            <a:endParaRPr lang="cs-CZ" sz="2200" dirty="0">
              <a:latin typeface="Century Schoolbook"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edge">
                                      <p:cBhvr>
                                        <p:cTn id="7" dur="1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edge">
                                      <p:cBhvr>
                                        <p:cTn id="12" dur="1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edge">
                                      <p:cBhvr>
                                        <p:cTn id="17" dur="10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Manifest futurismu – F. T. </a:t>
            </a:r>
            <a:r>
              <a:rPr lang="cs-CZ" dirty="0" err="1" smtClean="0"/>
              <a:t>Marinetti</a:t>
            </a:r>
            <a:endParaRPr lang="cs-CZ" dirty="0"/>
          </a:p>
        </p:txBody>
      </p:sp>
      <p:sp>
        <p:nvSpPr>
          <p:cNvPr id="3" name="Zástupný symbol pro obsah 2"/>
          <p:cNvSpPr>
            <a:spLocks noGrp="1"/>
          </p:cNvSpPr>
          <p:nvPr>
            <p:ph idx="1"/>
          </p:nvPr>
        </p:nvSpPr>
        <p:spPr/>
        <p:txBody>
          <a:bodyPr>
            <a:normAutofit fontScale="85000" lnSpcReduction="20000"/>
          </a:bodyPr>
          <a:lstStyle/>
          <a:p>
            <a:pPr marL="514350" indent="-514350">
              <a:buFont typeface="+mj-lt"/>
              <a:buAutoNum type="arabicPeriod"/>
            </a:pPr>
            <a:r>
              <a:rPr lang="cs-CZ" dirty="0" smtClean="0"/>
              <a:t>Chceme opětovat lásku k nebezpečí, návyk na energii a smělost.</a:t>
            </a:r>
          </a:p>
          <a:p>
            <a:pPr marL="514350" indent="-514350">
              <a:buFont typeface="+mj-lt"/>
              <a:buAutoNum type="arabicPeriod"/>
            </a:pPr>
            <a:r>
              <a:rPr lang="cs-CZ" dirty="0" smtClean="0"/>
              <a:t>Základními prvky naší poezie budou odvaha, zmužilost a revolta.</a:t>
            </a:r>
          </a:p>
          <a:p>
            <a:pPr marL="514350" indent="-514350">
              <a:buFont typeface="+mj-lt"/>
              <a:buAutoNum type="arabicPeriod"/>
            </a:pPr>
            <a:r>
              <a:rPr lang="cs-CZ" dirty="0" smtClean="0"/>
              <a:t>Literatura až dosud velebila myšlenkovou nehybnost, vytržení a spánek, my chceme velebit útočný neklid, horečnatou nespavost, poklus, nebezpečný skok, facku a ránu pěstí.</a:t>
            </a:r>
          </a:p>
          <a:p>
            <a:pPr marL="514350" indent="-514350">
              <a:buFont typeface="+mj-lt"/>
              <a:buAutoNum type="arabicPeriod"/>
            </a:pPr>
            <a:r>
              <a:rPr lang="cs-CZ" dirty="0" smtClean="0"/>
              <a:t>Prohlašujeme, že nádhera světa byla obohacena o novou krásu: o krásu rychlosti. Závodní automobil se svou kapotou ozdobenou tlustými trubkami podobnými hadům s výbušným dechem..., řvoucí automobil, který jako by se řítil po kartáčových nábojích, je krásnější než Vítězství</a:t>
            </a:r>
            <a:br>
              <a:rPr lang="cs-CZ" dirty="0" smtClean="0"/>
            </a:br>
            <a:r>
              <a:rPr lang="cs-CZ" dirty="0" smtClean="0"/>
              <a:t/>
            </a:r>
            <a:br>
              <a:rPr lang="cs-CZ" dirty="0" smtClean="0"/>
            </a:br>
            <a:endParaRPr lang="cs-CZ"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KUBOFUTURISMUS</a:t>
            </a:r>
            <a:endParaRPr lang="cs-CZ" dirty="0"/>
          </a:p>
        </p:txBody>
      </p:sp>
      <p:pic>
        <p:nvPicPr>
          <p:cNvPr id="4" name="Obrázek 4" descr="kaligram.gif"/>
          <p:cNvPicPr>
            <a:picLocks noGrp="1" noChangeAspect="1"/>
          </p:cNvPicPr>
          <p:nvPr>
            <p:ph idx="1"/>
          </p:nvPr>
        </p:nvPicPr>
        <p:blipFill>
          <a:blip r:embed="rId2" cstate="print"/>
          <a:srcRect/>
          <a:stretch>
            <a:fillRect/>
          </a:stretch>
        </p:blipFill>
        <p:spPr bwMode="auto">
          <a:xfrm>
            <a:off x="539552" y="2060848"/>
            <a:ext cx="4939863" cy="3744416"/>
          </a:xfrm>
          <a:prstGeom prst="rect">
            <a:avLst/>
          </a:prstGeom>
          <a:noFill/>
          <a:ln w="9525">
            <a:noFill/>
            <a:miter lim="800000"/>
            <a:headEnd/>
            <a:tailEnd/>
          </a:ln>
        </p:spPr>
      </p:pic>
      <p:sp>
        <p:nvSpPr>
          <p:cNvPr id="5" name="TextovéPole 5"/>
          <p:cNvSpPr txBox="1">
            <a:spLocks noChangeArrowheads="1"/>
          </p:cNvSpPr>
          <p:nvPr/>
        </p:nvSpPr>
        <p:spPr bwMode="auto">
          <a:xfrm>
            <a:off x="5508104" y="2708920"/>
            <a:ext cx="3474028" cy="1477328"/>
          </a:xfrm>
          <a:prstGeom prst="rect">
            <a:avLst/>
          </a:prstGeom>
          <a:noFill/>
          <a:ln w="9525">
            <a:noFill/>
            <a:miter lim="800000"/>
            <a:headEnd/>
            <a:tailEnd/>
          </a:ln>
        </p:spPr>
        <p:txBody>
          <a:bodyPr wrap="none">
            <a:spAutoFit/>
          </a:bodyPr>
          <a:lstStyle/>
          <a:p>
            <a:pPr>
              <a:buFont typeface="Arial" charset="0"/>
              <a:buChar char="•"/>
            </a:pPr>
            <a:r>
              <a:rPr lang="cs-CZ" dirty="0" smtClean="0">
                <a:latin typeface="Century Schoolbook" pitchFamily="18" charset="0"/>
              </a:rPr>
              <a:t> ryze literární záležitost</a:t>
            </a:r>
          </a:p>
          <a:p>
            <a:pPr>
              <a:buFont typeface="Arial" charset="0"/>
              <a:buChar char="•"/>
            </a:pPr>
            <a:r>
              <a:rPr lang="cs-CZ" dirty="0" smtClean="0">
                <a:latin typeface="Century Schoolbook" pitchFamily="18" charset="0"/>
              </a:rPr>
              <a:t> </a:t>
            </a:r>
            <a:r>
              <a:rPr lang="cs-CZ" dirty="0">
                <a:latin typeface="Century Schoolbook" pitchFamily="18" charset="0"/>
              </a:rPr>
              <a:t>kombinace prvků obou směrů</a:t>
            </a:r>
          </a:p>
          <a:p>
            <a:pPr>
              <a:buFont typeface="Arial" charset="0"/>
              <a:buChar char="•"/>
            </a:pPr>
            <a:r>
              <a:rPr lang="cs-CZ" dirty="0">
                <a:latin typeface="Century Schoolbook" pitchFamily="18" charset="0"/>
              </a:rPr>
              <a:t> polytematičnost</a:t>
            </a:r>
          </a:p>
          <a:p>
            <a:pPr>
              <a:buFont typeface="Arial" charset="0"/>
              <a:buChar char="•"/>
            </a:pPr>
            <a:r>
              <a:rPr lang="cs-CZ" dirty="0">
                <a:latin typeface="Century Schoolbook" pitchFamily="18" charset="0"/>
              </a:rPr>
              <a:t> více úhlů pohledu</a:t>
            </a:r>
          </a:p>
          <a:p>
            <a:pPr>
              <a:buFont typeface="Arial" charset="0"/>
              <a:buChar char="•"/>
            </a:pPr>
            <a:r>
              <a:rPr lang="cs-CZ" dirty="0">
                <a:latin typeface="Century Schoolbook" pitchFamily="18" charset="0"/>
              </a:rPr>
              <a:t> </a:t>
            </a:r>
            <a:r>
              <a:rPr lang="cs-CZ" dirty="0" err="1">
                <a:latin typeface="Century Schoolbook" pitchFamily="18" charset="0"/>
              </a:rPr>
              <a:t>kaligramy</a:t>
            </a:r>
            <a:r>
              <a:rPr lang="cs-CZ" dirty="0">
                <a:latin typeface="Century Schoolbook" pitchFamily="18" charset="0"/>
              </a:rPr>
              <a:t> – báseň = obraz</a:t>
            </a:r>
          </a:p>
        </p:txBody>
      </p:sp>
      <p:sp>
        <p:nvSpPr>
          <p:cNvPr id="6" name="TextovéPole 5"/>
          <p:cNvSpPr txBox="1"/>
          <p:nvPr/>
        </p:nvSpPr>
        <p:spPr>
          <a:xfrm>
            <a:off x="1835696" y="6021288"/>
            <a:ext cx="2808312" cy="369332"/>
          </a:xfrm>
          <a:prstGeom prst="rect">
            <a:avLst/>
          </a:prstGeom>
          <a:noFill/>
        </p:spPr>
        <p:txBody>
          <a:bodyPr wrap="square" rtlCol="0">
            <a:spAutoFit/>
          </a:bodyPr>
          <a:lstStyle/>
          <a:p>
            <a:r>
              <a:rPr lang="cs-CZ" dirty="0" smtClean="0"/>
              <a:t>Obr. 10 – G.  </a:t>
            </a:r>
            <a:r>
              <a:rPr lang="cs-CZ" dirty="0" err="1" smtClean="0"/>
              <a:t>Apollinaire</a:t>
            </a:r>
            <a:endParaRPr lang="cs-CZ"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SURREALISMUS</a:t>
            </a:r>
            <a:endParaRPr lang="cs-CZ" dirty="0"/>
          </a:p>
        </p:txBody>
      </p:sp>
      <p:pic>
        <p:nvPicPr>
          <p:cNvPr id="4" name="Zástupný symbol pro obsah 3" descr="salvador-dali-three-sphinxes-of-bikini - surrealismus.jpg"/>
          <p:cNvPicPr>
            <a:picLocks noGrp="1" noChangeAspect="1"/>
          </p:cNvPicPr>
          <p:nvPr>
            <p:ph idx="1"/>
          </p:nvPr>
        </p:nvPicPr>
        <p:blipFill>
          <a:blip r:embed="rId2" cstate="print"/>
          <a:srcRect/>
          <a:stretch>
            <a:fillRect/>
          </a:stretch>
        </p:blipFill>
        <p:spPr>
          <a:xfrm>
            <a:off x="467544" y="1988840"/>
            <a:ext cx="3384376" cy="2605969"/>
          </a:xfrm>
        </p:spPr>
      </p:pic>
      <p:sp>
        <p:nvSpPr>
          <p:cNvPr id="5" name="TextovéPole 4"/>
          <p:cNvSpPr txBox="1"/>
          <p:nvPr/>
        </p:nvSpPr>
        <p:spPr>
          <a:xfrm>
            <a:off x="1115616" y="4725144"/>
            <a:ext cx="2160240" cy="369332"/>
          </a:xfrm>
          <a:prstGeom prst="rect">
            <a:avLst/>
          </a:prstGeom>
          <a:noFill/>
        </p:spPr>
        <p:txBody>
          <a:bodyPr wrap="square" rtlCol="0">
            <a:spAutoFit/>
          </a:bodyPr>
          <a:lstStyle/>
          <a:p>
            <a:r>
              <a:rPr lang="cs-CZ" dirty="0" smtClean="0"/>
              <a:t>Obr. 11 – S. </a:t>
            </a:r>
            <a:r>
              <a:rPr lang="cs-CZ" dirty="0" err="1" smtClean="0"/>
              <a:t>Dalí</a:t>
            </a:r>
            <a:endParaRPr lang="cs-CZ" dirty="0"/>
          </a:p>
        </p:txBody>
      </p:sp>
      <p:pic>
        <p:nvPicPr>
          <p:cNvPr id="6" name="Obrázek 5" descr="artwork_images_424143444_356806_rene-magritte - surrealismus.jpg"/>
          <p:cNvPicPr>
            <a:picLocks noChangeAspect="1"/>
          </p:cNvPicPr>
          <p:nvPr/>
        </p:nvPicPr>
        <p:blipFill>
          <a:blip r:embed="rId3" cstate="print"/>
          <a:srcRect/>
          <a:stretch>
            <a:fillRect/>
          </a:stretch>
        </p:blipFill>
        <p:spPr bwMode="auto">
          <a:xfrm>
            <a:off x="5148064" y="1556792"/>
            <a:ext cx="3429000" cy="4572000"/>
          </a:xfrm>
          <a:prstGeom prst="rect">
            <a:avLst/>
          </a:prstGeom>
          <a:noFill/>
          <a:ln w="9525">
            <a:noFill/>
            <a:miter lim="800000"/>
            <a:headEnd/>
            <a:tailEnd/>
          </a:ln>
        </p:spPr>
      </p:pic>
      <p:sp>
        <p:nvSpPr>
          <p:cNvPr id="7" name="TextovéPole 6"/>
          <p:cNvSpPr txBox="1"/>
          <p:nvPr/>
        </p:nvSpPr>
        <p:spPr>
          <a:xfrm>
            <a:off x="5724128" y="6237312"/>
            <a:ext cx="2592288" cy="369332"/>
          </a:xfrm>
          <a:prstGeom prst="rect">
            <a:avLst/>
          </a:prstGeom>
          <a:noFill/>
        </p:spPr>
        <p:txBody>
          <a:bodyPr wrap="square" rtlCol="0">
            <a:spAutoFit/>
          </a:bodyPr>
          <a:lstStyle/>
          <a:p>
            <a:r>
              <a:rPr lang="cs-CZ" dirty="0" smtClean="0"/>
              <a:t>Obr. 12 – R. </a:t>
            </a:r>
            <a:r>
              <a:rPr lang="cs-CZ" dirty="0" err="1" smtClean="0"/>
              <a:t>Magritte</a:t>
            </a:r>
            <a:endParaRPr lang="cs-CZ"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SURREALISMUS</a:t>
            </a:r>
            <a:endParaRPr lang="cs-CZ" dirty="0"/>
          </a:p>
        </p:txBody>
      </p:sp>
      <p:pic>
        <p:nvPicPr>
          <p:cNvPr id="4" name="Zástupný symbol pro obsah 3" descr="Opily-pianista - surrealismus.jpg"/>
          <p:cNvPicPr>
            <a:picLocks noGrp="1" noChangeAspect="1"/>
          </p:cNvPicPr>
          <p:nvPr>
            <p:ph idx="1"/>
          </p:nvPr>
        </p:nvPicPr>
        <p:blipFill>
          <a:blip r:embed="rId2" cstate="print"/>
          <a:srcRect/>
          <a:stretch>
            <a:fillRect/>
          </a:stretch>
        </p:blipFill>
        <p:spPr>
          <a:xfrm>
            <a:off x="467544" y="1988840"/>
            <a:ext cx="5184576" cy="3888432"/>
          </a:xfrm>
        </p:spPr>
      </p:pic>
      <p:sp>
        <p:nvSpPr>
          <p:cNvPr id="6" name="TextovéPole 6"/>
          <p:cNvSpPr txBox="1">
            <a:spLocks noChangeArrowheads="1"/>
          </p:cNvSpPr>
          <p:nvPr/>
        </p:nvSpPr>
        <p:spPr bwMode="auto">
          <a:xfrm>
            <a:off x="6013872" y="1988840"/>
            <a:ext cx="3130128" cy="3139321"/>
          </a:xfrm>
          <a:prstGeom prst="rect">
            <a:avLst/>
          </a:prstGeom>
          <a:noFill/>
          <a:ln w="9525">
            <a:noFill/>
            <a:miter lim="800000"/>
            <a:headEnd/>
            <a:tailEnd/>
          </a:ln>
        </p:spPr>
        <p:txBody>
          <a:bodyPr wrap="square">
            <a:spAutoFit/>
          </a:bodyPr>
          <a:lstStyle/>
          <a:p>
            <a:r>
              <a:rPr lang="cs-CZ" sz="2200" dirty="0" smtClean="0">
                <a:latin typeface="Century Schoolbook" pitchFamily="18" charset="0"/>
              </a:rPr>
              <a:t>Charakteristiky: </a:t>
            </a:r>
          </a:p>
          <a:p>
            <a:pPr>
              <a:buFont typeface="Arial" charset="0"/>
              <a:buChar char="•"/>
            </a:pPr>
            <a:r>
              <a:rPr lang="cs-CZ" sz="2200" dirty="0" smtClean="0">
                <a:latin typeface="Century Schoolbook" pitchFamily="18" charset="0"/>
              </a:rPr>
              <a:t> spontánnost</a:t>
            </a:r>
            <a:r>
              <a:rPr lang="cs-CZ" sz="2200" dirty="0">
                <a:latin typeface="Century Schoolbook" pitchFamily="18" charset="0"/>
              </a:rPr>
              <a:t>, obrazotvornost a fantazie</a:t>
            </a:r>
          </a:p>
          <a:p>
            <a:pPr>
              <a:buFont typeface="Arial" charset="0"/>
              <a:buChar char="•"/>
            </a:pPr>
            <a:r>
              <a:rPr lang="cs-CZ" sz="2200" dirty="0">
                <a:latin typeface="Century Schoolbook" pitchFamily="18" charset="0"/>
              </a:rPr>
              <a:t> proud představ, pocitů, snů</a:t>
            </a:r>
          </a:p>
          <a:p>
            <a:pPr>
              <a:buFont typeface="Arial" charset="0"/>
              <a:buChar char="•"/>
            </a:pPr>
            <a:r>
              <a:rPr lang="cs-CZ" sz="2200" dirty="0">
                <a:latin typeface="Century Schoolbook" pitchFamily="18" charset="0"/>
              </a:rPr>
              <a:t> spojení asociací, věcí, které k sobě zdánlivě </a:t>
            </a:r>
            <a:r>
              <a:rPr lang="cs-CZ" sz="2200" dirty="0" smtClean="0">
                <a:latin typeface="Century Schoolbook" pitchFamily="18" charset="0"/>
              </a:rPr>
              <a:t>nepatří</a:t>
            </a:r>
            <a:endParaRPr lang="cs-CZ" sz="2200" dirty="0">
              <a:latin typeface="Century Schoolbook" pitchFamily="18" charset="0"/>
            </a:endParaRPr>
          </a:p>
        </p:txBody>
      </p:sp>
      <p:sp>
        <p:nvSpPr>
          <p:cNvPr id="7" name="TextovéPole 6"/>
          <p:cNvSpPr txBox="1"/>
          <p:nvPr/>
        </p:nvSpPr>
        <p:spPr>
          <a:xfrm>
            <a:off x="2051720" y="5949280"/>
            <a:ext cx="1944216" cy="369332"/>
          </a:xfrm>
          <a:prstGeom prst="rect">
            <a:avLst/>
          </a:prstGeom>
          <a:noFill/>
        </p:spPr>
        <p:txBody>
          <a:bodyPr wrap="square" rtlCol="0">
            <a:spAutoFit/>
          </a:bodyPr>
          <a:lstStyle/>
          <a:p>
            <a:r>
              <a:rPr lang="cs-CZ" dirty="0" smtClean="0"/>
              <a:t>Obr. 13 – </a:t>
            </a:r>
            <a:r>
              <a:rPr lang="cs-CZ" dirty="0" err="1" smtClean="0"/>
              <a:t>Radozo</a:t>
            </a:r>
            <a:r>
              <a:rPr lang="cs-CZ" dirty="0" smtClean="0"/>
              <a:t> </a:t>
            </a:r>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edge">
                                      <p:cBhvr>
                                        <p:cTn id="7" dur="1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edge">
                                      <p:cBhvr>
                                        <p:cTn id="12" dur="1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edge">
                                      <p:cBhvr>
                                        <p:cTn id="17" dur="1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wedge">
                                      <p:cBhvr>
                                        <p:cTn id="22" dur="10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79512" y="704088"/>
            <a:ext cx="8856984" cy="1143000"/>
          </a:xfrm>
        </p:spPr>
        <p:txBody>
          <a:bodyPr>
            <a:normAutofit fontScale="90000"/>
          </a:bodyPr>
          <a:lstStyle/>
          <a:p>
            <a:r>
              <a:rPr lang="cs-CZ" dirty="0" smtClean="0"/>
              <a:t>Manifest surrealismu – André Breton</a:t>
            </a:r>
            <a:endParaRPr lang="cs-CZ" dirty="0"/>
          </a:p>
        </p:txBody>
      </p:sp>
      <p:sp>
        <p:nvSpPr>
          <p:cNvPr id="3" name="Zástupný symbol pro obsah 2"/>
          <p:cNvSpPr>
            <a:spLocks noGrp="1"/>
          </p:cNvSpPr>
          <p:nvPr>
            <p:ph idx="1"/>
          </p:nvPr>
        </p:nvSpPr>
        <p:spPr/>
        <p:txBody>
          <a:bodyPr>
            <a:normAutofit fontScale="92500" lnSpcReduction="10000"/>
          </a:bodyPr>
          <a:lstStyle/>
          <a:p>
            <a:r>
              <a:rPr lang="cs-CZ" dirty="0" smtClean="0"/>
              <a:t>Surrealismus, </a:t>
            </a:r>
            <a:r>
              <a:rPr lang="cs-CZ" dirty="0" err="1" smtClean="0"/>
              <a:t>podst</a:t>
            </a:r>
            <a:r>
              <a:rPr lang="cs-CZ" dirty="0" smtClean="0"/>
              <a:t>. </a:t>
            </a:r>
            <a:r>
              <a:rPr lang="cs-CZ" dirty="0" err="1" smtClean="0"/>
              <a:t>jm</a:t>
            </a:r>
            <a:r>
              <a:rPr lang="cs-CZ" dirty="0" smtClean="0"/>
              <a:t>. m. r. Čistý psychický automatismus, kterým má být vyjádřeno, ať už ústně, ať už písmem nebo jakýmkoli jiným způsobem, reálné fungování myšlení. Diktát myšlení za nepřítomnosti jakékoli kontroly prováděné rozumem, mimo jakýkoli zřetel estetický nebo morální.</a:t>
            </a:r>
            <a:endParaRPr lang="cs-CZ" i="1" dirty="0" smtClean="0"/>
          </a:p>
          <a:p>
            <a:r>
              <a:rPr lang="cs-CZ" dirty="0" err="1" smtClean="0"/>
              <a:t>Encykl</a:t>
            </a:r>
            <a:r>
              <a:rPr lang="cs-CZ" dirty="0" smtClean="0"/>
              <a:t>. </a:t>
            </a:r>
            <a:r>
              <a:rPr lang="cs-CZ" dirty="0" err="1" smtClean="0"/>
              <a:t>Filos</a:t>
            </a:r>
            <a:r>
              <a:rPr lang="cs-CZ" dirty="0" smtClean="0"/>
              <a:t>. Surrealismus je založen na víře ve vyšší realitu určitých forem asociací až do jeho doby opomíjených, ve všemohoucnost snu, v nezaujatou hru myšlení. Směruje k tomu; aby definitivně zlikvidoval všechny ostatní psychické mechanismy a zaujal jejich místo při řešení hlavních problémů života.</a:t>
            </a:r>
            <a:endParaRPr lang="cs-CZ"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DADAISMUS</a:t>
            </a:r>
            <a:endParaRPr lang="cs-CZ" dirty="0"/>
          </a:p>
        </p:txBody>
      </p:sp>
      <p:pic>
        <p:nvPicPr>
          <p:cNvPr id="4" name="Obrázek 4" descr="dadaismus 1.jpg"/>
          <p:cNvPicPr>
            <a:picLocks noGrp="1" noChangeAspect="1"/>
          </p:cNvPicPr>
          <p:nvPr>
            <p:ph idx="1"/>
          </p:nvPr>
        </p:nvPicPr>
        <p:blipFill>
          <a:blip r:embed="rId2" cstate="print"/>
          <a:srcRect/>
          <a:stretch>
            <a:fillRect/>
          </a:stretch>
        </p:blipFill>
        <p:spPr bwMode="auto">
          <a:xfrm>
            <a:off x="539552" y="2060848"/>
            <a:ext cx="2564482" cy="3154313"/>
          </a:xfrm>
          <a:prstGeom prst="rect">
            <a:avLst/>
          </a:prstGeom>
          <a:noFill/>
          <a:ln w="9525">
            <a:noFill/>
            <a:miter lim="800000"/>
            <a:headEnd/>
            <a:tailEnd/>
          </a:ln>
        </p:spPr>
      </p:pic>
      <p:sp>
        <p:nvSpPr>
          <p:cNvPr id="5" name="TextovéPole 4"/>
          <p:cNvSpPr txBox="1"/>
          <p:nvPr/>
        </p:nvSpPr>
        <p:spPr>
          <a:xfrm>
            <a:off x="539552" y="5229200"/>
            <a:ext cx="2592288" cy="369332"/>
          </a:xfrm>
          <a:prstGeom prst="rect">
            <a:avLst/>
          </a:prstGeom>
          <a:noFill/>
        </p:spPr>
        <p:txBody>
          <a:bodyPr wrap="square" rtlCol="0">
            <a:spAutoFit/>
          </a:bodyPr>
          <a:lstStyle/>
          <a:p>
            <a:r>
              <a:rPr lang="cs-CZ" dirty="0" smtClean="0"/>
              <a:t>Obr. 14 – D. </a:t>
            </a:r>
            <a:r>
              <a:rPr lang="cs-CZ" dirty="0" err="1" smtClean="0"/>
              <a:t>Eigger</a:t>
            </a:r>
            <a:endParaRPr lang="cs-CZ" dirty="0"/>
          </a:p>
        </p:txBody>
      </p:sp>
      <p:pic>
        <p:nvPicPr>
          <p:cNvPr id="6" name="Zástupný symbol pro obsah 3" descr="dadaismus.jpg"/>
          <p:cNvPicPr>
            <a:picLocks noChangeAspect="1"/>
          </p:cNvPicPr>
          <p:nvPr/>
        </p:nvPicPr>
        <p:blipFill>
          <a:blip r:embed="rId3" cstate="print"/>
          <a:srcRect/>
          <a:stretch>
            <a:fillRect/>
          </a:stretch>
        </p:blipFill>
        <p:spPr>
          <a:xfrm>
            <a:off x="4355976" y="1268760"/>
            <a:ext cx="3994150" cy="4873625"/>
          </a:xfrm>
          <a:prstGeom prst="rect">
            <a:avLst/>
          </a:prstGeom>
        </p:spPr>
      </p:pic>
      <p:sp>
        <p:nvSpPr>
          <p:cNvPr id="8" name="TextovéPole 7"/>
          <p:cNvSpPr txBox="1"/>
          <p:nvPr/>
        </p:nvSpPr>
        <p:spPr>
          <a:xfrm>
            <a:off x="5004048" y="6309320"/>
            <a:ext cx="2592288" cy="369332"/>
          </a:xfrm>
          <a:prstGeom prst="rect">
            <a:avLst/>
          </a:prstGeom>
          <a:noFill/>
        </p:spPr>
        <p:txBody>
          <a:bodyPr wrap="square" rtlCol="0">
            <a:spAutoFit/>
          </a:bodyPr>
          <a:lstStyle/>
          <a:p>
            <a:r>
              <a:rPr lang="cs-CZ" dirty="0" smtClean="0"/>
              <a:t>Obr. 15 – A. </a:t>
            </a:r>
            <a:r>
              <a:rPr lang="cs-CZ" dirty="0" err="1" smtClean="0"/>
              <a:t>Kaprow</a:t>
            </a:r>
            <a:endParaRPr lang="cs-CZ"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DADAISMUS</a:t>
            </a:r>
            <a:endParaRPr lang="cs-CZ" dirty="0"/>
          </a:p>
        </p:txBody>
      </p:sp>
      <p:pic>
        <p:nvPicPr>
          <p:cNvPr id="4" name="Zástupný symbol pro obsah 3" descr="fountain - Duchamp - dadaismus.jpg"/>
          <p:cNvPicPr>
            <a:picLocks noGrp="1" noChangeAspect="1"/>
          </p:cNvPicPr>
          <p:nvPr>
            <p:ph idx="1"/>
          </p:nvPr>
        </p:nvPicPr>
        <p:blipFill>
          <a:blip r:embed="rId2" cstate="print"/>
          <a:srcRect/>
          <a:stretch>
            <a:fillRect/>
          </a:stretch>
        </p:blipFill>
        <p:spPr>
          <a:xfrm>
            <a:off x="539552" y="1844824"/>
            <a:ext cx="3714938" cy="4389437"/>
          </a:xfrm>
        </p:spPr>
      </p:pic>
      <p:sp>
        <p:nvSpPr>
          <p:cNvPr id="6" name="TextovéPole 6"/>
          <p:cNvSpPr txBox="1">
            <a:spLocks noChangeArrowheads="1"/>
          </p:cNvSpPr>
          <p:nvPr/>
        </p:nvSpPr>
        <p:spPr bwMode="auto">
          <a:xfrm>
            <a:off x="4427984" y="2060848"/>
            <a:ext cx="3960440" cy="2462213"/>
          </a:xfrm>
          <a:prstGeom prst="rect">
            <a:avLst/>
          </a:prstGeom>
          <a:noFill/>
          <a:ln w="9525">
            <a:noFill/>
            <a:miter lim="800000"/>
            <a:headEnd/>
            <a:tailEnd/>
          </a:ln>
        </p:spPr>
        <p:txBody>
          <a:bodyPr wrap="square">
            <a:spAutoFit/>
          </a:bodyPr>
          <a:lstStyle/>
          <a:p>
            <a:r>
              <a:rPr lang="cs-CZ" sz="2200" dirty="0" smtClean="0">
                <a:latin typeface="Century Schoolbook" pitchFamily="18" charset="0"/>
              </a:rPr>
              <a:t>Charakteristiky</a:t>
            </a:r>
          </a:p>
          <a:p>
            <a:pPr>
              <a:buFont typeface="Arial" charset="0"/>
              <a:buChar char="•"/>
            </a:pPr>
            <a:r>
              <a:rPr lang="cs-CZ" sz="2200" dirty="0" smtClean="0">
                <a:latin typeface="Century Schoolbook" pitchFamily="18" charset="0"/>
              </a:rPr>
              <a:t> </a:t>
            </a:r>
            <a:r>
              <a:rPr lang="cs-CZ" sz="2200" dirty="0">
                <a:latin typeface="Century Schoolbook" pitchFamily="18" charset="0"/>
              </a:rPr>
              <a:t>reakce na absurdní svět, válku</a:t>
            </a:r>
          </a:p>
          <a:p>
            <a:pPr>
              <a:buFont typeface="Arial" charset="0"/>
              <a:buChar char="•"/>
            </a:pPr>
            <a:r>
              <a:rPr lang="cs-CZ" sz="2200" dirty="0">
                <a:latin typeface="Century Schoolbook" pitchFamily="18" charset="0"/>
              </a:rPr>
              <a:t> důraz na nesmyslnost, naivitu, nelogičnost a primitivitu, náhodnost</a:t>
            </a:r>
          </a:p>
          <a:p>
            <a:pPr>
              <a:buFont typeface="Arial" charset="0"/>
              <a:buChar char="•"/>
            </a:pPr>
            <a:r>
              <a:rPr lang="cs-CZ" sz="2200" dirty="0">
                <a:latin typeface="Century Schoolbook" pitchFamily="18" charset="0"/>
              </a:rPr>
              <a:t> snaha šokovat</a:t>
            </a:r>
          </a:p>
        </p:txBody>
      </p:sp>
      <p:sp>
        <p:nvSpPr>
          <p:cNvPr id="7" name="TextovéPole 6"/>
          <p:cNvSpPr txBox="1"/>
          <p:nvPr/>
        </p:nvSpPr>
        <p:spPr>
          <a:xfrm>
            <a:off x="1475656" y="6309320"/>
            <a:ext cx="2592288" cy="369332"/>
          </a:xfrm>
          <a:prstGeom prst="rect">
            <a:avLst/>
          </a:prstGeom>
          <a:noFill/>
        </p:spPr>
        <p:txBody>
          <a:bodyPr wrap="square" rtlCol="0">
            <a:spAutoFit/>
          </a:bodyPr>
          <a:lstStyle/>
          <a:p>
            <a:r>
              <a:rPr lang="cs-CZ" dirty="0" smtClean="0"/>
              <a:t>Obr. 16 – M. </a:t>
            </a:r>
            <a:r>
              <a:rPr lang="cs-CZ" dirty="0" err="1" smtClean="0"/>
              <a:t>Duchamp</a:t>
            </a:r>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edge">
                                      <p:cBhvr>
                                        <p:cTn id="7" dur="1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edge">
                                      <p:cBhvr>
                                        <p:cTn id="12" dur="1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edge">
                                      <p:cBhvr>
                                        <p:cTn id="17" dur="1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wedge">
                                      <p:cBhvr>
                                        <p:cTn id="22" dur="10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Manifest DADA – Tristan </a:t>
            </a:r>
            <a:r>
              <a:rPr lang="cs-CZ" dirty="0" err="1" smtClean="0"/>
              <a:t>Tzara</a:t>
            </a:r>
            <a:endParaRPr lang="cs-CZ" dirty="0"/>
          </a:p>
        </p:txBody>
      </p:sp>
      <p:sp>
        <p:nvSpPr>
          <p:cNvPr id="3" name="Zástupný symbol pro obsah 2"/>
          <p:cNvSpPr>
            <a:spLocks noGrp="1"/>
          </p:cNvSpPr>
          <p:nvPr>
            <p:ph idx="1"/>
          </p:nvPr>
        </p:nvSpPr>
        <p:spPr/>
        <p:txBody>
          <a:bodyPr/>
          <a:lstStyle/>
          <a:p>
            <a:r>
              <a:rPr lang="cs-CZ" i="1" dirty="0" smtClean="0"/>
              <a:t>Píši manifest a nechci nic, přesto říkám určité věci a jsem z principu proti manifestům, jako jsem rovněž proti principům (decilitry pro mravní hodnotu každé věty – přemíra pohodlnosti; přibližnost vynalezli impresionisté). *** Píši tento manifest, abych ukázal, že v jediném svěžím nadechnutí lze dělat činy, jež si odporují; jsem proti činu; pokud jde o stálou kontradikci i o uplatňování názoru, nejsem ani pro, ani proti, a nevysvětluji, protože nenávidím zdravý rozum.</a:t>
            </a:r>
            <a:endParaRPr lang="cs-CZ" dirty="0" smtClean="0"/>
          </a:p>
          <a:p>
            <a:endParaRPr lang="cs-CZ"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Citace</a:t>
            </a:r>
            <a:endParaRPr lang="cs-CZ" dirty="0"/>
          </a:p>
        </p:txBody>
      </p:sp>
      <p:sp>
        <p:nvSpPr>
          <p:cNvPr id="3" name="Zástupný symbol pro obsah 2"/>
          <p:cNvSpPr>
            <a:spLocks noGrp="1"/>
          </p:cNvSpPr>
          <p:nvPr>
            <p:ph idx="1"/>
          </p:nvPr>
        </p:nvSpPr>
        <p:spPr/>
        <p:txBody>
          <a:bodyPr>
            <a:normAutofit lnSpcReduction="10000"/>
          </a:bodyPr>
          <a:lstStyle/>
          <a:p>
            <a:r>
              <a:rPr lang="cs-CZ" sz="1600" dirty="0" smtClean="0"/>
              <a:t>Obr. 1: PICASSO, </a:t>
            </a:r>
            <a:r>
              <a:rPr lang="cs-CZ" sz="1600" dirty="0" err="1" smtClean="0"/>
              <a:t>Pablo</a:t>
            </a:r>
            <a:r>
              <a:rPr lang="cs-CZ" sz="1600" dirty="0" smtClean="0"/>
              <a:t>. </a:t>
            </a:r>
            <a:r>
              <a:rPr lang="cs-CZ" sz="1600" i="1" dirty="0" smtClean="0"/>
              <a:t>carfssummer2012.wordpress.com</a:t>
            </a:r>
            <a:r>
              <a:rPr lang="cs-CZ" sz="1600" dirty="0" smtClean="0"/>
              <a:t> [online]. [cit. 18.12.2013]. Dostupný na WWW: http://carfssummer2012.wordpress.com/ </a:t>
            </a:r>
          </a:p>
          <a:p>
            <a:r>
              <a:rPr lang="cs-CZ" sz="1600" dirty="0" smtClean="0"/>
              <a:t>Obr. 2: KUBIŠTA, Bohumil. </a:t>
            </a:r>
            <a:r>
              <a:rPr lang="cs-CZ" sz="1600" i="1" dirty="0" err="1" smtClean="0"/>
              <a:t>idnes.cz</a:t>
            </a:r>
            <a:r>
              <a:rPr lang="cs-CZ" sz="1600" dirty="0" smtClean="0"/>
              <a:t> [online]. [cit. 18.12.2013]. Dostupný na WWW: http://kultura.</a:t>
            </a:r>
            <a:r>
              <a:rPr lang="cs-CZ" sz="1600" dirty="0" err="1" smtClean="0"/>
              <a:t>idnes.cz</a:t>
            </a:r>
            <a:r>
              <a:rPr lang="cs-CZ" sz="1600" dirty="0" smtClean="0"/>
              <a:t>/v-</a:t>
            </a:r>
            <a:r>
              <a:rPr lang="cs-CZ" sz="1600" dirty="0" err="1" smtClean="0"/>
              <a:t>ostrave</a:t>
            </a:r>
            <a:r>
              <a:rPr lang="cs-CZ" sz="1600" dirty="0" smtClean="0"/>
              <a:t>-</a:t>
            </a:r>
            <a:r>
              <a:rPr lang="cs-CZ" sz="1600" dirty="0" err="1" smtClean="0"/>
              <a:t>pripravili</a:t>
            </a:r>
            <a:r>
              <a:rPr lang="cs-CZ" sz="1600" dirty="0" smtClean="0"/>
              <a:t>-</a:t>
            </a:r>
            <a:r>
              <a:rPr lang="cs-CZ" sz="1600" dirty="0" err="1" smtClean="0"/>
              <a:t>vystavu</a:t>
            </a:r>
            <a:r>
              <a:rPr lang="cs-CZ" sz="1600" dirty="0" smtClean="0"/>
              <a:t>-plnou-</a:t>
            </a:r>
            <a:r>
              <a:rPr lang="cs-CZ" sz="1600" dirty="0" err="1" smtClean="0"/>
              <a:t>ceskych</a:t>
            </a:r>
            <a:r>
              <a:rPr lang="cs-CZ" sz="1600" dirty="0" smtClean="0"/>
              <a:t>-skvostu-</a:t>
            </a:r>
            <a:r>
              <a:rPr lang="cs-CZ" sz="1600" dirty="0" err="1" smtClean="0"/>
              <a:t>pca</a:t>
            </a:r>
            <a:r>
              <a:rPr lang="cs-CZ" sz="1600" dirty="0" smtClean="0"/>
              <a:t>-/</a:t>
            </a:r>
            <a:r>
              <a:rPr lang="cs-CZ" sz="1600" dirty="0" err="1" smtClean="0"/>
              <a:t>vytvarne</a:t>
            </a:r>
            <a:r>
              <a:rPr lang="cs-CZ" sz="1600" dirty="0" smtClean="0"/>
              <a:t>-</a:t>
            </a:r>
            <a:r>
              <a:rPr lang="cs-CZ" sz="1600" dirty="0" err="1" smtClean="0"/>
              <a:t>umeni.aspx</a:t>
            </a:r>
            <a:r>
              <a:rPr lang="cs-CZ" sz="1600" dirty="0" smtClean="0"/>
              <a:t>?c=A090220_183228_</a:t>
            </a:r>
            <a:r>
              <a:rPr lang="cs-CZ" sz="1600" dirty="0" err="1" smtClean="0"/>
              <a:t>vytvarneum</a:t>
            </a:r>
            <a:r>
              <a:rPr lang="cs-CZ" sz="1600" dirty="0" smtClean="0"/>
              <a:t>_</a:t>
            </a:r>
            <a:r>
              <a:rPr lang="cs-CZ" sz="1600" dirty="0" err="1" smtClean="0"/>
              <a:t>tt</a:t>
            </a:r>
            <a:r>
              <a:rPr lang="cs-CZ" sz="1600" dirty="0" smtClean="0"/>
              <a:t> </a:t>
            </a:r>
          </a:p>
          <a:p>
            <a:r>
              <a:rPr lang="cs-CZ" sz="1600" dirty="0" smtClean="0"/>
              <a:t>Obr. 3: ČAPEK, Josef. </a:t>
            </a:r>
            <a:r>
              <a:rPr lang="cs-CZ" sz="1600" i="1" dirty="0" err="1" smtClean="0"/>
              <a:t>private</a:t>
            </a:r>
            <a:r>
              <a:rPr lang="cs-CZ" sz="1600" i="1" dirty="0" smtClean="0"/>
              <a:t>-</a:t>
            </a:r>
            <a:r>
              <a:rPr lang="cs-CZ" sz="1600" i="1" dirty="0" err="1" smtClean="0"/>
              <a:t>prague</a:t>
            </a:r>
            <a:r>
              <a:rPr lang="cs-CZ" sz="1600" i="1" dirty="0" smtClean="0"/>
              <a:t>-</a:t>
            </a:r>
            <a:r>
              <a:rPr lang="cs-CZ" sz="1600" i="1" dirty="0" err="1" smtClean="0"/>
              <a:t>guide.com</a:t>
            </a:r>
            <a:r>
              <a:rPr lang="cs-CZ" sz="1600" dirty="0" smtClean="0"/>
              <a:t> [online]. [cit. 18.12.2013]. Dostupný na WWW: http://www.</a:t>
            </a:r>
            <a:r>
              <a:rPr lang="cs-CZ" sz="1600" dirty="0" err="1" smtClean="0"/>
              <a:t>private</a:t>
            </a:r>
            <a:r>
              <a:rPr lang="cs-CZ" sz="1600" dirty="0" smtClean="0"/>
              <a:t>-</a:t>
            </a:r>
            <a:r>
              <a:rPr lang="cs-CZ" sz="1600" dirty="0" err="1" smtClean="0"/>
              <a:t>prague</a:t>
            </a:r>
            <a:r>
              <a:rPr lang="cs-CZ" sz="1600" dirty="0" smtClean="0"/>
              <a:t>-</a:t>
            </a:r>
            <a:r>
              <a:rPr lang="cs-CZ" sz="1600" dirty="0" err="1" smtClean="0"/>
              <a:t>guide.com</a:t>
            </a:r>
            <a:r>
              <a:rPr lang="cs-CZ" sz="1600" dirty="0" smtClean="0"/>
              <a:t>/</a:t>
            </a:r>
            <a:r>
              <a:rPr lang="cs-CZ" sz="1600" dirty="0" err="1" smtClean="0"/>
              <a:t>article</a:t>
            </a:r>
            <a:r>
              <a:rPr lang="cs-CZ" sz="1600" dirty="0" smtClean="0"/>
              <a:t>/</a:t>
            </a:r>
            <a:r>
              <a:rPr lang="cs-CZ" sz="1600" dirty="0" err="1" smtClean="0"/>
              <a:t>karel</a:t>
            </a:r>
            <a:r>
              <a:rPr lang="cs-CZ" sz="1600" dirty="0" smtClean="0"/>
              <a:t>-</a:t>
            </a:r>
            <a:r>
              <a:rPr lang="cs-CZ" sz="1600" dirty="0" err="1" smtClean="0"/>
              <a:t>capek</a:t>
            </a:r>
            <a:r>
              <a:rPr lang="cs-CZ" sz="1600" dirty="0" smtClean="0"/>
              <a:t>-</a:t>
            </a:r>
            <a:r>
              <a:rPr lang="cs-CZ" sz="1600" dirty="0" err="1" smtClean="0"/>
              <a:t>josef</a:t>
            </a:r>
            <a:r>
              <a:rPr lang="cs-CZ" sz="1600" dirty="0" smtClean="0"/>
              <a:t>-</a:t>
            </a:r>
            <a:r>
              <a:rPr lang="cs-CZ" sz="1600" dirty="0" err="1" smtClean="0"/>
              <a:t>capek</a:t>
            </a:r>
            <a:r>
              <a:rPr lang="cs-CZ" sz="1600" dirty="0" smtClean="0"/>
              <a:t>/ </a:t>
            </a:r>
          </a:p>
          <a:p>
            <a:r>
              <a:rPr lang="cs-CZ" sz="1600" dirty="0" smtClean="0"/>
              <a:t>Obr.  4 a 5: NEZNÁMÝ AUTOR. </a:t>
            </a:r>
            <a:r>
              <a:rPr lang="cs-CZ" sz="1600" i="1" dirty="0" smtClean="0"/>
              <a:t>ihned.</a:t>
            </a:r>
            <a:r>
              <a:rPr lang="cs-CZ" sz="1600" i="1" dirty="0" err="1" smtClean="0"/>
              <a:t>cz</a:t>
            </a:r>
            <a:r>
              <a:rPr lang="cs-CZ" sz="1600" dirty="0" smtClean="0"/>
              <a:t> [online]. [cit. 18.12.2013]. Dostupný na WWW: http://byznys.ihned.</a:t>
            </a:r>
            <a:r>
              <a:rPr lang="cs-CZ" sz="1600" dirty="0" err="1" smtClean="0"/>
              <a:t>cz</a:t>
            </a:r>
            <a:r>
              <a:rPr lang="cs-CZ" sz="1600" dirty="0" smtClean="0"/>
              <a:t>/c1-20099550-kubismus-v-</a:t>
            </a:r>
            <a:r>
              <a:rPr lang="cs-CZ" sz="1600" dirty="0" err="1" smtClean="0"/>
              <a:t>architekture</a:t>
            </a:r>
            <a:r>
              <a:rPr lang="cs-CZ" sz="1600" dirty="0" smtClean="0"/>
              <a:t> </a:t>
            </a:r>
          </a:p>
          <a:p>
            <a:r>
              <a:rPr lang="cs-CZ" sz="1600" dirty="0" smtClean="0"/>
              <a:t>Obr. 6: USER:AKTRON. </a:t>
            </a:r>
            <a:r>
              <a:rPr lang="cs-CZ" sz="1600" i="1" dirty="0" err="1" smtClean="0"/>
              <a:t>wikipedia.cz</a:t>
            </a:r>
            <a:r>
              <a:rPr lang="cs-CZ" sz="1600" dirty="0" smtClean="0"/>
              <a:t> [online]. [cit. 18.12.2013]. Dostupný na WWW: http://cs.wikipedia.org/wiki/Soubor:Praha,_M%C5%AFstek,_kubistick%C3%A1_lampa.jpg </a:t>
            </a:r>
          </a:p>
          <a:p>
            <a:r>
              <a:rPr lang="cs-CZ" sz="1600" dirty="0" smtClean="0"/>
              <a:t>Obr. 7: BOCCIONI, </a:t>
            </a:r>
            <a:r>
              <a:rPr lang="cs-CZ" sz="1600" dirty="0" err="1" smtClean="0"/>
              <a:t>Umberto</a:t>
            </a:r>
            <a:r>
              <a:rPr lang="cs-CZ" sz="1600" dirty="0" smtClean="0"/>
              <a:t>. </a:t>
            </a:r>
            <a:r>
              <a:rPr lang="cs-CZ" sz="1600" i="1" dirty="0" err="1" smtClean="0"/>
              <a:t>kunst</a:t>
            </a:r>
            <a:r>
              <a:rPr lang="cs-CZ" sz="1600" i="1" dirty="0" smtClean="0"/>
              <a:t>-</a:t>
            </a:r>
            <a:r>
              <a:rPr lang="cs-CZ" sz="1600" i="1" dirty="0" err="1" smtClean="0"/>
              <a:t>zeiten.de</a:t>
            </a:r>
            <a:r>
              <a:rPr lang="cs-CZ" sz="1600" dirty="0" smtClean="0"/>
              <a:t> [online]. [cit. 18.12.2013]. Dostupný na WWW: http://www.</a:t>
            </a:r>
            <a:r>
              <a:rPr lang="cs-CZ" sz="1600" dirty="0" err="1" smtClean="0"/>
              <a:t>kunst</a:t>
            </a:r>
            <a:r>
              <a:rPr lang="cs-CZ" sz="1600" dirty="0" smtClean="0"/>
              <a:t>-</a:t>
            </a:r>
            <a:r>
              <a:rPr lang="cs-CZ" sz="1600" dirty="0" err="1" smtClean="0"/>
              <a:t>zeiten.de</a:t>
            </a:r>
            <a:r>
              <a:rPr lang="cs-CZ" sz="1600" dirty="0" smtClean="0"/>
              <a:t>/Futurismus </a:t>
            </a:r>
          </a:p>
          <a:p>
            <a:r>
              <a:rPr lang="cs-CZ" sz="1600" dirty="0" smtClean="0"/>
              <a:t>Obr. 8: KUBIŠTA, Bohumil. </a:t>
            </a:r>
            <a:r>
              <a:rPr lang="cs-CZ" sz="1600" i="1" dirty="0" err="1" smtClean="0"/>
              <a:t>wikimedia.org</a:t>
            </a:r>
            <a:r>
              <a:rPr lang="cs-CZ" sz="1600" dirty="0" smtClean="0"/>
              <a:t> [online]. [cit. 18.12.2013]. Dostupný na WWW: http://commons.wikimedia.org/wiki/File:Kubista,_Bohumil_-_Pobrezni_dela_v_boji_s_lodstvem_%281913%29..jpg </a:t>
            </a:r>
            <a:endParaRPr lang="cs-CZ" sz="16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Citace</a:t>
            </a:r>
            <a:endParaRPr lang="cs-CZ" dirty="0"/>
          </a:p>
        </p:txBody>
      </p:sp>
      <p:sp>
        <p:nvSpPr>
          <p:cNvPr id="3" name="Zástupný symbol pro obsah 2"/>
          <p:cNvSpPr>
            <a:spLocks noGrp="1"/>
          </p:cNvSpPr>
          <p:nvPr>
            <p:ph idx="1"/>
          </p:nvPr>
        </p:nvSpPr>
        <p:spPr/>
        <p:txBody>
          <a:bodyPr>
            <a:normAutofit lnSpcReduction="10000"/>
          </a:bodyPr>
          <a:lstStyle/>
          <a:p>
            <a:r>
              <a:rPr lang="cs-CZ" sz="1600" dirty="0" smtClean="0"/>
              <a:t>Obr. 9: SANT'ELIA, Antonio. </a:t>
            </a:r>
            <a:r>
              <a:rPr lang="cs-CZ" sz="1600" i="1" dirty="0" err="1" smtClean="0"/>
              <a:t>wikipedia.org</a:t>
            </a:r>
            <a:r>
              <a:rPr lang="cs-CZ" sz="1600" dirty="0" smtClean="0"/>
              <a:t> [online]. [cit. 18.12.2013]. Dostupný na WWW: http://cs.wikipedia.org/wiki/Soubor:Casa_Sant%27Elia.jpg </a:t>
            </a:r>
          </a:p>
          <a:p>
            <a:r>
              <a:rPr lang="cs-CZ" sz="1600" dirty="0" smtClean="0"/>
              <a:t>Obr. 10: APOLLINAIRE, </a:t>
            </a:r>
            <a:r>
              <a:rPr lang="cs-CZ" sz="1600" dirty="0" err="1" smtClean="0"/>
              <a:t>Guillame</a:t>
            </a:r>
            <a:r>
              <a:rPr lang="cs-CZ" sz="1600" dirty="0" smtClean="0"/>
              <a:t>. </a:t>
            </a:r>
            <a:r>
              <a:rPr lang="cs-CZ" sz="1600" i="1" dirty="0" err="1" smtClean="0"/>
              <a:t>ceskaliteratura.cz</a:t>
            </a:r>
            <a:r>
              <a:rPr lang="cs-CZ" sz="1600" dirty="0" smtClean="0"/>
              <a:t> [online]. [cit. 18.12.2013]. Dostupný na WWW: http://www.</a:t>
            </a:r>
            <a:r>
              <a:rPr lang="cs-CZ" sz="1600" dirty="0" err="1" smtClean="0"/>
              <a:t>ceskaliteratura.cz</a:t>
            </a:r>
            <a:r>
              <a:rPr lang="cs-CZ" sz="1600" dirty="0" smtClean="0"/>
              <a:t>/</a:t>
            </a:r>
            <a:r>
              <a:rPr lang="cs-CZ" sz="1600" dirty="0" err="1" smtClean="0"/>
              <a:t>translat</a:t>
            </a:r>
            <a:r>
              <a:rPr lang="cs-CZ" sz="1600" dirty="0" smtClean="0"/>
              <a:t>/</a:t>
            </a:r>
            <a:r>
              <a:rPr lang="cs-CZ" sz="1600" dirty="0" err="1" smtClean="0"/>
              <a:t>apollin.htm</a:t>
            </a:r>
            <a:endParaRPr lang="cs-CZ" sz="1600" dirty="0" smtClean="0"/>
          </a:p>
          <a:p>
            <a:r>
              <a:rPr lang="it-IT" sz="1600" dirty="0" smtClean="0"/>
              <a:t>MARINETTI, Filippo Tommaso. </a:t>
            </a:r>
            <a:r>
              <a:rPr lang="it-IT" sz="1600" i="1" dirty="0" smtClean="0"/>
              <a:t>Manifest futurismu</a:t>
            </a:r>
            <a:r>
              <a:rPr lang="it-IT" sz="1600" dirty="0" smtClean="0"/>
              <a:t> [online]. [cit. 18.12.2013]. Dostupný na WWW: http://www.cesky-jazyk.cz/citanka/filippo-tommaso-marinetti/manifest-futurismu.html </a:t>
            </a:r>
            <a:endParaRPr lang="cs-CZ" sz="1600" dirty="0" smtClean="0"/>
          </a:p>
          <a:p>
            <a:r>
              <a:rPr lang="cs-CZ" sz="1600" dirty="0" smtClean="0"/>
              <a:t>Obr. 11: DALÍ, Salvador. </a:t>
            </a:r>
            <a:r>
              <a:rPr lang="cs-CZ" sz="1600" i="1" dirty="0" err="1" smtClean="0"/>
              <a:t>pbworks.com</a:t>
            </a:r>
            <a:r>
              <a:rPr lang="cs-CZ" sz="1600" dirty="0" smtClean="0"/>
              <a:t> [online]. [cit. 18.12.2013]. Dostupný na WWW: http://greensurrealism.pbworks.com/w/page/15877249/Salvador%20Dali </a:t>
            </a:r>
          </a:p>
          <a:p>
            <a:r>
              <a:rPr lang="cs-CZ" sz="1600" dirty="0" smtClean="0"/>
              <a:t>Obr. 12: MAGRITTE, René. </a:t>
            </a:r>
            <a:r>
              <a:rPr lang="cs-CZ" sz="1600" i="1" dirty="0" err="1" smtClean="0"/>
              <a:t>wikipaintings.org</a:t>
            </a:r>
            <a:r>
              <a:rPr lang="cs-CZ" sz="1600" dirty="0" smtClean="0"/>
              <a:t> [online]. [cit. 18.12.2013]. Dostupný na WWW: http://www.</a:t>
            </a:r>
            <a:r>
              <a:rPr lang="cs-CZ" sz="1600" dirty="0" err="1" smtClean="0"/>
              <a:t>wikipaintings.org</a:t>
            </a:r>
            <a:r>
              <a:rPr lang="cs-CZ" sz="1600" dirty="0" smtClean="0"/>
              <a:t>/</a:t>
            </a:r>
            <a:r>
              <a:rPr lang="cs-CZ" sz="1600" dirty="0" err="1" smtClean="0"/>
              <a:t>en</a:t>
            </a:r>
            <a:r>
              <a:rPr lang="cs-CZ" sz="1600" dirty="0" smtClean="0"/>
              <a:t>/</a:t>
            </a:r>
            <a:r>
              <a:rPr lang="cs-CZ" sz="1600" dirty="0" err="1" smtClean="0"/>
              <a:t>rene</a:t>
            </a:r>
            <a:r>
              <a:rPr lang="cs-CZ" sz="1600" dirty="0" smtClean="0"/>
              <a:t>-</a:t>
            </a:r>
            <a:r>
              <a:rPr lang="cs-CZ" sz="1600" dirty="0" err="1" smtClean="0"/>
              <a:t>magritte</a:t>
            </a:r>
            <a:r>
              <a:rPr lang="cs-CZ" sz="1600" dirty="0" smtClean="0"/>
              <a:t>/son-</a:t>
            </a:r>
            <a:r>
              <a:rPr lang="cs-CZ" sz="1600" dirty="0" err="1" smtClean="0"/>
              <a:t>of</a:t>
            </a:r>
            <a:r>
              <a:rPr lang="cs-CZ" sz="1600" dirty="0" smtClean="0"/>
              <a:t>-man-1964 </a:t>
            </a:r>
          </a:p>
          <a:p>
            <a:r>
              <a:rPr lang="cs-CZ" sz="1600" dirty="0" smtClean="0"/>
              <a:t>Obr. 13: RADOZO. </a:t>
            </a:r>
            <a:r>
              <a:rPr lang="cs-CZ" sz="1600" i="1" dirty="0" err="1" smtClean="0"/>
              <a:t>radozo.cz</a:t>
            </a:r>
            <a:r>
              <a:rPr lang="cs-CZ" sz="1600" dirty="0" smtClean="0"/>
              <a:t> [online]. [cit. 18.12.2013]. Dostupný na WWW: http://www.</a:t>
            </a:r>
            <a:r>
              <a:rPr lang="cs-CZ" sz="1600" dirty="0" err="1" smtClean="0"/>
              <a:t>radozo.cz</a:t>
            </a:r>
            <a:r>
              <a:rPr lang="cs-CZ" sz="1600" dirty="0" smtClean="0"/>
              <a:t>/ </a:t>
            </a:r>
          </a:p>
          <a:p>
            <a:r>
              <a:rPr lang="cs-CZ" sz="1600" dirty="0" smtClean="0"/>
              <a:t>Obr. 14: EIGER, </a:t>
            </a:r>
            <a:r>
              <a:rPr lang="cs-CZ" sz="1600" dirty="0" err="1" smtClean="0"/>
              <a:t>Dietmar</a:t>
            </a:r>
            <a:r>
              <a:rPr lang="cs-CZ" sz="1600" dirty="0" smtClean="0"/>
              <a:t>. </a:t>
            </a:r>
            <a:r>
              <a:rPr lang="cs-CZ" sz="1600" i="1" dirty="0" err="1" smtClean="0"/>
              <a:t>arara.cz</a:t>
            </a:r>
            <a:r>
              <a:rPr lang="cs-CZ" sz="1600" dirty="0" smtClean="0"/>
              <a:t> [online]. [cit. 18.12.2013]. Dostupný na WWW: www.</a:t>
            </a:r>
            <a:r>
              <a:rPr lang="cs-CZ" sz="1600" dirty="0" err="1" smtClean="0"/>
              <a:t>arara.cz</a:t>
            </a:r>
            <a:r>
              <a:rPr lang="cs-CZ" sz="1600" dirty="0" smtClean="0"/>
              <a:t>/</a:t>
            </a:r>
            <a:r>
              <a:rPr lang="cs-CZ" sz="1600" dirty="0" err="1" smtClean="0"/>
              <a:t>product</a:t>
            </a:r>
            <a:r>
              <a:rPr lang="cs-CZ" sz="1600" dirty="0" smtClean="0"/>
              <a:t>/323022 </a:t>
            </a:r>
          </a:p>
          <a:p>
            <a:r>
              <a:rPr lang="cs-CZ" sz="1600" dirty="0" smtClean="0"/>
              <a:t>Obr. 15: KAPROW, Allan. </a:t>
            </a:r>
            <a:r>
              <a:rPr lang="cs-CZ" sz="1600" i="1" dirty="0" err="1" smtClean="0"/>
              <a:t>original</a:t>
            </a:r>
            <a:r>
              <a:rPr lang="cs-CZ" sz="1600" i="1" dirty="0" smtClean="0"/>
              <a:t>-grafik.de</a:t>
            </a:r>
            <a:r>
              <a:rPr lang="cs-CZ" sz="1600" dirty="0" smtClean="0"/>
              <a:t> [online]. [cit. 18.12.2013]. Dostupný na WWW: www.</a:t>
            </a:r>
            <a:r>
              <a:rPr lang="cs-CZ" sz="1600" dirty="0" err="1" smtClean="0"/>
              <a:t>original</a:t>
            </a:r>
            <a:r>
              <a:rPr lang="cs-CZ" sz="1600" dirty="0" smtClean="0"/>
              <a:t>-grafik.de/kaprowgeruest1.html </a:t>
            </a:r>
            <a:endParaRPr lang="cs-CZ" sz="16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Citace</a:t>
            </a:r>
            <a:endParaRPr lang="cs-CZ" dirty="0"/>
          </a:p>
        </p:txBody>
      </p:sp>
      <p:sp>
        <p:nvSpPr>
          <p:cNvPr id="3" name="Zástupný symbol pro obsah 2"/>
          <p:cNvSpPr>
            <a:spLocks noGrp="1"/>
          </p:cNvSpPr>
          <p:nvPr>
            <p:ph idx="1"/>
          </p:nvPr>
        </p:nvSpPr>
        <p:spPr/>
        <p:txBody>
          <a:bodyPr>
            <a:normAutofit/>
          </a:bodyPr>
          <a:lstStyle/>
          <a:p>
            <a:r>
              <a:rPr lang="cs-CZ" sz="1600" dirty="0" smtClean="0"/>
              <a:t>Obr.  16: DUCHAMP, Marcel. </a:t>
            </a:r>
            <a:r>
              <a:rPr lang="cs-CZ" sz="1600" i="1" dirty="0" err="1" smtClean="0"/>
              <a:t>wikipedia.org</a:t>
            </a:r>
            <a:r>
              <a:rPr lang="cs-CZ" sz="1600" dirty="0" smtClean="0"/>
              <a:t> [online]. [cit. 18.12.2013]. Dostupný na WWW: http://it.wikipedia.org/wiki/File:Marcel_Duchamp.jpg </a:t>
            </a:r>
          </a:p>
          <a:p>
            <a:r>
              <a:rPr lang="cs-CZ" sz="1600" dirty="0" smtClean="0"/>
              <a:t>BRETON, André. </a:t>
            </a:r>
            <a:r>
              <a:rPr lang="cs-CZ" sz="1600" i="1" dirty="0" smtClean="0"/>
              <a:t>Manifest surrealismu</a:t>
            </a:r>
            <a:r>
              <a:rPr lang="cs-CZ" sz="1600" dirty="0" smtClean="0"/>
              <a:t> [online]. [cit. 18.12.2013]. Dostupný na WWW: www.</a:t>
            </a:r>
            <a:r>
              <a:rPr lang="cs-CZ" sz="1600" dirty="0" err="1" smtClean="0"/>
              <a:t>math.muni.cz</a:t>
            </a:r>
            <a:r>
              <a:rPr lang="cs-CZ" sz="1600" dirty="0" smtClean="0"/>
              <a:t>/~</a:t>
            </a:r>
            <a:r>
              <a:rPr lang="cs-CZ" sz="1600" dirty="0" err="1" smtClean="0"/>
              <a:t>xkrausov</a:t>
            </a:r>
            <a:r>
              <a:rPr lang="cs-CZ" sz="1600" dirty="0" smtClean="0"/>
              <a:t>/Breton.</a:t>
            </a:r>
            <a:r>
              <a:rPr lang="cs-CZ" sz="1600" dirty="0" err="1" smtClean="0"/>
              <a:t>doc</a:t>
            </a:r>
            <a:endParaRPr lang="cs-CZ" sz="1600" dirty="0" smtClean="0"/>
          </a:p>
          <a:p>
            <a:r>
              <a:rPr lang="cs-CZ" sz="1600" dirty="0" smtClean="0"/>
              <a:t>TZARA, Tristan. </a:t>
            </a:r>
            <a:r>
              <a:rPr lang="cs-CZ" sz="1600" i="1" dirty="0" smtClean="0"/>
              <a:t>Manifest DADA</a:t>
            </a:r>
            <a:r>
              <a:rPr lang="cs-CZ" sz="1600" dirty="0" smtClean="0"/>
              <a:t> [online]. [cit. 18.12.2013]. Dostupný na WWW: student.</a:t>
            </a:r>
            <a:r>
              <a:rPr lang="cs-CZ" sz="1600" dirty="0" err="1" smtClean="0"/>
              <a:t>eduso.cz</a:t>
            </a:r>
            <a:r>
              <a:rPr lang="cs-CZ" sz="1600" dirty="0" smtClean="0"/>
              <a:t>/</a:t>
            </a:r>
            <a:r>
              <a:rPr lang="cs-CZ" sz="1600" dirty="0" err="1" smtClean="0"/>
              <a:t>download</a:t>
            </a:r>
            <a:r>
              <a:rPr lang="cs-CZ" sz="1600" dirty="0" smtClean="0"/>
              <a:t>/.../1327243058.67_3094-911263.docx‎</a:t>
            </a:r>
            <a:endParaRPr lang="cs-CZ" sz="16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ok">
  <a:themeElements>
    <a:clrScheme name="Modul">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Tok">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ok">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110</TotalTime>
  <Words>1076</Words>
  <Application>Microsoft Office PowerPoint</Application>
  <PresentationFormat>Předvádění na obrazovce (4:3)</PresentationFormat>
  <Paragraphs>95</Paragraphs>
  <Slides>19</Slides>
  <Notes>0</Notes>
  <HiddenSlides>0</HiddenSlides>
  <MMClips>0</MMClips>
  <ScaleCrop>false</ScaleCrop>
  <HeadingPairs>
    <vt:vector size="6" baseType="variant">
      <vt:variant>
        <vt:lpstr>Použitá písma</vt:lpstr>
      </vt:variant>
      <vt:variant>
        <vt:i4>6</vt:i4>
      </vt:variant>
      <vt:variant>
        <vt:lpstr>Motiv</vt:lpstr>
      </vt:variant>
      <vt:variant>
        <vt:i4>1</vt:i4>
      </vt:variant>
      <vt:variant>
        <vt:lpstr>Nadpisy snímků</vt:lpstr>
      </vt:variant>
      <vt:variant>
        <vt:i4>19</vt:i4>
      </vt:variant>
    </vt:vector>
  </HeadingPairs>
  <TitlesOfParts>
    <vt:vector size="26" baseType="lpstr">
      <vt:lpstr>Arial</vt:lpstr>
      <vt:lpstr>Calibri</vt:lpstr>
      <vt:lpstr>Century Schoolbook</vt:lpstr>
      <vt:lpstr>Constantia</vt:lpstr>
      <vt:lpstr>Wingdings</vt:lpstr>
      <vt:lpstr>Wingdings 2</vt:lpstr>
      <vt:lpstr>Tok</vt:lpstr>
      <vt:lpstr>AVANTGARDNÍ SMĚRY</vt:lpstr>
      <vt:lpstr>Prezentace aplikace PowerPoint</vt:lpstr>
      <vt:lpstr>Anotace</vt:lpstr>
      <vt:lpstr>KUBISMUS v malířství</vt:lpstr>
      <vt:lpstr>KUBISMUS v malířství</vt:lpstr>
      <vt:lpstr>KUBISMUS v architektuře</vt:lpstr>
      <vt:lpstr>FUTURISMUS</vt:lpstr>
      <vt:lpstr>FUTURISMUS</vt:lpstr>
      <vt:lpstr>Manifest futurismu – F. T. Marinetti</vt:lpstr>
      <vt:lpstr>KUBOFUTURISMUS</vt:lpstr>
      <vt:lpstr>SURREALISMUS</vt:lpstr>
      <vt:lpstr>SURREALISMUS</vt:lpstr>
      <vt:lpstr>Manifest surrealismu – André Breton</vt:lpstr>
      <vt:lpstr>DADAISMUS</vt:lpstr>
      <vt:lpstr>DADAISMUS</vt:lpstr>
      <vt:lpstr>Manifest DADA – Tristan Tzara</vt:lpstr>
      <vt:lpstr>Citace</vt:lpstr>
      <vt:lpstr>Citace</vt:lpstr>
      <vt:lpstr>Citace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AVANTGARDNÍ SMĚRY</dc:title>
  <dc:creator>Kate</dc:creator>
  <cp:lastModifiedBy>Benešová Kateřina</cp:lastModifiedBy>
  <cp:revision>32</cp:revision>
  <dcterms:created xsi:type="dcterms:W3CDTF">2013-12-18T19:52:56Z</dcterms:created>
  <dcterms:modified xsi:type="dcterms:W3CDTF">2014-01-06T11:35:26Z</dcterms:modified>
</cp:coreProperties>
</file>