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62" r:id="rId3"/>
  </p:sldMasterIdLst>
  <p:sldIdLst>
    <p:sldId id="269" r:id="rId4"/>
    <p:sldId id="270" r:id="rId5"/>
    <p:sldId id="256" r:id="rId6"/>
    <p:sldId id="266" r:id="rId7"/>
    <p:sldId id="267" r:id="rId8"/>
    <p:sldId id="268" r:id="rId9"/>
    <p:sldId id="271" r:id="rId10"/>
    <p:sldId id="272" r:id="rId11"/>
    <p:sldId id="275" r:id="rId12"/>
    <p:sldId id="274" r:id="rId13"/>
    <p:sldId id="273" r:id="rId14"/>
    <p:sldId id="276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6633"/>
    <a:srgbClr val="C7FA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292" autoAdjust="0"/>
    <p:restoredTop sz="94574" autoAdjust="0"/>
  </p:normalViewPr>
  <p:slideViewPr>
    <p:cSldViewPr>
      <p:cViewPr>
        <p:scale>
          <a:sx n="100" d="100"/>
          <a:sy n="100" d="100"/>
        </p:scale>
        <p:origin x="198" y="11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78171-06D0-4002-AF29-B1BCDA3393EF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4C21C-7F45-40A8-A971-17A5755917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3709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3CE3CA-215E-4125-99E5-DB446D0DE9B9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F812F7-6519-4149-BEA8-55FCD8C4A5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6855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E91326-19BA-4597-8DE9-9263CDFF2726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CDBCC8-BE56-49AD-965D-997F017E2B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209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C4D257-0819-4085-8A98-6CC27EC498B0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B44D71-1665-496F-BBB0-8D8A1C6671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5342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F81A4A-FC65-42C0-B65F-9713ABC213CA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ED1821-14E3-46F4-98D8-E139B56850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075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58FAC8-298F-4F5E-B3E1-F8AC28D458AE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F12888-6A84-4524-8BF2-D619E9F92B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1734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E2228-FEE1-4A65-8574-CA95F395DBB0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27487-A4DD-4E30-A5C3-2023A7C249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4741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27004-F2C1-4711-B089-7DD488939E3D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457A88-4E52-473A-BDBB-7792EA7DCC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7279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6EC066-DDF3-4428-A638-144C8B32998A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DCF9DD-91D1-46F1-9A3E-2A839040A3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496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49DAC-EF98-46C1-BF72-9A65A5DFDA28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910CC3-4175-447C-9B65-F4F2768E5B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7685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31D13A-0B33-4F71-96FD-81AFEB36FD39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E232F3-7BF2-4856-824B-AE57554960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4058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050F54A-A1A4-450E-A90B-CA42F55130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61374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20036C87-81EB-4C5D-A5A8-828C72BE44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2418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9F36BBA-1B24-4517-8553-CAE531BBBF4B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C66F2BF-AEB5-4366-9D00-D6B1F8ACBB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2056" name="Group 3"/>
            <p:cNvGrpSpPr>
              <a:grpSpLocks/>
            </p:cNvGrpSpPr>
            <p:nvPr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2060" name="Rectangle 4"/>
              <p:cNvSpPr>
                <a:spLocks noChangeArrowheads="1"/>
              </p:cNvSpPr>
              <p:nvPr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>
                  <a:solidFill>
                    <a:srgbClr val="003366"/>
                  </a:solidFill>
                  <a:latin typeface="Arial" charset="0"/>
                </a:endParaRPr>
              </a:p>
            </p:txBody>
          </p:sp>
          <p:sp>
            <p:nvSpPr>
              <p:cNvPr id="2061" name="Freeform 5"/>
              <p:cNvSpPr>
                <a:spLocks/>
              </p:cNvSpPr>
              <p:nvPr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rgbClr val="000000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2057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2058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>
                  <a:solidFill>
                    <a:srgbClr val="003366"/>
                  </a:solidFill>
                  <a:latin typeface="Arial" charset="0"/>
                </a:endParaRPr>
              </a:p>
            </p:txBody>
          </p:sp>
          <p:sp>
            <p:nvSpPr>
              <p:cNvPr id="2059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>
                  <a:solidFill>
                    <a:srgbClr val="003366"/>
                  </a:solidFill>
                  <a:latin typeface="Arial" charset="0"/>
                </a:endParaRPr>
              </a:p>
            </p:txBody>
          </p:sp>
        </p:grpSp>
      </p:grpSp>
      <p:sp>
        <p:nvSpPr>
          <p:cNvPr id="2051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2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3366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3366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038C3BC-C08D-4525-8463-71A709D90B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307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prstClr val="black">
                    <a:tint val="75000"/>
                  </a:prst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prstClr val="black">
                    <a:tint val="75000"/>
                  </a:prst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prstClr val="black">
                    <a:tint val="75000"/>
                  </a:prst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15607618-278B-4F67-B834-7A3F067360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40000"/>
                <a:satMod val="350000"/>
              </a:schemeClr>
            </a:gs>
            <a:gs pos="98000">
              <a:schemeClr val="bg1">
                <a:tint val="45000"/>
                <a:shade val="99000"/>
                <a:satMod val="350000"/>
              </a:schemeClr>
            </a:gs>
            <a:gs pos="100000">
              <a:schemeClr val="bg1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333375"/>
            <a:ext cx="7642225" cy="1466850"/>
          </a:xfrm>
          <a:prstGeom prst="rect">
            <a:avLst/>
          </a:prstGeom>
        </p:spPr>
      </p:pic>
      <p:sp>
        <p:nvSpPr>
          <p:cNvPr id="6147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endParaRPr lang="cs-CZ" sz="1200" dirty="0">
              <a:solidFill>
                <a:srgbClr val="003366"/>
              </a:solidFill>
              <a:latin typeface="Arial" charset="0"/>
            </a:endParaRPr>
          </a:p>
          <a:p>
            <a:pPr algn="ctr">
              <a:spcBef>
                <a:spcPct val="50000"/>
              </a:spcBef>
            </a:pPr>
            <a:r>
              <a:rPr lang="cs-CZ" sz="1200" b="1" dirty="0">
                <a:solidFill>
                  <a:srgbClr val="003366"/>
                </a:solidFill>
                <a:latin typeface="Arial" charset="0"/>
              </a:rPr>
              <a:t>OZNAČENÍ MATERIÁLU</a:t>
            </a:r>
            <a:r>
              <a:rPr lang="cs-CZ" sz="1200" dirty="0">
                <a:solidFill>
                  <a:srgbClr val="003366"/>
                </a:solidFill>
                <a:latin typeface="Arial" charset="0"/>
              </a:rPr>
              <a:t>:  VY_32_INOVACE_115_M6</a:t>
            </a:r>
          </a:p>
          <a:p>
            <a:pPr algn="ctr">
              <a:spcBef>
                <a:spcPct val="50000"/>
              </a:spcBef>
            </a:pPr>
            <a:r>
              <a:rPr lang="cs-CZ" sz="1200" b="1" dirty="0">
                <a:solidFill>
                  <a:srgbClr val="003366"/>
                </a:solidFill>
                <a:latin typeface="Arial" charset="0"/>
              </a:rPr>
              <a:t>NÁZEV VZDĚLÁVACÍHO MATERIÁLU</a:t>
            </a:r>
            <a:r>
              <a:rPr lang="cs-CZ" sz="1200" dirty="0">
                <a:solidFill>
                  <a:srgbClr val="003366"/>
                </a:solidFill>
                <a:latin typeface="Arial" charset="0"/>
              </a:rPr>
              <a:t>: Převody jednotek</a:t>
            </a:r>
          </a:p>
          <a:p>
            <a:pPr algn="ctr">
              <a:spcBef>
                <a:spcPct val="50000"/>
              </a:spcBef>
            </a:pPr>
            <a:endParaRPr lang="cs-CZ" sz="1200" dirty="0">
              <a:solidFill>
                <a:srgbClr val="003366"/>
              </a:solidFill>
              <a:latin typeface="Arial" charset="0"/>
            </a:endParaRPr>
          </a:p>
          <a:p>
            <a:pPr algn="ctr">
              <a:spcBef>
                <a:spcPct val="50000"/>
              </a:spcBef>
            </a:pPr>
            <a:r>
              <a:rPr lang="cs-CZ" sz="1200" dirty="0">
                <a:solidFill>
                  <a:srgbClr val="003366"/>
                </a:solidFill>
                <a:latin typeface="Arial" charset="0"/>
              </a:rPr>
              <a:t>NÁZEV ŠKOLY: Základní škola a Mateřská škola, Hevlín, příspěvková organizace</a:t>
            </a:r>
          </a:p>
          <a:p>
            <a:pPr algn="ctr">
              <a:spcBef>
                <a:spcPct val="50000"/>
              </a:spcBef>
            </a:pPr>
            <a:r>
              <a:rPr lang="cs-CZ" sz="1200" b="1" dirty="0" err="1">
                <a:solidFill>
                  <a:srgbClr val="003366"/>
                </a:solidFill>
                <a:latin typeface="Arial" charset="0"/>
              </a:rPr>
              <a:t>CÍSLO</a:t>
            </a:r>
            <a:r>
              <a:rPr lang="cs-CZ" sz="1200" b="1" dirty="0">
                <a:solidFill>
                  <a:srgbClr val="003366"/>
                </a:solidFill>
                <a:latin typeface="Arial" charset="0"/>
              </a:rPr>
              <a:t> PROJEKTU</a:t>
            </a:r>
            <a:r>
              <a:rPr lang="cs-CZ" sz="1200" dirty="0">
                <a:solidFill>
                  <a:srgbClr val="003366"/>
                </a:solidFill>
                <a:latin typeface="Arial" charset="0"/>
              </a:rPr>
              <a:t>: CZ.1.07/1.4.00/21.2193</a:t>
            </a:r>
          </a:p>
          <a:p>
            <a:pPr algn="ctr">
              <a:spcBef>
                <a:spcPct val="50000"/>
              </a:spcBef>
            </a:pPr>
            <a:r>
              <a:rPr lang="cs-CZ" sz="1200" b="1" dirty="0">
                <a:solidFill>
                  <a:srgbClr val="003366"/>
                </a:solidFill>
                <a:latin typeface="Arial" charset="0"/>
              </a:rPr>
              <a:t>KLÍČOVÁ AKTIVITA</a:t>
            </a:r>
            <a:r>
              <a:rPr lang="cs-CZ" sz="1200" dirty="0">
                <a:solidFill>
                  <a:srgbClr val="003366"/>
                </a:solidFill>
                <a:latin typeface="Arial" charset="0"/>
              </a:rPr>
              <a:t>: III/2</a:t>
            </a:r>
          </a:p>
          <a:p>
            <a:pPr algn="ctr">
              <a:spcBef>
                <a:spcPct val="50000"/>
              </a:spcBef>
            </a:pPr>
            <a:endParaRPr lang="cs-CZ" sz="1200" dirty="0">
              <a:solidFill>
                <a:srgbClr val="003366"/>
              </a:solidFill>
              <a:latin typeface="Arial" charset="0"/>
            </a:endParaRPr>
          </a:p>
          <a:p>
            <a:pPr algn="ctr">
              <a:spcBef>
                <a:spcPct val="50000"/>
              </a:spcBef>
            </a:pPr>
            <a:r>
              <a:rPr lang="cs-CZ" sz="1200" b="1" dirty="0">
                <a:solidFill>
                  <a:srgbClr val="003366"/>
                </a:solidFill>
                <a:latin typeface="Arial" charset="0"/>
              </a:rPr>
              <a:t>TÉMA HODINY</a:t>
            </a:r>
            <a:r>
              <a:rPr lang="cs-CZ" sz="1200" dirty="0">
                <a:solidFill>
                  <a:srgbClr val="003366"/>
                </a:solidFill>
                <a:latin typeface="Arial" charset="0"/>
              </a:rPr>
              <a:t>: Převody jednotek hmotnosti(proti kg)</a:t>
            </a:r>
          </a:p>
          <a:p>
            <a:pPr algn="ctr">
              <a:spcBef>
                <a:spcPct val="50000"/>
              </a:spcBef>
            </a:pPr>
            <a:r>
              <a:rPr lang="cs-CZ" sz="1200" b="1" dirty="0">
                <a:solidFill>
                  <a:srgbClr val="003366"/>
                </a:solidFill>
                <a:latin typeface="Arial" charset="0"/>
              </a:rPr>
              <a:t>ROČNÍK</a:t>
            </a:r>
            <a:r>
              <a:rPr lang="cs-CZ" sz="1200" dirty="0">
                <a:solidFill>
                  <a:srgbClr val="003366"/>
                </a:solidFill>
                <a:latin typeface="Arial" charset="0"/>
              </a:rPr>
              <a:t>: 6.</a:t>
            </a:r>
          </a:p>
          <a:p>
            <a:pPr algn="ctr">
              <a:spcBef>
                <a:spcPct val="50000"/>
              </a:spcBef>
            </a:pPr>
            <a:r>
              <a:rPr lang="cs-CZ" sz="1200" b="1" dirty="0">
                <a:solidFill>
                  <a:srgbClr val="003366"/>
                </a:solidFill>
                <a:latin typeface="Arial" charset="0"/>
              </a:rPr>
              <a:t>PŘEDMĚT</a:t>
            </a:r>
            <a:r>
              <a:rPr lang="cs-CZ" sz="1200" dirty="0">
                <a:solidFill>
                  <a:srgbClr val="003366"/>
                </a:solidFill>
                <a:latin typeface="Arial" charset="0"/>
              </a:rPr>
              <a:t>: Matematika</a:t>
            </a:r>
          </a:p>
          <a:p>
            <a:pPr algn="ctr">
              <a:spcBef>
                <a:spcPct val="50000"/>
              </a:spcBef>
            </a:pPr>
            <a:endParaRPr lang="cs-CZ" sz="1200" dirty="0">
              <a:solidFill>
                <a:srgbClr val="FF0000"/>
              </a:solidFill>
              <a:latin typeface="Arial" charset="0"/>
            </a:endParaRPr>
          </a:p>
          <a:p>
            <a:pPr algn="ctr">
              <a:spcBef>
                <a:spcPct val="50000"/>
              </a:spcBef>
            </a:pPr>
            <a:r>
              <a:rPr lang="cs-CZ" sz="1200" b="1" dirty="0">
                <a:solidFill>
                  <a:srgbClr val="003366"/>
                </a:solidFill>
                <a:latin typeface="Arial" charset="0"/>
              </a:rPr>
              <a:t>AUTOR  MATERIÁLU</a:t>
            </a:r>
            <a:r>
              <a:rPr lang="cs-CZ" sz="1200" dirty="0">
                <a:solidFill>
                  <a:srgbClr val="003366"/>
                </a:solidFill>
                <a:latin typeface="Arial" charset="0"/>
              </a:rPr>
              <a:t>: Karel </a:t>
            </a:r>
            <a:r>
              <a:rPr lang="cs-CZ" sz="1200" dirty="0" err="1">
                <a:solidFill>
                  <a:srgbClr val="003366"/>
                </a:solidFill>
                <a:latin typeface="Arial" charset="0"/>
              </a:rPr>
              <a:t>Koryťák</a:t>
            </a:r>
            <a:endParaRPr lang="cs-CZ" sz="1200" dirty="0">
              <a:solidFill>
                <a:srgbClr val="FF0000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>
              <a:defRPr/>
            </a:pPr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>
              <a:defRPr/>
            </a:pPr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F</a:t>
            </a:r>
          </a:p>
          <a:p>
            <a:pPr eaLnBrk="1" hangingPunct="1">
              <a:defRPr/>
            </a:pPr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na deseti příkladech si žáci  ze čtyř možností vybírají správnou odpověď převodu jednotek vůči základní jednotce </a:t>
            </a:r>
            <a:r>
              <a:rPr lang="cs-CZ" sz="1400" dirty="0" smtClean="0">
                <a:latin typeface="Arial" charset="0"/>
                <a:cs typeface="Arial" charset="0"/>
              </a:rPr>
              <a:t>– kg</a:t>
            </a:r>
            <a:r>
              <a:rPr lang="cs-CZ" sz="1400" dirty="0" smtClean="0">
                <a:latin typeface="Arial" charset="0"/>
                <a:cs typeface="Arial" charset="0"/>
              </a:rPr>
              <a:t>, v krátkém </a:t>
            </a:r>
            <a:r>
              <a:rPr lang="cs-CZ" sz="1400" dirty="0" smtClean="0">
                <a:latin typeface="Arial" charset="0"/>
                <a:cs typeface="Arial" charset="0"/>
              </a:rPr>
              <a:t>testu </a:t>
            </a:r>
            <a:r>
              <a:rPr lang="cs-CZ" sz="1400" dirty="0" smtClean="0">
                <a:latin typeface="Arial" charset="0"/>
                <a:cs typeface="Arial" charset="0"/>
              </a:rPr>
              <a:t>o deseti</a:t>
            </a:r>
          </a:p>
          <a:p>
            <a:pPr eaLnBrk="1" hangingPunct="1">
              <a:defRPr/>
            </a:pPr>
            <a:r>
              <a:rPr lang="cs-CZ" sz="1400" dirty="0">
                <a:latin typeface="Arial" charset="0"/>
                <a:cs typeface="Arial" charset="0"/>
              </a:rPr>
              <a:t>p</a:t>
            </a:r>
            <a:r>
              <a:rPr lang="cs-CZ" sz="1400" dirty="0" smtClean="0">
                <a:latin typeface="Arial" charset="0"/>
                <a:cs typeface="Arial" charset="0"/>
              </a:rPr>
              <a:t>říkladech se po odpovědi okamžitě zobrazí, zdali je výsledek správný</a:t>
            </a:r>
          </a:p>
          <a:p>
            <a:pPr eaLnBrk="1" hangingPunct="1">
              <a:defRPr/>
            </a:pPr>
            <a:endParaRPr lang="cs-CZ" sz="1400" b="1" dirty="0">
              <a:latin typeface="Arial" charset="0"/>
              <a:cs typeface="Arial" charset="0"/>
            </a:endParaRPr>
          </a:p>
          <a:p>
            <a:pPr eaLnBrk="1" hangingPunct="1">
              <a:defRPr/>
            </a:pPr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žák řeší převody jednotek hmotnosti</a:t>
            </a:r>
          </a:p>
          <a:p>
            <a:pPr eaLnBrk="1" hangingPunct="1">
              <a:defRPr/>
            </a:pPr>
            <a:endParaRPr lang="cs-CZ" sz="1400" b="1" dirty="0" smtClean="0">
              <a:latin typeface="Arial" charset="0"/>
              <a:cs typeface="Arial" charset="0"/>
            </a:endParaRPr>
          </a:p>
          <a:p>
            <a:pPr eaLnBrk="1" hangingPunct="1">
              <a:defRPr/>
            </a:pPr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po dobrých zkušenostech se zapsáním tabulky převodů</a:t>
            </a:r>
          </a:p>
          <a:p>
            <a:pPr eaLnBrk="1" hangingPunct="1">
              <a:defRPr/>
            </a:pPr>
            <a:r>
              <a:rPr lang="cs-CZ" sz="1400" dirty="0">
                <a:latin typeface="Arial" charset="0"/>
                <a:cs typeface="Arial" charset="0"/>
              </a:rPr>
              <a:t>p</a:t>
            </a:r>
            <a:r>
              <a:rPr lang="cs-CZ" sz="1400" dirty="0" smtClean="0">
                <a:latin typeface="Arial" charset="0"/>
                <a:cs typeface="Arial" charset="0"/>
              </a:rPr>
              <a:t>ro lepší představivost( t  q . kg .dkg g dg cg mg) mohu sdělit , že žáci mnohem lépe a přesněji určovali správné převody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200" dirty="0" smtClean="0">
                <a:latin typeface="Times New Roman" pitchFamily="18" charset="0"/>
              </a:rPr>
              <a:t>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ctrTitle"/>
          </p:nvPr>
        </p:nvSpPr>
        <p:spPr>
          <a:xfrm>
            <a:off x="642938" y="548681"/>
            <a:ext cx="7815262" cy="1008111"/>
          </a:xfrm>
          <a:blipFill rotWithShape="1">
            <a:blip r:embed="rId2"/>
            <a:stretch>
              <a:fillRect b="-10180"/>
            </a:stretch>
          </a:blip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55776" y="1950064"/>
            <a:ext cx="4132535" cy="1071563"/>
          </a:xfrm>
          <a:prstGeom prst="rect">
            <a:avLst/>
          </a:prstGeom>
          <a:blipFill rotWithShape="1">
            <a:blip r:embed="rId3"/>
            <a:stretch>
              <a:fillRect b="-16931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24838"/>
            <a:ext cx="3694797" cy="714552"/>
          </a:xfrm>
          <a:prstGeom prst="rect">
            <a:avLst/>
          </a:prstGeom>
          <a:blipFill rotWithShape="1">
            <a:blip r:embed="rId4"/>
            <a:stretch>
              <a:fillRect t="-19231" b="-43077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8859" y="4514011"/>
            <a:ext cx="3694797" cy="802104"/>
          </a:xfrm>
          <a:prstGeom prst="rect">
            <a:avLst/>
          </a:prstGeom>
          <a:blipFill rotWithShape="1">
            <a:blip r:embed="rId5"/>
            <a:stretch>
              <a:fillRect t="-11724" b="-33793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8858" y="3505858"/>
            <a:ext cx="3694797" cy="783531"/>
          </a:xfrm>
          <a:prstGeom prst="rect">
            <a:avLst/>
          </a:prstGeom>
          <a:blipFill rotWithShape="1">
            <a:blip r:embed="rId6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3505858"/>
            <a:ext cx="3679490" cy="783531"/>
          </a:xfrm>
          <a:prstGeom prst="rect">
            <a:avLst/>
          </a:prstGeom>
          <a:blipFill rotWithShape="1">
            <a:blip r:embed="rId7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bg2">
              <a:lumMod val="75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ctrTitle"/>
          </p:nvPr>
        </p:nvSpPr>
        <p:spPr>
          <a:xfrm>
            <a:off x="642938" y="548681"/>
            <a:ext cx="7815262" cy="1008111"/>
          </a:xfrm>
          <a:blipFill rotWithShape="1">
            <a:blip r:embed="rId2"/>
            <a:stretch>
              <a:fillRect b="-10180"/>
            </a:stretch>
          </a:blip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55776" y="1950064"/>
            <a:ext cx="4132535" cy="1071563"/>
          </a:xfrm>
          <a:prstGeom prst="rect">
            <a:avLst/>
          </a:prstGeom>
          <a:blipFill rotWithShape="1">
            <a:blip r:embed="rId3"/>
            <a:stretch>
              <a:fillRect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24838"/>
            <a:ext cx="3694797" cy="714552"/>
          </a:xfrm>
          <a:prstGeom prst="rect">
            <a:avLst/>
          </a:prstGeom>
          <a:blipFill rotWithShape="1">
            <a:blip r:embed="rId4"/>
            <a:stretch>
              <a:fillRect t="-19231" b="-43077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59771" y="3505858"/>
            <a:ext cx="3694797" cy="802104"/>
          </a:xfrm>
          <a:prstGeom prst="rect">
            <a:avLst/>
          </a:prstGeom>
          <a:blipFill rotWithShape="1">
            <a:blip r:embed="rId5"/>
            <a:stretch>
              <a:fillRect t="-12414" b="-33103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8858" y="3505858"/>
            <a:ext cx="3694797" cy="783531"/>
          </a:xfrm>
          <a:prstGeom prst="rect">
            <a:avLst/>
          </a:prstGeom>
          <a:blipFill rotWithShape="1">
            <a:blip r:embed="rId6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44165" y="4525753"/>
            <a:ext cx="3679490" cy="783531"/>
          </a:xfrm>
          <a:prstGeom prst="rect">
            <a:avLst/>
          </a:prstGeom>
          <a:blipFill rotWithShape="1">
            <a:blip r:embed="rId7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bg2">
              <a:lumMod val="75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 w="38100">
            <a:solidFill>
              <a:schemeClr val="accen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ctrTitle"/>
          </p:nvPr>
        </p:nvSpPr>
        <p:spPr>
          <a:xfrm>
            <a:off x="642938" y="548681"/>
            <a:ext cx="7815262" cy="1008111"/>
          </a:xfrm>
          <a:blipFill rotWithShape="1">
            <a:blip r:embed="rId2"/>
            <a:stretch>
              <a:fillRect b="-10180"/>
            </a:stretch>
          </a:blip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55776" y="1950064"/>
            <a:ext cx="4132535" cy="1071563"/>
          </a:xfrm>
          <a:prstGeom prst="rect">
            <a:avLst/>
          </a:prstGeom>
          <a:blipFill rotWithShape="1">
            <a:blip r:embed="rId3"/>
            <a:stretch>
              <a:fillRect b="-16931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24838"/>
            <a:ext cx="3694797" cy="714552"/>
          </a:xfrm>
          <a:prstGeom prst="rect">
            <a:avLst/>
          </a:prstGeom>
          <a:blipFill rotWithShape="1">
            <a:blip r:embed="rId4"/>
            <a:stretch>
              <a:fillRect t="-19231" b="-43077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8859" y="4514011"/>
            <a:ext cx="3694797" cy="802104"/>
          </a:xfrm>
          <a:prstGeom prst="rect">
            <a:avLst/>
          </a:prstGeom>
          <a:blipFill rotWithShape="1">
            <a:blip r:embed="rId5"/>
            <a:stretch>
              <a:fillRect t="-11724" b="-33793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7" y="3509096"/>
            <a:ext cx="3694797" cy="783531"/>
          </a:xfrm>
          <a:prstGeom prst="rect">
            <a:avLst/>
          </a:prstGeom>
          <a:blipFill rotWithShape="1">
            <a:blip r:embed="rId6"/>
            <a:stretch>
              <a:fillRect t="-14184" b="-3546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44166" y="3505856"/>
            <a:ext cx="3679490" cy="783531"/>
          </a:xfrm>
          <a:prstGeom prst="rect">
            <a:avLst/>
          </a:prstGeom>
          <a:blipFill rotWithShape="1">
            <a:blip r:embed="rId7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bg2">
              <a:lumMod val="75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ctrTitle"/>
          </p:nvPr>
        </p:nvSpPr>
        <p:spPr>
          <a:xfrm>
            <a:off x="642938" y="548681"/>
            <a:ext cx="7815262" cy="1008111"/>
          </a:xfrm>
          <a:blipFill rotWithShape="1">
            <a:blip r:embed="rId2"/>
            <a:stretch>
              <a:fillRect b="-10180"/>
            </a:stretch>
          </a:blip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55776" y="1950064"/>
            <a:ext cx="4132535" cy="1071563"/>
          </a:xfrm>
          <a:prstGeom prst="rect">
            <a:avLst/>
          </a:prstGeom>
          <a:blipFill rotWithShape="1">
            <a:blip r:embed="rId3"/>
            <a:stretch>
              <a:fillRect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57918" y="4759231"/>
            <a:ext cx="3694797" cy="714552"/>
          </a:xfrm>
          <a:prstGeom prst="rect">
            <a:avLst/>
          </a:prstGeom>
          <a:blipFill rotWithShape="1">
            <a:blip r:embed="rId4"/>
            <a:stretch>
              <a:fillRect t="-19231" b="-43077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59771" y="3505858"/>
            <a:ext cx="3694797" cy="802104"/>
          </a:xfrm>
          <a:prstGeom prst="rect">
            <a:avLst/>
          </a:prstGeom>
          <a:blipFill rotWithShape="1">
            <a:blip r:embed="rId5"/>
            <a:stretch>
              <a:fillRect t="-12414" b="-33103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8858" y="3505858"/>
            <a:ext cx="3694797" cy="783531"/>
          </a:xfrm>
          <a:prstGeom prst="rect">
            <a:avLst/>
          </a:prstGeom>
          <a:blipFill rotWithShape="1">
            <a:blip r:embed="rId6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59771" y="4653136"/>
            <a:ext cx="3679490" cy="783531"/>
          </a:xfrm>
          <a:prstGeom prst="rect">
            <a:avLst/>
          </a:prstGeom>
          <a:blipFill rotWithShape="1">
            <a:blip r:embed="rId7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bg2">
              <a:lumMod val="75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ctrTitle"/>
          </p:nvPr>
        </p:nvSpPr>
        <p:spPr>
          <a:xfrm>
            <a:off x="642938" y="548681"/>
            <a:ext cx="7815262" cy="1008111"/>
          </a:xfrm>
          <a:blipFill rotWithShape="1">
            <a:blip r:embed="rId2"/>
            <a:stretch>
              <a:fillRect b="-10180"/>
            </a:stretch>
          </a:blip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55776" y="1950064"/>
            <a:ext cx="4132535" cy="1071563"/>
          </a:xfrm>
          <a:prstGeom prst="rect">
            <a:avLst/>
          </a:prstGeom>
          <a:blipFill rotWithShape="1">
            <a:blip r:embed="rId3"/>
            <a:stretch>
              <a:fillRect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57918" y="4759231"/>
            <a:ext cx="3694797" cy="714552"/>
          </a:xfrm>
          <a:prstGeom prst="rect">
            <a:avLst/>
          </a:prstGeom>
          <a:blipFill rotWithShape="1">
            <a:blip r:embed="rId4"/>
            <a:stretch>
              <a:fillRect t="-19231" b="-43077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817793" y="4715455"/>
            <a:ext cx="3694797" cy="802104"/>
          </a:xfrm>
          <a:prstGeom prst="rect">
            <a:avLst/>
          </a:prstGeom>
          <a:blipFill rotWithShape="1">
            <a:blip r:embed="rId5"/>
            <a:stretch>
              <a:fillRect t="-12500" b="-34028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8858" y="3505858"/>
            <a:ext cx="3694797" cy="783531"/>
          </a:xfrm>
          <a:prstGeom prst="rect">
            <a:avLst/>
          </a:prstGeom>
          <a:blipFill rotWithShape="1">
            <a:blip r:embed="rId6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848566" y="3505858"/>
            <a:ext cx="3679490" cy="783531"/>
          </a:xfrm>
          <a:prstGeom prst="rect">
            <a:avLst/>
          </a:prstGeom>
          <a:blipFill rotWithShape="1">
            <a:blip r:embed="rId7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bg2">
              <a:lumMod val="75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ctrTitle"/>
          </p:nvPr>
        </p:nvSpPr>
        <p:spPr>
          <a:xfrm>
            <a:off x="642938" y="548681"/>
            <a:ext cx="7815262" cy="1008111"/>
          </a:xfrm>
          <a:blipFill rotWithShape="1">
            <a:blip r:embed="rId2"/>
            <a:stretch>
              <a:fillRect b="-10180"/>
            </a:stretch>
          </a:blip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55776" y="1950064"/>
            <a:ext cx="4132535" cy="1071563"/>
          </a:xfrm>
          <a:prstGeom prst="rect">
            <a:avLst/>
          </a:prstGeom>
          <a:blipFill rotWithShape="1">
            <a:blip r:embed="rId3"/>
            <a:stretch>
              <a:fillRect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57918" y="4759231"/>
            <a:ext cx="3694797" cy="714552"/>
          </a:xfrm>
          <a:prstGeom prst="rect">
            <a:avLst/>
          </a:prstGeom>
          <a:blipFill rotWithShape="1">
            <a:blip r:embed="rId4"/>
            <a:stretch>
              <a:fillRect t="-19231" b="-43077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817793" y="4715455"/>
            <a:ext cx="3694797" cy="802104"/>
          </a:xfrm>
          <a:prstGeom prst="rect">
            <a:avLst/>
          </a:prstGeom>
          <a:blipFill rotWithShape="1">
            <a:blip r:embed="rId5"/>
            <a:stretch>
              <a:fillRect t="-12500" b="-34028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817792" y="3426329"/>
            <a:ext cx="3694797" cy="783531"/>
          </a:xfrm>
          <a:prstGeom prst="rect">
            <a:avLst/>
          </a:prstGeom>
          <a:blipFill rotWithShape="1">
            <a:blip r:embed="rId6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3391" y="3426329"/>
            <a:ext cx="3679490" cy="783531"/>
          </a:xfrm>
          <a:prstGeom prst="rect">
            <a:avLst/>
          </a:prstGeom>
          <a:blipFill rotWithShape="1">
            <a:blip r:embed="rId7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bg2">
              <a:lumMod val="75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ctrTitle"/>
          </p:nvPr>
        </p:nvSpPr>
        <p:spPr>
          <a:xfrm>
            <a:off x="642938" y="548681"/>
            <a:ext cx="7815262" cy="1008111"/>
          </a:xfrm>
          <a:blipFill rotWithShape="1">
            <a:blip r:embed="rId2"/>
            <a:stretch>
              <a:fillRect b="-10180"/>
            </a:stretch>
          </a:blip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55776" y="1950064"/>
            <a:ext cx="4132535" cy="1071563"/>
          </a:xfrm>
          <a:prstGeom prst="rect">
            <a:avLst/>
          </a:prstGeom>
          <a:blipFill rotWithShape="1">
            <a:blip r:embed="rId3"/>
            <a:stretch>
              <a:fillRect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78068" y="3495308"/>
            <a:ext cx="3694797" cy="714552"/>
          </a:xfrm>
          <a:prstGeom prst="rect">
            <a:avLst/>
          </a:prstGeom>
          <a:blipFill rotWithShape="1">
            <a:blip r:embed="rId4"/>
            <a:stretch>
              <a:fillRect t="-19084" b="-41985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817793" y="4715455"/>
            <a:ext cx="3694797" cy="802104"/>
          </a:xfrm>
          <a:prstGeom prst="rect">
            <a:avLst/>
          </a:prstGeom>
          <a:blipFill rotWithShape="1">
            <a:blip r:embed="rId5"/>
            <a:stretch>
              <a:fillRect t="-12500" b="-34028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817792" y="3426329"/>
            <a:ext cx="3694797" cy="783531"/>
          </a:xfrm>
          <a:prstGeom prst="rect">
            <a:avLst/>
          </a:prstGeom>
          <a:blipFill rotWithShape="1">
            <a:blip r:embed="rId6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16031" y="4734028"/>
            <a:ext cx="3679490" cy="783531"/>
          </a:xfrm>
          <a:prstGeom prst="rect">
            <a:avLst/>
          </a:prstGeom>
          <a:blipFill rotWithShape="1">
            <a:blip r:embed="rId7"/>
            <a:stretch>
              <a:fillRect t="-14184" b="-3546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bg2">
              <a:lumMod val="75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ctrTitle"/>
          </p:nvPr>
        </p:nvSpPr>
        <p:spPr>
          <a:xfrm>
            <a:off x="642938" y="548681"/>
            <a:ext cx="7815262" cy="1008111"/>
          </a:xfrm>
          <a:blipFill rotWithShape="1">
            <a:blip r:embed="rId2"/>
            <a:stretch>
              <a:fillRect b="-10180"/>
            </a:stretch>
          </a:blip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55776" y="1950064"/>
            <a:ext cx="4132535" cy="1071563"/>
          </a:xfrm>
          <a:prstGeom prst="rect">
            <a:avLst/>
          </a:prstGeom>
          <a:blipFill rotWithShape="1">
            <a:blip r:embed="rId3"/>
            <a:stretch>
              <a:fillRect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/>
          <p:nvPr/>
        </p:nvSpPr>
        <p:spPr>
          <a:xfrm>
            <a:off x="677863" y="3495675"/>
            <a:ext cx="3695700" cy="714375"/>
          </a:xfrm>
          <a:prstGeom prst="rect">
            <a:avLst/>
          </a:prstGeom>
          <a:solidFill>
            <a:schemeClr val="bg2">
              <a:lumMod val="75000"/>
            </a:schemeClr>
          </a:solidFill>
          <a:ln w="762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solidFill>
                  <a:schemeClr val="tx1"/>
                </a:solidFill>
              </a:rPr>
              <a:t> 0,015q</a:t>
            </a:r>
          </a:p>
        </p:txBody>
      </p:sp>
      <p:sp>
        <p:nvSpPr>
          <p:cNvPr id="6" name="Obdélník 5"/>
          <p:cNvSpPr/>
          <p:nvPr/>
        </p:nvSpPr>
        <p:spPr>
          <a:xfrm>
            <a:off x="4818063" y="4714875"/>
            <a:ext cx="3694112" cy="803275"/>
          </a:xfrm>
          <a:prstGeom prst="rect">
            <a:avLst/>
          </a:prstGeom>
          <a:solidFill>
            <a:schemeClr val="bg2">
              <a:lumMod val="75000"/>
            </a:schemeClr>
          </a:solidFill>
          <a:ln w="762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solidFill>
                  <a:schemeClr val="tx1"/>
                </a:solidFill>
              </a:rPr>
              <a:t>150 q</a:t>
            </a:r>
          </a:p>
        </p:txBody>
      </p:sp>
      <p:sp>
        <p:nvSpPr>
          <p:cNvPr id="7" name="Obdélník 6"/>
          <p:cNvSpPr/>
          <p:nvPr/>
        </p:nvSpPr>
        <p:spPr>
          <a:xfrm>
            <a:off x="4818063" y="3425825"/>
            <a:ext cx="3694112" cy="784225"/>
          </a:xfrm>
          <a:prstGeom prst="rect">
            <a:avLst/>
          </a:prstGeom>
          <a:solidFill>
            <a:schemeClr val="bg2">
              <a:lumMod val="75000"/>
            </a:schemeClr>
          </a:solidFill>
          <a:ln w="762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solidFill>
                  <a:schemeClr val="tx1"/>
                </a:solidFill>
              </a:rPr>
              <a:t> 1,5 q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16031" y="4734028"/>
            <a:ext cx="3679490" cy="783531"/>
          </a:xfrm>
          <a:prstGeom prst="rect">
            <a:avLst/>
          </a:prstGeom>
          <a:blipFill rotWithShape="1">
            <a:blip r:embed="rId4"/>
            <a:stretch>
              <a:fillRect t="-14184" b="-3546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bg2">
              <a:lumMod val="75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ctrTitle"/>
          </p:nvPr>
        </p:nvSpPr>
        <p:spPr>
          <a:xfrm>
            <a:off x="642938" y="548681"/>
            <a:ext cx="7815262" cy="1008111"/>
          </a:xfrm>
          <a:blipFill rotWithShape="1">
            <a:blip r:embed="rId2"/>
            <a:stretch>
              <a:fillRect b="-10180"/>
            </a:stretch>
          </a:blip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55776" y="1950064"/>
            <a:ext cx="4474551" cy="1071563"/>
          </a:xfrm>
          <a:prstGeom prst="rect">
            <a:avLst/>
          </a:prstGeom>
          <a:blipFill rotWithShape="1">
            <a:blip r:embed="rId3"/>
            <a:stretch>
              <a:fillRect l="-2008"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78068" y="3495308"/>
            <a:ext cx="3694797" cy="714552"/>
          </a:xfrm>
          <a:prstGeom prst="rect">
            <a:avLst/>
          </a:prstGeom>
          <a:blipFill rotWithShape="1">
            <a:blip r:embed="rId4"/>
            <a:stretch>
              <a:fillRect t="-19084" b="-41985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817793" y="4715455"/>
            <a:ext cx="3694797" cy="802104"/>
          </a:xfrm>
          <a:prstGeom prst="rect">
            <a:avLst/>
          </a:prstGeom>
          <a:blipFill rotWithShape="1">
            <a:blip r:embed="rId5"/>
            <a:stretch>
              <a:fillRect t="-12500" b="-34028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78068" y="4715455"/>
            <a:ext cx="3694797" cy="783531"/>
          </a:xfrm>
          <a:prstGeom prst="rect">
            <a:avLst/>
          </a:prstGeom>
          <a:blipFill rotWithShape="1">
            <a:blip r:embed="rId6"/>
            <a:stretch>
              <a:fillRect t="-14184" b="-3546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793051" y="3460818"/>
            <a:ext cx="3679490" cy="783531"/>
          </a:xfrm>
          <a:prstGeom prst="rect">
            <a:avLst/>
          </a:prstGeom>
          <a:blipFill rotWithShape="1">
            <a:blip r:embed="rId7"/>
            <a:stretch>
              <a:fillRect t="-14184" b="-3546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bg2">
              <a:lumMod val="75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ctrTitle"/>
          </p:nvPr>
        </p:nvSpPr>
        <p:spPr>
          <a:xfrm>
            <a:off x="642938" y="548681"/>
            <a:ext cx="7815262" cy="1008111"/>
          </a:xfrm>
          <a:blipFill rotWithShape="1">
            <a:blip r:embed="rId2"/>
            <a:stretch>
              <a:fillRect b="-10180"/>
            </a:stretch>
          </a:blip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55776" y="1950064"/>
            <a:ext cx="4474551" cy="1071563"/>
          </a:xfrm>
          <a:prstGeom prst="rect">
            <a:avLst/>
          </a:prstGeom>
          <a:blipFill rotWithShape="1">
            <a:blip r:embed="rId3"/>
            <a:stretch>
              <a:fillRect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78068" y="3495308"/>
            <a:ext cx="3694797" cy="714552"/>
          </a:xfrm>
          <a:prstGeom prst="rect">
            <a:avLst/>
          </a:prstGeom>
          <a:blipFill rotWithShape="1">
            <a:blip r:embed="rId4"/>
            <a:stretch>
              <a:fillRect t="-19084" b="-41985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810447" y="3451532"/>
            <a:ext cx="3694797" cy="802104"/>
          </a:xfrm>
          <a:prstGeom prst="rect">
            <a:avLst/>
          </a:prstGeom>
          <a:blipFill rotWithShape="1">
            <a:blip r:embed="rId5"/>
            <a:stretch>
              <a:fillRect t="-12414" b="-33103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78068" y="4715455"/>
            <a:ext cx="3694797" cy="783531"/>
          </a:xfrm>
          <a:prstGeom prst="rect">
            <a:avLst/>
          </a:prstGeom>
          <a:blipFill rotWithShape="1">
            <a:blip r:embed="rId6"/>
            <a:stretch>
              <a:fillRect t="-14184" b="-3546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793051" y="4715455"/>
            <a:ext cx="3679490" cy="783531"/>
          </a:xfrm>
          <a:prstGeom prst="rect">
            <a:avLst/>
          </a:prstGeom>
          <a:blipFill rotWithShape="1">
            <a:blip r:embed="rId7"/>
            <a:stretch>
              <a:fillRect t="-14184" b="-3546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chemeClr val="bg2">
              <a:lumMod val="75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</a:rPr>
              <a:t>ŠPATNĚ!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theme/theme1.xml><?xml version="1.0" encoding="utf-8"?>
<a:theme xmlns:a="http://schemas.openxmlformats.org/drawingml/2006/main" name="VY_32_INOVACE_115_M6_Převody jednotek hmotnosti 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VY_32_INOVACE_115_M6_Převody jednotek hmotnosti 1</Template>
  <TotalTime>1</TotalTime>
  <Words>198</Words>
  <Application>Microsoft Office PowerPoint</Application>
  <PresentationFormat>Předvádění na obrazovce (4:3)</PresentationFormat>
  <Paragraphs>106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VY_32_INOVACE_115_M6_Převody jednotek hmotnosti 1</vt:lpstr>
      <vt:lpstr>Kapsle</vt:lpstr>
      <vt:lpstr>1_Motiv systému Office</vt:lpstr>
      <vt:lpstr>Prezentace aplikace PowerPoint</vt:lpstr>
      <vt:lpstr>POPIS MATERIÁLU</vt:lpstr>
      <vt:lpstr> </vt:lpstr>
      <vt:lpstr> </vt:lpstr>
      <vt:lpstr> </vt:lpstr>
      <vt:lpstr> </vt:lpstr>
      <vt:lpstr> </vt:lpstr>
      <vt:lpstr> </vt:lpstr>
      <vt:lpstr> </vt:lpstr>
      <vt:lpstr> </vt:lpstr>
      <vt:lpstr> </vt:lpstr>
      <vt:lpstr> 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Szajko R</dc:creator>
  <cp:lastModifiedBy>Ludmila Moličová</cp:lastModifiedBy>
  <cp:revision>2</cp:revision>
  <dcterms:created xsi:type="dcterms:W3CDTF">2013-09-03T08:30:17Z</dcterms:created>
  <dcterms:modified xsi:type="dcterms:W3CDTF">2014-01-10T13:17:29Z</dcterms:modified>
</cp:coreProperties>
</file>