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  <p:sldMasterId id="2147483664" r:id="rId3"/>
  </p:sldMasterIdLst>
  <p:sldIdLst>
    <p:sldId id="276" r:id="rId4"/>
    <p:sldId id="275" r:id="rId5"/>
    <p:sldId id="256" r:id="rId6"/>
    <p:sldId id="266" r:id="rId7"/>
    <p:sldId id="271" r:id="rId8"/>
    <p:sldId id="269" r:id="rId9"/>
    <p:sldId id="268" r:id="rId10"/>
    <p:sldId id="272" r:id="rId11"/>
    <p:sldId id="267" r:id="rId12"/>
    <p:sldId id="270" r:id="rId13"/>
    <p:sldId id="277" r:id="rId14"/>
    <p:sldId id="27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C7FA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292" autoAdjust="0"/>
    <p:restoredTop sz="94574" autoAdjust="0"/>
  </p:normalViewPr>
  <p:slideViewPr>
    <p:cSldViewPr>
      <p:cViewPr>
        <p:scale>
          <a:sx n="100" d="100"/>
          <a:sy n="100" d="100"/>
        </p:scale>
        <p:origin x="450" y="11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97F19-DF8F-4489-A316-A73CCE74C000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689FB-8EA4-4058-8283-89E69B9B8E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791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25E6D-1617-41A4-988E-B5ED40170D37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FCC9C-B99E-4C43-A906-4F55EF057A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110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A040E-8FC4-4DAB-8D39-787B63797A2C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6A3BF0-8C61-4216-B7C0-D41D643B62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083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91C82-A005-408D-B25C-B5A8398BBB4F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C2155-B5FC-4117-A977-EA2852DE48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04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84A1E-3C8B-401C-B19E-90E7F91A1126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AC8C9-9E02-4216-ABFD-334AF7A07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304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AEB8C-1251-4453-BAC7-1684283E0EBC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1DC47-8BDE-4BB0-B749-E969D0F1CB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115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FDF4B-91F2-48D6-85E8-8D7030863021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00623-3FC5-4A5C-9832-4C1F2D02A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929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BCD94-7D1A-4F98-A9B6-8B96DF1DEB50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4E30-CCB6-4D97-AF12-3B5D1F471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849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5DC02-9856-493C-B8CF-C628C099863F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37AF3-43F0-4BF8-B780-D55C4E66B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25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41EB81-8FEF-4C92-B84E-6F278A7F75B4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C26C2-4332-4F00-828B-0E7AC78E8E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751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6CA1A-3C33-44BE-8FF1-A5950046E86E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1DEBA-E173-4198-A6AB-CB405D8D60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942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044BA509-BE6A-47E0-9A43-6FFD1347A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121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A04206B-4CAC-4016-A946-A9E151BCB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391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CC72F2-10CA-46CD-879C-D81A4A2599CC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5EA98E-088C-43A8-AC7F-981026E38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F9E0DF19-AC8C-4B40-BCB9-B7000CD0A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3080" name="Group 3"/>
            <p:cNvGrpSpPr>
              <a:grpSpLocks/>
            </p:cNvGrpSpPr>
            <p:nvPr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3084" name="Rectangle 4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  <p:sp>
            <p:nvSpPr>
              <p:cNvPr id="3085" name="Freeform 5"/>
              <p:cNvSpPr>
                <a:spLocks/>
              </p:cNvSpPr>
              <p:nvPr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3081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3082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  <p:sp>
            <p:nvSpPr>
              <p:cNvPr id="3083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</p:grpSp>
      </p:grpSp>
      <p:sp>
        <p:nvSpPr>
          <p:cNvPr id="307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B732A2-7672-4193-B061-025B744BB5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</p:spPr>
      </p:pic>
      <p:sp>
        <p:nvSpPr>
          <p:cNvPr id="6147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003366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OZNAČENÍ MATERIÁLU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 VY_32_INOVACE_118_M6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NÁZEV VZDĚLÁVACÍHO MATERIÁLU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Převody jednotek</a:t>
            </a:r>
            <a:endParaRPr lang="cs-CZ" sz="1200" dirty="0">
              <a:solidFill>
                <a:srgbClr val="FF0000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003366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dirty="0">
                <a:solidFill>
                  <a:srgbClr val="003366"/>
                </a:solidFill>
                <a:latin typeface="Arial" charset="0"/>
              </a:rPr>
              <a:t>NÁZEV ŠKOLY: Základní škola a Mateřská škola, Hevlín, příspěvková organizace</a:t>
            </a:r>
          </a:p>
          <a:p>
            <a:pPr algn="ctr">
              <a:spcBef>
                <a:spcPct val="50000"/>
              </a:spcBef>
            </a:pPr>
            <a:r>
              <a:rPr lang="cs-CZ" sz="1200" b="1" dirty="0" err="1">
                <a:solidFill>
                  <a:srgbClr val="003366"/>
                </a:solidFill>
                <a:latin typeface="Arial" charset="0"/>
              </a:rPr>
              <a:t>CÍSLO</a:t>
            </a: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 PROJEKTU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CZ.1.07/1.4.00/21.2193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KLÍČOVÁ AKTIVITA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III/2</a:t>
            </a: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003366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TÉMA HODINY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Převody jednotek obsahu(ostatní)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ROČNÍK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6.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PŘEDMĚT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Matematika</a:t>
            </a: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FF0000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AUTOR  MATERIÁLU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Karel </a:t>
            </a:r>
            <a:r>
              <a:rPr lang="cs-CZ" sz="1200" dirty="0" err="1">
                <a:solidFill>
                  <a:srgbClr val="003366"/>
                </a:solidFill>
                <a:latin typeface="Arial" charset="0"/>
              </a:rPr>
              <a:t>Koryťák</a:t>
            </a:r>
            <a:endParaRPr lang="cs-CZ" sz="1200" dirty="0">
              <a:solidFill>
                <a:srgbClr val="FF0000"/>
              </a:solidFill>
              <a:latin typeface="Arial" charset="0"/>
            </a:endParaRPr>
          </a:p>
        </p:txBody>
      </p:sp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/>
            <a:endParaRPr lang="cs-CZ" sz="1200" i="1">
              <a:solidFill>
                <a:srgbClr val="003366"/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endParaRPr lang="cs-CZ" sz="1200">
              <a:solidFill>
                <a:srgbClr val="003366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F</a:t>
            </a:r>
          </a:p>
          <a:p>
            <a:pPr eaLnBrk="1" hangingPunct="1"/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deseti příkladech si žáci  ze čtyř možností vybírají správnou odpověď převodu různých jednotek obsahu , v krátkém </a:t>
            </a:r>
            <a:r>
              <a:rPr lang="cs-CZ" sz="1400" dirty="0" smtClean="0">
                <a:latin typeface="Arial" charset="0"/>
                <a:cs typeface="Arial" charset="0"/>
              </a:rPr>
              <a:t>testu </a:t>
            </a:r>
            <a:r>
              <a:rPr lang="cs-CZ" sz="1400" dirty="0" smtClean="0">
                <a:latin typeface="Arial" charset="0"/>
                <a:cs typeface="Arial" charset="0"/>
              </a:rPr>
              <a:t>o deseti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příkladech se po odpovědi okamžitě zobrazí, zdali je výsledek správný</a:t>
            </a:r>
          </a:p>
          <a:p>
            <a:pPr eaLnBrk="1" hangingPunct="1"/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žák řeší převody jednotek obsahu </a:t>
            </a:r>
          </a:p>
          <a:p>
            <a:pPr eaLnBrk="1" hangingPunct="1"/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po předchozích zkušenostech s převody jednotek lze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jednoznačně potvrdit, že i slabí žáci pochopili význam znalosti tabulky převodů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zpaměti  a její následné využívání na praktických příkladech, výsledkem je velké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zlepšení výsledků</a:t>
            </a:r>
          </a:p>
          <a:p>
            <a:pPr eaLnBrk="1" hangingPunct="1"/>
            <a:endParaRPr lang="cs-CZ" sz="1400" b="1" i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vlastní tvorba autora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200" dirty="0" smtClean="0">
                <a:latin typeface="Times New Roman" pitchFamily="18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obsahu -mix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11760" y="1950064"/>
            <a:ext cx="4276551" cy="1071563"/>
          </a:xfrm>
          <a:prstGeom prst="rect">
            <a:avLst/>
          </a:prstGeom>
          <a:blipFill rotWithShape="1">
            <a:blip r:embed="rId2"/>
            <a:stretch>
              <a:fillRect l="-4202" r="-3922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4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5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3505857"/>
            <a:ext cx="3679490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obsahu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45644" y="1950064"/>
            <a:ext cx="4771802" cy="1071563"/>
          </a:xfrm>
          <a:prstGeom prst="rect">
            <a:avLst/>
          </a:prstGeom>
          <a:blipFill rotWithShape="1">
            <a:blip r:embed="rId2"/>
            <a:stretch>
              <a:fillRect l="-2261" r="-2136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0370" y="3479452"/>
            <a:ext cx="3694797" cy="802104"/>
          </a:xfrm>
          <a:prstGeom prst="rect">
            <a:avLst/>
          </a:prstGeom>
          <a:blipFill rotWithShape="1">
            <a:blip r:embed="rId4"/>
            <a:stretch>
              <a:fillRect t="-12500" b="-34028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5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677" y="4524838"/>
            <a:ext cx="3679490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obsahu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5" y="1950064"/>
            <a:ext cx="4132535" cy="1071563"/>
          </a:xfrm>
          <a:prstGeom prst="rect">
            <a:avLst/>
          </a:prstGeom>
          <a:blipFill rotWithShape="1">
            <a:blip r:embed="rId2"/>
            <a:stretch>
              <a:fillRect l="-3618" r="-3473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0370" y="3479452"/>
            <a:ext cx="3694797" cy="802104"/>
          </a:xfrm>
          <a:prstGeom prst="rect">
            <a:avLst/>
          </a:prstGeom>
          <a:blipFill rotWithShape="1">
            <a:blip r:embed="rId4"/>
            <a:stretch>
              <a:fillRect t="-12500" b="-34028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1599" y="4548168"/>
            <a:ext cx="3694797" cy="783531"/>
          </a:xfrm>
          <a:prstGeom prst="rect">
            <a:avLst/>
          </a:prstGeom>
          <a:blipFill rotWithShape="1">
            <a:blip r:embed="rId5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85355" y="3479452"/>
            <a:ext cx="3679490" cy="783531"/>
          </a:xfrm>
          <a:prstGeom prst="rect">
            <a:avLst/>
          </a:prstGeom>
          <a:blipFill rotWithShape="1">
            <a:blip r:embed="rId6"/>
            <a:stretch>
              <a:fillRect t="-13475" b="-36170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obsahu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2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4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36215" y="3505856"/>
            <a:ext cx="3694797" cy="7835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85355" y="3505857"/>
            <a:ext cx="3679490" cy="7835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obsahu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276258" y="1950064"/>
            <a:ext cx="4412054" cy="1071563"/>
          </a:xfrm>
          <a:prstGeom prst="rect">
            <a:avLst/>
          </a:prstGeom>
          <a:blipFill rotWithShape="1">
            <a:blip r:embed="rId2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8" y="3541553"/>
            <a:ext cx="3694797" cy="714552"/>
          </a:xfrm>
          <a:prstGeom prst="rect">
            <a:avLst/>
          </a:prstGeom>
          <a:blipFill rotWithShape="1">
            <a:blip r:embed="rId3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5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32584"/>
            <a:ext cx="3679490" cy="783531"/>
          </a:xfrm>
          <a:prstGeom prst="rect">
            <a:avLst/>
          </a:prstGeom>
          <a:blipFill rotWithShape="1">
            <a:blip r:embed="rId6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obsahu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17000" y="1950064"/>
            <a:ext cx="4371311" cy="1071563"/>
          </a:xfrm>
          <a:prstGeom prst="rect">
            <a:avLst/>
          </a:prstGeom>
          <a:blipFill rotWithShape="1">
            <a:blip r:embed="rId2"/>
            <a:stretch>
              <a:fillRect b="-17460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0598" y="4593817"/>
            <a:ext cx="3832805" cy="714552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0370" y="3479452"/>
            <a:ext cx="3853033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40" y="3488739"/>
            <a:ext cx="3832805" cy="783531"/>
          </a:xfrm>
          <a:prstGeom prst="rect">
            <a:avLst/>
          </a:prstGeom>
          <a:blipFill rotWithShape="1">
            <a:blip r:embed="rId5"/>
            <a:stretch>
              <a:fillRect t="-16197" b="-32394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39" y="4524838"/>
            <a:ext cx="3832805" cy="7835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obsahu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907705" y="1950064"/>
            <a:ext cx="4780608" cy="1071563"/>
          </a:xfrm>
          <a:prstGeom prst="rect">
            <a:avLst/>
          </a:prstGeom>
          <a:blipFill rotWithShape="1">
            <a:blip r:embed="rId2"/>
            <a:stretch>
              <a:fillRect l="-1506" r="-1129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6733" y="3488739"/>
            <a:ext cx="3694797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5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2268" y="4547415"/>
            <a:ext cx="3679490" cy="783531"/>
          </a:xfrm>
          <a:prstGeom prst="rect">
            <a:avLst/>
          </a:prstGeom>
          <a:blipFill rotWithShape="1">
            <a:blip r:embed="rId6"/>
            <a:stretch>
              <a:fillRect t="-13475" b="-36170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obsahu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11760" y="1950064"/>
            <a:ext cx="4276551" cy="1071563"/>
          </a:xfrm>
          <a:prstGeom prst="rect">
            <a:avLst/>
          </a:prstGeom>
          <a:blipFill rotWithShape="1">
            <a:blip r:embed="rId2"/>
            <a:stretch>
              <a:fillRect l="-4482" r="-4202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6479" y="3356992"/>
            <a:ext cx="3694797" cy="7835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356991"/>
            <a:ext cx="3679490" cy="783531"/>
          </a:xfrm>
          <a:prstGeom prst="rect">
            <a:avLst/>
          </a:prstGeom>
          <a:blipFill rotWithShape="1">
            <a:blip r:embed="rId6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l="-4342" r="-4342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6479" y="3356992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356991"/>
            <a:ext cx="3679490" cy="783531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</a:t>
            </a:r>
            <a:r>
              <a:rPr lang="cs-CZ" sz="1600" b="1" dirty="0">
                <a:solidFill>
                  <a:schemeClr val="tx1"/>
                </a:solidFill>
              </a:rPr>
              <a:t>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38" y="549275"/>
            <a:ext cx="7815262" cy="10080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PŘEVODY-jednotek obsahu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-mix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83442" y="1950064"/>
            <a:ext cx="4132535" cy="1071563"/>
          </a:xfrm>
          <a:prstGeom prst="rect">
            <a:avLst/>
          </a:prstGeom>
          <a:blipFill rotWithShape="1">
            <a:blip r:embed="rId2"/>
            <a:stretch>
              <a:fillRect l="-1447" r="-1302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3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6479" y="3356992"/>
            <a:ext cx="3694797" cy="783531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356991"/>
            <a:ext cx="3679490" cy="783531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accent5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theme/theme1.xml><?xml version="1.0" encoding="utf-8"?>
<a:theme xmlns:a="http://schemas.openxmlformats.org/drawingml/2006/main" name="VY_32_INOVACE_118_M6_Převody jednotek obsahu 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VY_32_INOVACE_118_M6_Převody jednotek obsahu 2</Template>
  <TotalTime>2</TotalTime>
  <Words>227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VY_32_INOVACE_118_M6_Převody jednotek obsahu 2</vt:lpstr>
      <vt:lpstr>1_Motiv systému Office</vt:lpstr>
      <vt:lpstr>Kapsle</vt:lpstr>
      <vt:lpstr>Prezentace aplikace PowerPoint</vt:lpstr>
      <vt:lpstr>POPIS MATERIÁLU</vt:lpstr>
      <vt:lpstr>PŘEVODY-jednotek obsahu -mix</vt:lpstr>
      <vt:lpstr>PŘEVODY-jednotek obsahu -mix</vt:lpstr>
      <vt:lpstr>PŘEVODY-jednotek obsahu -mix</vt:lpstr>
      <vt:lpstr>PŘEVODY-jednotek obsahu -mix</vt:lpstr>
      <vt:lpstr>PŘEVODY-jednotek obsahu -mix</vt:lpstr>
      <vt:lpstr>PŘEVODY-jednotek obsahu -mix</vt:lpstr>
      <vt:lpstr>PŘEVODY-jednotek obsahu -mix</vt:lpstr>
      <vt:lpstr>PŘEVODY-jednotek obsahu -mix</vt:lpstr>
      <vt:lpstr> </vt:lpstr>
      <vt:lpstr>PŘEVODY-jednotek obsahu -mix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Szajko R</dc:creator>
  <cp:lastModifiedBy>Ludmila Moličová</cp:lastModifiedBy>
  <cp:revision>2</cp:revision>
  <dcterms:created xsi:type="dcterms:W3CDTF">2013-09-03T08:37:57Z</dcterms:created>
  <dcterms:modified xsi:type="dcterms:W3CDTF">2014-01-10T13:13:25Z</dcterms:modified>
</cp:coreProperties>
</file>