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  <p:sldMasterId id="2147483664" r:id="rId3"/>
  </p:sldMasterIdLst>
  <p:sldIdLst>
    <p:sldId id="276" r:id="rId4"/>
    <p:sldId id="275" r:id="rId5"/>
    <p:sldId id="256" r:id="rId6"/>
    <p:sldId id="266" r:id="rId7"/>
    <p:sldId id="271" r:id="rId8"/>
    <p:sldId id="269" r:id="rId9"/>
    <p:sldId id="268" r:id="rId10"/>
    <p:sldId id="272" r:id="rId11"/>
    <p:sldId id="267" r:id="rId12"/>
    <p:sldId id="270" r:id="rId13"/>
    <p:sldId id="277" r:id="rId14"/>
    <p:sldId id="27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  <a:srgbClr val="000000"/>
    <a:srgbClr val="C7FA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17292" autoAdjust="0"/>
    <p:restoredTop sz="94574" autoAdjust="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C6FF4-0ED0-4E55-902D-CAC922758B66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7E2947-7960-43EF-8B06-4688A7D750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171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6EC53-FD9A-4FA2-AABB-50EC0B652D08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0D372-884C-4A92-BCE7-6651B7A21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459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48FE3-D7F3-46A3-982B-7813C6140006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54B60-13BD-4B69-8FA7-A0D0F2C53C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752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FEED8-9F9A-4758-8672-4F2E0DDA498A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2732F-119C-4446-8A85-3171AC6A1B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105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5DE77-ACDF-4C9B-8AE8-A35CECB63984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D2A37-F6A6-43B4-B739-3C5BDFEB3D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466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A56AF-83BB-47DB-88AC-FB9B4089F6B6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6F75-B53B-4769-982C-ED3131612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62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0CF3F-522A-486A-AE30-E9E45A6C5C99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48C08-D41C-4721-B9B1-76FAA708D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739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95A1F-1B76-48BC-8ED0-94552AEDDB0B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68F84-7066-49EB-9C12-425228AB2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458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BA658-43EB-49AF-B240-3BA3B43708FC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DF8EE-2623-4BAD-87BB-BA580F39FC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93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EC763-3B1C-4886-B261-2EDA1C2D0F07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3EE95-AA00-4E47-8814-07F8A0C7F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003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7CB86-0904-42A5-91D9-A87D7BA7E313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4AE56-507C-468C-AED0-DCD97608D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120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FEF1EB15-0AFF-45A7-9099-DDA024C32B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0181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489D575-AC28-428F-BD8E-D26BB1CD6C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818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2BBD43-C9D4-40FF-9842-4C40A48A613A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EBFB3D-6C9F-4D8A-A8C8-1B568F703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85870B61-FDB4-4CBD-A327-BA3073F30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3080" name="Group 3"/>
            <p:cNvGrpSpPr>
              <a:grpSpLocks/>
            </p:cNvGrpSpPr>
            <p:nvPr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3084" name="Rectangle 4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  <p:sp>
            <p:nvSpPr>
              <p:cNvPr id="3085" name="Freeform 5"/>
              <p:cNvSpPr>
                <a:spLocks/>
              </p:cNvSpPr>
              <p:nvPr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3081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3082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  <p:sp>
            <p:nvSpPr>
              <p:cNvPr id="3083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</p:grpSp>
      </p:grpSp>
      <p:sp>
        <p:nvSpPr>
          <p:cNvPr id="307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085AE1-8526-46CA-99DC-7386DD3F2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</p:spPr>
      </p:pic>
      <p:sp>
        <p:nvSpPr>
          <p:cNvPr id="6147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003366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OZNAČENÍ MATERIÁLU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 VY_32_INOVACE_120_M6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NÁZEV VZDĚLÁVACÍHO MATERIÁLU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Převody jednotek</a:t>
            </a:r>
            <a:endParaRPr lang="cs-CZ" sz="1200" dirty="0">
              <a:solidFill>
                <a:srgbClr val="FF0000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003366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dirty="0">
                <a:solidFill>
                  <a:srgbClr val="003366"/>
                </a:solidFill>
                <a:latin typeface="Arial" charset="0"/>
              </a:rPr>
              <a:t>NÁZEV ŠKOLY: Základní škola a Mateřská škola, Hevlín, příspěvková organizace</a:t>
            </a:r>
          </a:p>
          <a:p>
            <a:pPr algn="ctr">
              <a:spcBef>
                <a:spcPct val="50000"/>
              </a:spcBef>
            </a:pPr>
            <a:r>
              <a:rPr lang="cs-CZ" sz="1200" b="1" dirty="0" err="1">
                <a:solidFill>
                  <a:srgbClr val="003366"/>
                </a:solidFill>
                <a:latin typeface="Arial" charset="0"/>
              </a:rPr>
              <a:t>CÍSLO</a:t>
            </a: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 PROJEKTU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CZ.1.07/1.4.00/21.2193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KLÍČOVÁ AKTIVITA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III/2</a:t>
            </a: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003366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TÉMA HODINY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Převody jednotek objemu(ostatní)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ROČNÍK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6.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PŘEDMĚT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Matematika</a:t>
            </a: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FF0000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AUTOR  MATERIÁLU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Karel </a:t>
            </a:r>
            <a:r>
              <a:rPr lang="cs-CZ" sz="1200" dirty="0" err="1">
                <a:solidFill>
                  <a:srgbClr val="003366"/>
                </a:solidFill>
                <a:latin typeface="Arial" charset="0"/>
              </a:rPr>
              <a:t>Koryťák</a:t>
            </a:r>
            <a:endParaRPr lang="cs-CZ" sz="1200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/>
            <a:endParaRPr lang="cs-CZ" sz="1200" i="1">
              <a:solidFill>
                <a:srgbClr val="003366"/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endParaRPr lang="cs-CZ" sz="1200">
              <a:solidFill>
                <a:srgbClr val="003366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F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deseti příkladech si žáci  ze čtyř možností vybírají správnou odpověď převodu různých jednotek </a:t>
            </a:r>
            <a:r>
              <a:rPr lang="cs-CZ" sz="1400" dirty="0" smtClean="0">
                <a:latin typeface="Arial" charset="0"/>
                <a:cs typeface="Arial" charset="0"/>
              </a:rPr>
              <a:t>objemu,  </a:t>
            </a:r>
            <a:r>
              <a:rPr lang="cs-CZ" sz="1400" dirty="0" smtClean="0">
                <a:latin typeface="Arial" charset="0"/>
                <a:cs typeface="Arial" charset="0"/>
              </a:rPr>
              <a:t>v krátkém </a:t>
            </a:r>
            <a:r>
              <a:rPr lang="cs-CZ" sz="1400" dirty="0" smtClean="0">
                <a:latin typeface="Arial" charset="0"/>
                <a:cs typeface="Arial" charset="0"/>
              </a:rPr>
              <a:t>testu </a:t>
            </a:r>
            <a:r>
              <a:rPr lang="cs-CZ" sz="1400" dirty="0" smtClean="0">
                <a:latin typeface="Arial" charset="0"/>
                <a:cs typeface="Arial" charset="0"/>
              </a:rPr>
              <a:t>o deseti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příkladech se po odpovědi okamžitě zobrazí, zdali je výsledek správný</a:t>
            </a:r>
          </a:p>
          <a:p>
            <a:pPr eaLnBrk="1" hangingPunct="1"/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žák řeší převody jednotek obsahu </a:t>
            </a:r>
          </a:p>
          <a:p>
            <a:pPr eaLnBrk="1" hangingPunct="1"/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shrneme-li závěrem výsledky </a:t>
            </a:r>
            <a:r>
              <a:rPr lang="cs-CZ" sz="1400" dirty="0" smtClean="0">
                <a:latin typeface="Arial" charset="0"/>
                <a:cs typeface="Arial" charset="0"/>
              </a:rPr>
              <a:t>po předchozích zkušenostech s převody jednotek lze popravdě říci ,že žáci bez problémů zvládají převody jednotek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v oboru desetinných čísel, došlo k velkému zlepšení po pamětném zvládnutí všech tabulek převodů jednotek</a:t>
            </a:r>
          </a:p>
          <a:p>
            <a:pPr eaLnBrk="1" hangingPunct="1"/>
            <a:endParaRPr lang="cs-CZ" sz="1400" b="1" i="1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1400" b="1" i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vlastní tvorba autora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200" dirty="0" smtClean="0">
                <a:latin typeface="Times New Roman" pitchFamily="18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70475" y="4524375"/>
            <a:ext cx="3694113" cy="714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i="1" dirty="0">
                <a:solidFill>
                  <a:schemeClr val="tx1"/>
                </a:solidFill>
              </a:rPr>
              <a:t>0,21dl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70475" y="3489325"/>
            <a:ext cx="3694113" cy="7826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i="1" dirty="0">
                <a:solidFill>
                  <a:schemeClr val="tx1"/>
                </a:solidFill>
              </a:rPr>
              <a:t>2,1dl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  <p:sp>
        <p:nvSpPr>
          <p:cNvPr id="11" name="Obdélník 10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82209" y="1988840"/>
            <a:ext cx="4276551" cy="1071563"/>
          </a:xfrm>
          <a:prstGeom prst="rect">
            <a:avLst/>
          </a:prstGeom>
          <a:blipFill rotWithShape="1">
            <a:blip r:embed="rId2"/>
            <a:stretch>
              <a:fillRect b="-14286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65150" y="4524375"/>
            <a:ext cx="3694113" cy="8032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i="1" dirty="0">
                <a:solidFill>
                  <a:schemeClr val="tx1"/>
                </a:solidFill>
              </a:rPr>
              <a:t>210dl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5150" y="3489325"/>
            <a:ext cx="3678238" cy="7826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i="1" dirty="0">
                <a:solidFill>
                  <a:schemeClr val="tx1"/>
                </a:solidFill>
              </a:rPr>
              <a:t> 21dl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45644" y="1950064"/>
            <a:ext cx="4771802" cy="1071563"/>
          </a:xfrm>
          <a:prstGeom prst="rect">
            <a:avLst/>
          </a:prstGeom>
          <a:blipFill rotWithShape="1">
            <a:blip r:embed="rId2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70475" y="4524375"/>
            <a:ext cx="3694113" cy="714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i="1" dirty="0">
                <a:solidFill>
                  <a:schemeClr val="tx1"/>
                </a:solidFill>
              </a:rPr>
              <a:t>0,87hl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1000" y="3479800"/>
            <a:ext cx="3694113" cy="8016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i="1" dirty="0">
                <a:solidFill>
                  <a:schemeClr val="tx1"/>
                </a:solidFill>
              </a:rPr>
              <a:t>870hl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70475" y="3489325"/>
            <a:ext cx="3694113" cy="7826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i="1" dirty="0">
                <a:solidFill>
                  <a:schemeClr val="tx1"/>
                </a:solidFill>
              </a:rPr>
              <a:t>8,7hl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288" y="4524375"/>
            <a:ext cx="3679825" cy="7842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i="1" dirty="0">
                <a:solidFill>
                  <a:schemeClr val="tx1"/>
                </a:solidFill>
              </a:rPr>
              <a:t>87hl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5" y="1950064"/>
            <a:ext cx="4132535" cy="1071563"/>
          </a:xfrm>
          <a:prstGeom prst="rect">
            <a:avLst/>
          </a:prstGeom>
          <a:blipFill rotWithShape="1">
            <a:blip r:embed="rId2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  <p:sp>
        <p:nvSpPr>
          <p:cNvPr id="11" name="Obdélník 10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58818" y="4517677"/>
            <a:ext cx="3694797" cy="783531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2" name="Obdélník 1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9140" y="3418984"/>
            <a:ext cx="3694797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3" name="Obdélník 12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0369" y="4517677"/>
            <a:ext cx="3694797" cy="7835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4" name="Obdélník 1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4125" y="3429000"/>
            <a:ext cx="3679490" cy="7835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--mix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2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36215" y="3505856"/>
            <a:ext cx="3694797" cy="7835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85355" y="3505857"/>
            <a:ext cx="3679490" cy="7835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</a:t>
            </a:r>
            <a:r>
              <a:rPr lang="cs-CZ" sz="1600" b="1" dirty="0">
                <a:solidFill>
                  <a:schemeClr val="tx1"/>
                </a:solidFill>
              </a:rPr>
              <a:t>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--mix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276258" y="1950064"/>
            <a:ext cx="4412054" cy="1071563"/>
          </a:xfrm>
          <a:prstGeom prst="rect">
            <a:avLst/>
          </a:prstGeom>
          <a:blipFill rotWithShape="1">
            <a:blip r:embed="rId2"/>
            <a:stretch>
              <a:fillRect l="-136" b="-15873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8" y="3541553"/>
            <a:ext cx="3694797" cy="71455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5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32584"/>
            <a:ext cx="3679490" cy="7835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--mix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17000" y="1950064"/>
            <a:ext cx="4371311" cy="1071563"/>
          </a:xfrm>
          <a:prstGeom prst="rect">
            <a:avLst/>
          </a:prstGeom>
          <a:blipFill rotWithShape="1">
            <a:blip r:embed="rId2"/>
            <a:stretch>
              <a:fillRect b="-17460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0598" y="4593817"/>
            <a:ext cx="3832805" cy="714552"/>
          </a:xfrm>
          <a:prstGeom prst="rect">
            <a:avLst/>
          </a:prstGeom>
          <a:blipFill rotWithShape="1">
            <a:blip r:embed="rId3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0370" y="3479452"/>
            <a:ext cx="3853033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40" y="3488739"/>
            <a:ext cx="3832805" cy="783531"/>
          </a:xfrm>
          <a:prstGeom prst="rect">
            <a:avLst/>
          </a:prstGeom>
          <a:blipFill rotWithShape="1">
            <a:blip r:embed="rId5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39" y="4524838"/>
            <a:ext cx="3832805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63575" y="557213"/>
            <a:ext cx="7815263" cy="10096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--mix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06886" y="1959351"/>
            <a:ext cx="4371311" cy="1071563"/>
          </a:xfrm>
          <a:prstGeom prst="rect">
            <a:avLst/>
          </a:prstGeom>
          <a:blipFill rotWithShape="1">
            <a:blip r:embed="rId7"/>
            <a:stretch>
              <a:fillRect b="-14286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3" name="Obdélník 12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0598" y="3488739"/>
            <a:ext cx="3853033" cy="802104"/>
          </a:xfrm>
          <a:prstGeom prst="rect">
            <a:avLst/>
          </a:prstGeom>
          <a:blipFill rotWithShape="1">
            <a:blip r:embed="rId8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907705" y="1950064"/>
            <a:ext cx="4780608" cy="1071563"/>
          </a:xfrm>
          <a:prstGeom prst="rect">
            <a:avLst/>
          </a:prstGeom>
          <a:blipFill rotWithShape="1">
            <a:blip r:embed="rId2"/>
            <a:stretch>
              <a:fillRect t="-4233" b="-22222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6733" y="3488739"/>
            <a:ext cx="3694797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2268" y="4547415"/>
            <a:ext cx="3679490" cy="7835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11760" y="1950064"/>
            <a:ext cx="4276551" cy="1071563"/>
          </a:xfrm>
          <a:prstGeom prst="rect">
            <a:avLst/>
          </a:prstGeom>
          <a:blipFill rotWithShape="1">
            <a:blip r:embed="rId2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6479" y="3356992"/>
            <a:ext cx="3694797" cy="7835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356991"/>
            <a:ext cx="3679490" cy="7835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6479" y="3356992"/>
            <a:ext cx="3694797" cy="783531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356991"/>
            <a:ext cx="3679490" cy="7835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</a:t>
            </a:r>
            <a:r>
              <a:rPr lang="cs-CZ" sz="1600" b="1" dirty="0">
                <a:solidFill>
                  <a:schemeClr val="tx1"/>
                </a:solidFill>
              </a:rPr>
              <a:t>!</a:t>
            </a: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704850" y="669925"/>
            <a:ext cx="8059738" cy="10080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</a:p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14371" y="1900135"/>
            <a:ext cx="4132535" cy="1071563"/>
          </a:xfrm>
          <a:prstGeom prst="rect">
            <a:avLst/>
          </a:prstGeom>
          <a:blipFill rotWithShape="1">
            <a:blip r:embed="rId6"/>
            <a:stretch>
              <a:fillRect b="-14362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3" name="Obdélník 12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6045" y="4524838"/>
            <a:ext cx="3694797" cy="802104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4" name="Obdélník 1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3665" y="3367819"/>
            <a:ext cx="3694797" cy="783531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356991"/>
            <a:ext cx="3679490" cy="783531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750888" y="531813"/>
            <a:ext cx="7815262" cy="100806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objemu -mix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90626" y="1932727"/>
            <a:ext cx="4132535" cy="1071563"/>
          </a:xfrm>
          <a:prstGeom prst="rect">
            <a:avLst/>
          </a:prstGeom>
          <a:blipFill rotWithShape="1">
            <a:blip r:embed="rId4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3" name="Obdélník 12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6043" y="4496674"/>
            <a:ext cx="3694797" cy="802104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4" name="Obdélník 1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3663" y="3339655"/>
            <a:ext cx="3694797" cy="7835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theme/theme1.xml><?xml version="1.0" encoding="utf-8"?>
<a:theme xmlns:a="http://schemas.openxmlformats.org/drawingml/2006/main" name="VY_32_INOVACE_120_M6_Převody jednotek objemu 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VY_32_INOVACE_120_M6_Převody jednotek objemu 2</Template>
  <TotalTime>1</TotalTime>
  <Words>247</Words>
  <Application>Microsoft Office PowerPoint</Application>
  <PresentationFormat>Předvádění na obrazovce (4:3)</PresentationFormat>
  <Paragraphs>113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VY_32_INOVACE_120_M6_Převody jednotek objemu 2</vt:lpstr>
      <vt:lpstr>1_Motiv systému Office</vt:lpstr>
      <vt:lpstr>Kapsle</vt:lpstr>
      <vt:lpstr>Prezentace aplikace PowerPoint</vt:lpstr>
      <vt:lpstr>POPIS MATERIÁLU</vt:lpstr>
      <vt:lpstr>PŘEVODY-jednotek objemu -mix</vt:lpstr>
      <vt:lpstr>PŘEVODY-jednotek objemu -mix</vt:lpstr>
      <vt:lpstr>PŘEVODY-jednotek objemu -mix</vt:lpstr>
      <vt:lpstr>PŘEVODY-jednotek objemu --mix</vt:lpstr>
      <vt:lpstr>PŘEVODY-jednotek objemu --mix</vt:lpstr>
      <vt:lpstr>PŘEVODY-jednotek objemu --mix</vt:lpstr>
      <vt:lpstr>PŘEVODY-jednotek objemu -mix</vt:lpstr>
      <vt:lpstr>PŘEVODY-jednotek objemu -mix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Szajko R</dc:creator>
  <cp:lastModifiedBy>Ludmila Moličová</cp:lastModifiedBy>
  <cp:revision>3</cp:revision>
  <dcterms:created xsi:type="dcterms:W3CDTF">2013-09-03T08:42:46Z</dcterms:created>
  <dcterms:modified xsi:type="dcterms:W3CDTF">2014-01-10T13:11:02Z</dcterms:modified>
</cp:coreProperties>
</file>