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66FF66"/>
    <a:srgbClr val="FF3399"/>
    <a:srgbClr val="FABE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17368-AAA9-4CDE-B1F8-5B2FCCEED5D1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6F54D-6B6B-47F7-AAC0-33BDABE5C1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14.wm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7.wmf"/><Relationship Id="rId7" Type="http://schemas.openxmlformats.org/officeDocument/2006/relationships/image" Target="../media/image20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29.wmf"/><Relationship Id="rId3" Type="http://schemas.openxmlformats.org/officeDocument/2006/relationships/image" Target="../media/image23.wmf"/><Relationship Id="rId7" Type="http://schemas.openxmlformats.org/officeDocument/2006/relationships/image" Target="../media/image25.png"/><Relationship Id="rId12" Type="http://schemas.openxmlformats.org/officeDocument/2006/relationships/image" Target="../media/image12.wmf"/><Relationship Id="rId2" Type="http://schemas.openxmlformats.org/officeDocument/2006/relationships/image" Target="../media/image2.jpeg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11" Type="http://schemas.openxmlformats.org/officeDocument/2006/relationships/image" Target="../media/image28.png"/><Relationship Id="rId5" Type="http://schemas.openxmlformats.org/officeDocument/2006/relationships/image" Target="../media/image21.wmf"/><Relationship Id="rId15" Type="http://schemas.openxmlformats.org/officeDocument/2006/relationships/image" Target="../media/image31.wmf"/><Relationship Id="rId10" Type="http://schemas.openxmlformats.org/officeDocument/2006/relationships/image" Target="../media/image17.wmf"/><Relationship Id="rId4" Type="http://schemas.openxmlformats.org/officeDocument/2006/relationships/image" Target="../media/image24.wmf"/><Relationship Id="rId9" Type="http://schemas.openxmlformats.org/officeDocument/2006/relationships/image" Target="../media/image27.wmf"/><Relationship Id="rId14" Type="http://schemas.openxmlformats.org/officeDocument/2006/relationships/image" Target="../media/image3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</a:t>
            </a:r>
            <a:r>
              <a:rPr lang="cs-CZ" sz="2000" smtClean="0"/>
              <a:t>: </a:t>
            </a:r>
            <a:r>
              <a:rPr lang="cs-CZ" sz="2000" smtClean="0"/>
              <a:t>VY_32_INOVACE_456 </a:t>
            </a:r>
            <a:r>
              <a:rPr lang="cs-CZ" sz="2000" dirty="0" err="1" smtClean="0"/>
              <a:t>Nj</a:t>
            </a:r>
            <a:r>
              <a:rPr lang="cs-CZ" sz="2000" dirty="0" smtClean="0"/>
              <a:t>/8</a:t>
            </a:r>
            <a:r>
              <a:rPr lang="cs-CZ" sz="2000" b="1" i="1" dirty="0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Předložky se 3. a 4. pádem</a:t>
            </a:r>
          </a:p>
          <a:p>
            <a:pPr>
              <a:buNone/>
            </a:pPr>
            <a:r>
              <a:rPr lang="cs-CZ" sz="2000" dirty="0" smtClean="0"/>
              <a:t>    Ročník: 8.</a:t>
            </a:r>
          </a:p>
          <a:p>
            <a:pPr>
              <a:buNone/>
            </a:pPr>
            <a:r>
              <a:rPr lang="cs-CZ" sz="2000" dirty="0" smtClean="0"/>
              <a:t>    Klíčová slova: Předložky se 3. a 4. pádem, popis obrázku, doplňování do vět</a:t>
            </a:r>
          </a:p>
          <a:p>
            <a:pPr>
              <a:buNone/>
            </a:pPr>
            <a:r>
              <a:rPr lang="cs-CZ" sz="2000" dirty="0" smtClean="0"/>
              <a:t>    Datum tvorby: 1. 1. 2014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Metodické pokyny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8.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2“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gramatickým tématem je používání předložek se </a:t>
            </a:r>
            <a:r>
              <a:rPr lang="cs-CZ" sz="2400" dirty="0"/>
              <a:t>3</a:t>
            </a:r>
            <a:r>
              <a:rPr lang="cs-CZ" sz="2400" dirty="0" smtClean="0"/>
              <a:t>.a 4. pádem.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 výkladových tabulích (3 - 6) následuje procvičení daného jevu snímky (7 - 14).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Úkol na snímku 8, 9, 10  jsou konverzačně zaměřeny,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Už umíme: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Skloňování podstatných jmen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636912"/>
          <a:ext cx="6408712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2178"/>
                <a:gridCol w="1602178"/>
                <a:gridCol w="1602178"/>
                <a:gridCol w="1602178"/>
              </a:tblGrid>
              <a:tr h="54006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Mužský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Ženský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Střední rod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 pád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DER (EIN)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DIE (EINE)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DAS (EIN)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 pád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DEM (EINEM)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DER (EINER)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DEM (EINEM)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 pád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DEN (EINEN)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DIE (EINE)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DAS (EIN)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Předložky se 3. a 4. pádem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i="1" dirty="0"/>
              <a:t>P</a:t>
            </a:r>
            <a:r>
              <a:rPr lang="cs-CZ" sz="2800" i="1" dirty="0" smtClean="0"/>
              <a:t>ojí se se třetím pádem pokud vyjadřují místo, nebo se čtvrtým pádem, vyjadřují-li směr.</a:t>
            </a:r>
            <a:endParaRPr lang="cs-CZ" sz="28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1" y="2852936"/>
          <a:ext cx="7272809" cy="1368152"/>
        </p:xfrm>
        <a:graphic>
          <a:graphicData uri="http://schemas.openxmlformats.org/drawingml/2006/table">
            <a:tbl>
              <a:tblPr firstRow="1" bandRow="1">
                <a:solidFill>
                  <a:schemeClr val="accent1">
                    <a:lumMod val="40000"/>
                    <a:lumOff val="60000"/>
                  </a:schemeClr>
                </a:solidFill>
                <a:tableStyleId>{5C22544A-7EE6-4342-B048-85BDC9FD1C3A}</a:tableStyleId>
              </a:tblPr>
              <a:tblGrid>
                <a:gridCol w="808090"/>
                <a:gridCol w="808090"/>
                <a:gridCol w="638391"/>
                <a:gridCol w="800009"/>
                <a:gridCol w="1090921"/>
                <a:gridCol w="703039"/>
                <a:gridCol w="808090"/>
                <a:gridCol w="808090"/>
                <a:gridCol w="808089"/>
              </a:tblGrid>
              <a:tr h="668773"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an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auf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in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neben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zwischen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vor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hinter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über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unter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6993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na, u, k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v, do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vedle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mezi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před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nad,</a:t>
                      </a:r>
                      <a:r>
                        <a:rPr lang="cs-CZ" b="1" baseline="0" dirty="0" smtClean="0"/>
                        <a:t> přes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pod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Zkosené hrany 4"/>
          <p:cNvSpPr/>
          <p:nvPr/>
        </p:nvSpPr>
        <p:spPr>
          <a:xfrm>
            <a:off x="971600" y="4797152"/>
            <a:ext cx="3312368" cy="792088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KDE (WO) = 3. PÁD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860032" y="4797152"/>
            <a:ext cx="3096344" cy="792088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KAM (WOHIN) = 4. PÁD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Příklady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1"/>
                </a:solidFill>
              </a:rPr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den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Před garáží.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Před garáž.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Na stole. (kde - místo)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 stůl. (kam - směr)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Vor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Garage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Vor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0070C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Garage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1763688" y="206084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63688" y="2276872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195736" y="2132856"/>
            <a:ext cx="151216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 pád = kde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flipV="1">
            <a:off x="1691680" y="306896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691680" y="328498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2123728" y="3140968"/>
            <a:ext cx="151216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. pád = kam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 flipV="1">
            <a:off x="1547664" y="515719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547664" y="407707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47664" y="429309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547664" y="5373216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1979712" y="5157192"/>
            <a:ext cx="151216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 = 4. pád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979712" y="4149080"/>
            <a:ext cx="1512168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de =3. pád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Důležitá slovesa!</a:t>
            </a:r>
            <a:endParaRPr lang="cs-CZ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Berlin Sans FB" pitchFamily="34" charset="0"/>
              </a:rPr>
              <a:t>Stehen - stát ( kde = 3. pád)</a:t>
            </a:r>
          </a:p>
          <a:p>
            <a:pPr marL="514350" indent="-514350">
              <a:buNone/>
            </a:pPr>
            <a:r>
              <a:rPr lang="cs-CZ" dirty="0" smtClean="0">
                <a:latin typeface="Berlin Sans FB" pitchFamily="34" charset="0"/>
              </a:rPr>
              <a:t>     </a:t>
            </a:r>
            <a:r>
              <a:rPr lang="cs-CZ" dirty="0" err="1" smtClean="0">
                <a:latin typeface="Berlin Sans FB" pitchFamily="34" charset="0"/>
              </a:rPr>
              <a:t>Stellen</a:t>
            </a:r>
            <a:r>
              <a:rPr lang="cs-CZ" dirty="0" smtClean="0">
                <a:latin typeface="Berlin Sans FB" pitchFamily="34" charset="0"/>
              </a:rPr>
              <a:t> - postavit (kam = 4. pád)</a:t>
            </a:r>
          </a:p>
          <a:p>
            <a:pPr marL="514350" indent="-514350">
              <a:buNone/>
            </a:pPr>
            <a:r>
              <a:rPr lang="cs-CZ" sz="2400" i="1" dirty="0" err="1" smtClean="0">
                <a:latin typeface="Berlin Sans FB" pitchFamily="34" charset="0"/>
              </a:rPr>
              <a:t>Das</a:t>
            </a:r>
            <a:r>
              <a:rPr lang="cs-CZ" sz="2400" i="1" dirty="0" smtClean="0">
                <a:latin typeface="Berlin Sans FB" pitchFamily="34" charset="0"/>
              </a:rPr>
              <a:t> Auto </a:t>
            </a:r>
            <a:r>
              <a:rPr lang="cs-CZ" sz="2400" i="1" dirty="0" err="1" smtClean="0">
                <a:latin typeface="Berlin Sans FB" pitchFamily="34" charset="0"/>
              </a:rPr>
              <a:t>steht</a:t>
            </a:r>
            <a:r>
              <a:rPr lang="cs-CZ" sz="2400" i="1" dirty="0" smtClean="0">
                <a:latin typeface="Berlin Sans FB" pitchFamily="34" charset="0"/>
              </a:rPr>
              <a:t> vor der </a:t>
            </a:r>
            <a:r>
              <a:rPr lang="cs-CZ" sz="2400" i="1" dirty="0" err="1" smtClean="0">
                <a:latin typeface="Berlin Sans FB" pitchFamily="34" charset="0"/>
              </a:rPr>
              <a:t>Garage</a:t>
            </a:r>
            <a:r>
              <a:rPr lang="cs-CZ" sz="2400" i="1" dirty="0" smtClean="0">
                <a:latin typeface="Berlin Sans FB" pitchFamily="34" charset="0"/>
              </a:rPr>
              <a:t>, </a:t>
            </a:r>
            <a:r>
              <a:rPr lang="cs-CZ" sz="2400" i="1" dirty="0" err="1" smtClean="0">
                <a:latin typeface="Berlin Sans FB" pitchFamily="34" charset="0"/>
              </a:rPr>
              <a:t>ich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stelle</a:t>
            </a:r>
            <a:r>
              <a:rPr lang="cs-CZ" sz="2400" i="1" dirty="0" smtClean="0">
                <a:latin typeface="Berlin Sans FB" pitchFamily="34" charset="0"/>
              </a:rPr>
              <a:t> es </a:t>
            </a:r>
            <a:r>
              <a:rPr lang="cs-CZ" sz="2400" i="1" dirty="0" err="1" smtClean="0">
                <a:latin typeface="Berlin Sans FB" pitchFamily="34" charset="0"/>
              </a:rPr>
              <a:t>hinter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das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Haus</a:t>
            </a:r>
            <a:r>
              <a:rPr lang="cs-CZ" sz="2400" i="1" dirty="0" smtClean="0">
                <a:latin typeface="Berlin Sans FB" pitchFamily="34" charset="0"/>
              </a:rPr>
              <a:t>.</a:t>
            </a:r>
          </a:p>
          <a:p>
            <a:pPr marL="514350" indent="-514350">
              <a:buNone/>
            </a:pPr>
            <a:endParaRPr lang="cs-CZ" sz="2400" i="1" dirty="0" smtClean="0">
              <a:latin typeface="Berlin Sans FB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Berlin Sans FB" pitchFamily="34" charset="0"/>
              </a:rPr>
              <a:t>2)  </a:t>
            </a:r>
            <a:r>
              <a:rPr lang="cs-CZ" dirty="0" err="1" smtClean="0">
                <a:latin typeface="Berlin Sans FB" pitchFamily="34" charset="0"/>
              </a:rPr>
              <a:t>Liegen</a:t>
            </a:r>
            <a:r>
              <a:rPr lang="cs-CZ" dirty="0" smtClean="0">
                <a:latin typeface="Berlin Sans FB" pitchFamily="34" charset="0"/>
              </a:rPr>
              <a:t> - ležet (kde = 3. pád)</a:t>
            </a:r>
          </a:p>
          <a:p>
            <a:pPr marL="514350" indent="-514350">
              <a:buNone/>
            </a:pPr>
            <a:r>
              <a:rPr lang="cs-CZ" dirty="0" smtClean="0">
                <a:latin typeface="Berlin Sans FB" pitchFamily="34" charset="0"/>
              </a:rPr>
              <a:t>     </a:t>
            </a:r>
            <a:r>
              <a:rPr lang="cs-CZ" dirty="0" err="1" smtClean="0">
                <a:latin typeface="Berlin Sans FB" pitchFamily="34" charset="0"/>
              </a:rPr>
              <a:t>Legen</a:t>
            </a:r>
            <a:r>
              <a:rPr lang="cs-CZ" dirty="0" smtClean="0">
                <a:latin typeface="Berlin Sans FB" pitchFamily="34" charset="0"/>
              </a:rPr>
              <a:t> - položit (kam = 4. pád)</a:t>
            </a:r>
          </a:p>
          <a:p>
            <a:pPr marL="514350" indent="-514350">
              <a:buNone/>
            </a:pPr>
            <a:r>
              <a:rPr lang="cs-CZ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Das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Buch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liegt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auf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dem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Tisch</a:t>
            </a:r>
            <a:r>
              <a:rPr lang="cs-CZ" sz="2400" i="1" dirty="0" smtClean="0">
                <a:latin typeface="Berlin Sans FB" pitchFamily="34" charset="0"/>
              </a:rPr>
              <a:t>, </a:t>
            </a:r>
            <a:r>
              <a:rPr lang="cs-CZ" sz="2400" i="1" dirty="0" err="1" smtClean="0">
                <a:latin typeface="Berlin Sans FB" pitchFamily="34" charset="0"/>
              </a:rPr>
              <a:t>ich</a:t>
            </a:r>
            <a:r>
              <a:rPr lang="cs-CZ" sz="2400" i="1" dirty="0" smtClean="0">
                <a:latin typeface="Berlin Sans FB" pitchFamily="34" charset="0"/>
              </a:rPr>
              <a:t> </a:t>
            </a:r>
            <a:r>
              <a:rPr lang="cs-CZ" sz="2400" i="1" dirty="0" err="1" smtClean="0">
                <a:latin typeface="Berlin Sans FB" pitchFamily="34" charset="0"/>
              </a:rPr>
              <a:t>lege</a:t>
            </a:r>
            <a:r>
              <a:rPr lang="cs-CZ" sz="2400" i="1" dirty="0" smtClean="0">
                <a:latin typeface="Berlin Sans FB" pitchFamily="34" charset="0"/>
              </a:rPr>
              <a:t> es in den </a:t>
            </a:r>
            <a:r>
              <a:rPr lang="cs-CZ" sz="2400" i="1" dirty="0" err="1" smtClean="0">
                <a:latin typeface="Berlin Sans FB" pitchFamily="34" charset="0"/>
              </a:rPr>
              <a:t>Rucksack</a:t>
            </a:r>
            <a:r>
              <a:rPr lang="cs-CZ" sz="2400" i="1" dirty="0" smtClean="0">
                <a:latin typeface="Berlin Sans FB" pitchFamily="34" charset="0"/>
              </a:rPr>
              <a:t>.</a:t>
            </a:r>
            <a:endParaRPr lang="cs-CZ" sz="2400" dirty="0" smtClean="0">
              <a:latin typeface="Berlin Sans FB" pitchFamily="34" charset="0"/>
            </a:endParaRPr>
          </a:p>
          <a:p>
            <a:pPr marL="514350" indent="-514350">
              <a:buNone/>
            </a:pPr>
            <a:endParaRPr lang="cs-CZ" dirty="0">
              <a:latin typeface="Berlin Sans FB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Vyberte vhodný překlad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Vor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In </a:t>
            </a:r>
            <a:r>
              <a:rPr lang="cs-CZ" dirty="0" err="1" smtClean="0"/>
              <a:t>dem</a:t>
            </a:r>
            <a:r>
              <a:rPr lang="cs-CZ" dirty="0" smtClean="0"/>
              <a:t> Park.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Vor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In den Park.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3707904" y="1772816"/>
            <a:ext cx="576064" cy="36004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3347864" y="2204864"/>
            <a:ext cx="576064" cy="36004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059832" y="2780928"/>
            <a:ext cx="576064" cy="36004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563888" y="3284984"/>
            <a:ext cx="576064" cy="360040"/>
          </a:xfrm>
          <a:prstGeom prst="cloud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3203848" y="3789040"/>
            <a:ext cx="576064" cy="36004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2987824" y="4293096"/>
            <a:ext cx="576064" cy="360040"/>
          </a:xfrm>
          <a:prstGeom prst="cloud">
            <a:avLst/>
          </a:prstGeom>
          <a:solidFill>
            <a:srgbClr val="FABE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3275856" y="4797152"/>
            <a:ext cx="576064" cy="360040"/>
          </a:xfrm>
          <a:prstGeom prst="cloud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987824" y="5301208"/>
            <a:ext cx="576064" cy="360040"/>
          </a:xfrm>
          <a:prstGeom prst="cloud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4788024" y="1844824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B)  Do parku.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5724128" y="2492896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E) V parku.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6804248" y="3140968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A) Před školou.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4788024" y="3212976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F) Na postel.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5724128" y="3861048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C) Na posteli.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4860032" y="4581128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H) Za dům.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6876256" y="4797152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G) Před školu.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kosené hrany 27"/>
          <p:cNvSpPr/>
          <p:nvPr/>
        </p:nvSpPr>
        <p:spPr>
          <a:xfrm>
            <a:off x="5508104" y="5373216"/>
            <a:ext cx="1728192" cy="432048"/>
          </a:xfrm>
          <a:prstGeom prst="bevel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D) Za domem.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Odpovězte na otázku: </a:t>
            </a:r>
            <a:r>
              <a:rPr lang="cs-CZ" sz="3600" b="1" i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</a:t>
            </a:r>
            <a:r>
              <a:rPr lang="cs-CZ" sz="3600" b="1" i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i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ist</a:t>
            </a:r>
            <a:r>
              <a:rPr lang="cs-CZ" sz="3600" b="1" i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i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die</a:t>
            </a:r>
            <a:r>
              <a:rPr lang="cs-CZ" sz="3600" b="1" i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i="1" dirty="0" err="1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Katze</a:t>
            </a:r>
            <a:r>
              <a:rPr lang="cs-CZ" sz="3600" b="1" i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3600" b="1" i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tandard\AppData\Local\Microsoft\Windows\Temporary Internet Files\Content.IE5\2J34JFU8\MC90043625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068960"/>
            <a:ext cx="1346334" cy="1346334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QDA77Z5D\MC900351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8"/>
            <a:ext cx="864096" cy="1062677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J25ATIDM\MC9004341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3068960"/>
            <a:ext cx="1589658" cy="792088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2J34JFU8\MC900352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772816"/>
            <a:ext cx="1061912" cy="864096"/>
          </a:xfrm>
          <a:prstGeom prst="rect">
            <a:avLst/>
          </a:prstGeom>
          <a:noFill/>
        </p:spPr>
      </p:pic>
      <p:pic>
        <p:nvPicPr>
          <p:cNvPr id="1035" name="Picture 11" descr="C:\Users\standard\AppData\Local\Microsoft\Windows\Temporary Internet Files\Content.IE5\GIR7FVX9\MC9004304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221088"/>
            <a:ext cx="1072265" cy="1080120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QDA77Z5D\MC9004261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2348880"/>
            <a:ext cx="1224136" cy="993419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5292080" y="1844824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dem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Bett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652120" y="3501008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dem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Haus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3568" y="4149080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dem</a:t>
            </a:r>
            <a:r>
              <a:rPr lang="cs-CZ" dirty="0" smtClean="0">
                <a:solidFill>
                  <a:schemeClr val="tx1"/>
                </a:solidFill>
              </a:rPr>
              <a:t> Stadion.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16216" y="5445224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dem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Zimmer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691680" y="1916832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dem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Wald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23928" y="2996952"/>
            <a:ext cx="1080120" cy="15121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987824" y="5085184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der </a:t>
            </a:r>
            <a:r>
              <a:rPr lang="cs-CZ" dirty="0" err="1" smtClean="0">
                <a:solidFill>
                  <a:schemeClr val="tx1"/>
                </a:solidFill>
              </a:rPr>
              <a:t>Garage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9" name="Picture 15" descr="C:\Users\standard\AppData\Local\Microsoft\Windows\Temporary Internet Files\Content.IE5\2J34JFU8\MC900060382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4797152"/>
            <a:ext cx="1143534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Odpovězte na otázku: </a:t>
            </a:r>
            <a:r>
              <a:rPr lang="cs-CZ" sz="3600" b="1" i="1" dirty="0" err="1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3600" b="1" i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i="1" dirty="0" err="1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cs-CZ" sz="3600" b="1" i="1" dirty="0" err="1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/>
              </a:rPr>
              <a:t>äuft</a:t>
            </a:r>
            <a:r>
              <a:rPr lang="cs-CZ" sz="3600" b="1" i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/>
              </a:rPr>
              <a:t> Max?</a:t>
            </a:r>
            <a:endParaRPr lang="cs-CZ" sz="3600" b="1" i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a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2" name="Picture 4" descr="C:\Users\standard\AppData\Local\Microsoft\Windows\Temporary Internet Files\Content.IE5\J25ATIDM\MM91000111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140968"/>
            <a:ext cx="1080120" cy="1398218"/>
          </a:xfrm>
          <a:prstGeom prst="rect">
            <a:avLst/>
          </a:prstGeom>
          <a:solidFill>
            <a:srgbClr val="66FF66"/>
          </a:solidFill>
          <a:ln w="19050">
            <a:solidFill>
              <a:schemeClr val="tx1"/>
            </a:solidFill>
          </a:ln>
        </p:spPr>
      </p:pic>
      <p:pic>
        <p:nvPicPr>
          <p:cNvPr id="2057" name="Picture 9" descr="C:\Users\standard\AppData\Local\Microsoft\Windows\Temporary Internet Files\Content.IE5\J25ATIDM\MC90035131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780928"/>
            <a:ext cx="728804" cy="896293"/>
          </a:xfrm>
          <a:prstGeom prst="rect">
            <a:avLst/>
          </a:prstGeom>
          <a:noFill/>
        </p:spPr>
      </p:pic>
      <p:pic>
        <p:nvPicPr>
          <p:cNvPr id="2059" name="Picture 11" descr="C:\Users\standard\AppData\Local\Microsoft\Windows\Temporary Internet Files\Content.IE5\2J34JFU8\MC9003491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844824"/>
            <a:ext cx="1080120" cy="884690"/>
          </a:xfrm>
          <a:prstGeom prst="rect">
            <a:avLst/>
          </a:prstGeom>
          <a:noFill/>
        </p:spPr>
      </p:pic>
      <p:pic>
        <p:nvPicPr>
          <p:cNvPr id="2060" name="Picture 12" descr="C:\Users\standard\AppData\Local\Microsoft\Windows\Temporary Internet Files\Content.IE5\QDA77Z5D\MC9000485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844824"/>
            <a:ext cx="1079329" cy="819758"/>
          </a:xfrm>
          <a:prstGeom prst="rect">
            <a:avLst/>
          </a:prstGeom>
          <a:noFill/>
        </p:spPr>
      </p:pic>
      <p:pic>
        <p:nvPicPr>
          <p:cNvPr id="2061" name="Picture 13" descr="C:\Users\standard\AppData\Local\Microsoft\Windows\Temporary Internet Files\Content.IE5\GIR7FVX9\MC9002167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941168"/>
            <a:ext cx="1344619" cy="907416"/>
          </a:xfrm>
          <a:prstGeom prst="rect">
            <a:avLst/>
          </a:prstGeom>
          <a:noFill/>
        </p:spPr>
      </p:pic>
      <p:pic>
        <p:nvPicPr>
          <p:cNvPr id="2064" name="Picture 16" descr="C:\Users\standard\AppData\Local\Microsoft\Windows\Temporary Internet Files\Content.IE5\QDA77Z5D\MC90023215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4581128"/>
            <a:ext cx="1152128" cy="1132345"/>
          </a:xfrm>
          <a:prstGeom prst="rect">
            <a:avLst/>
          </a:prstGeom>
          <a:noFill/>
        </p:spPr>
      </p:pic>
      <p:pic>
        <p:nvPicPr>
          <p:cNvPr id="2070" name="Picture 22" descr="C:\Users\standard\AppData\Local\Microsoft\Windows\Temporary Internet Files\Content.IE5\GIR7FVX9\MC90022904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2924944"/>
            <a:ext cx="1008112" cy="982770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2339752" y="1988840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Schule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115616" y="4005064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den </a:t>
            </a:r>
            <a:r>
              <a:rPr lang="cs-CZ" dirty="0" err="1" smtClean="0">
                <a:solidFill>
                  <a:schemeClr val="tx1"/>
                </a:solidFill>
              </a:rPr>
              <a:t>Wald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411760" y="5085184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Bad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88224" y="5301208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Stadt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12160" y="4077072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den </a:t>
            </a:r>
            <a:r>
              <a:rPr lang="cs-CZ" dirty="0" err="1" smtClean="0">
                <a:solidFill>
                  <a:schemeClr val="tx1"/>
                </a:solidFill>
              </a:rPr>
              <a:t>Garten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012160" y="2060848"/>
            <a:ext cx="1800200" cy="36004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Haus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Tvořte věty</a:t>
            </a:r>
            <a:endParaRPr lang="cs-CZ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 algn="ctr"/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Bild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....... .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blipFill>
            <a:blip r:embed="rId2" cstate="print"/>
            <a:tile tx="0" ty="0" sx="100000" sy="100000" flip="none" algn="tl"/>
          </a:blipFill>
          <a:ln w="28575">
            <a:solidFill>
              <a:srgbClr val="0070C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a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 algn="ctr"/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Bild</a:t>
            </a:r>
            <a:r>
              <a:rPr lang="cs-CZ" i="1" dirty="0" smtClean="0"/>
              <a:t> </a:t>
            </a:r>
            <a:r>
              <a:rPr lang="cs-CZ" i="1" dirty="0" err="1" smtClean="0"/>
              <a:t>geh</a:t>
            </a:r>
            <a:r>
              <a:rPr lang="cs-CZ" i="1" dirty="0" err="1" smtClean="0">
                <a:latin typeface="Calibri"/>
              </a:rPr>
              <a:t>ört</a:t>
            </a:r>
            <a:r>
              <a:rPr lang="cs-CZ" i="1" dirty="0" smtClean="0">
                <a:latin typeface="Calibri"/>
              </a:rPr>
              <a:t> ....... .</a:t>
            </a:r>
            <a:endParaRPr lang="cs-CZ" i="1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>
          <a:blipFill>
            <a:blip r:embed="rId2" cstate="print"/>
            <a:tile tx="0" ty="0" sx="100000" sy="100000" flip="none" algn="tl"/>
          </a:blipFill>
          <a:ln w="28575">
            <a:solidFill>
              <a:srgbClr val="0070C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a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3081" name="Picture 9" descr="C:\Users\standard\AppData\Local\Microsoft\Windows\Temporary Internet Files\Content.IE5\J25ATIDM\dglxasset[2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492896"/>
            <a:ext cx="878027" cy="779937"/>
          </a:xfrm>
          <a:prstGeom prst="rect">
            <a:avLst/>
          </a:prstGeom>
          <a:noFill/>
        </p:spPr>
      </p:pic>
      <p:pic>
        <p:nvPicPr>
          <p:cNvPr id="3082" name="Picture 10" descr="C:\Users\standard\AppData\Local\Microsoft\Windows\Temporary Internet Files\Content.IE5\2J34JFU8\MC900287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013176"/>
            <a:ext cx="1212389" cy="936104"/>
          </a:xfrm>
          <a:prstGeom prst="rect">
            <a:avLst/>
          </a:prstGeom>
          <a:noFill/>
        </p:spPr>
      </p:pic>
      <p:pic>
        <p:nvPicPr>
          <p:cNvPr id="3083" name="Picture 11" descr="C:\Users\standard\AppData\Local\Microsoft\Windows\Temporary Internet Files\Content.IE5\2J34JFU8\MC900287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730845">
            <a:off x="1538484" y="3242574"/>
            <a:ext cx="1072666" cy="828222"/>
          </a:xfrm>
          <a:prstGeom prst="rect">
            <a:avLst/>
          </a:prstGeom>
          <a:noFill/>
        </p:spPr>
      </p:pic>
      <p:pic>
        <p:nvPicPr>
          <p:cNvPr id="20" name="Picture 6" descr="C:\Users\standard\AppData\Local\Microsoft\Windows\Temporary Internet Files\Content.IE5\GIR7FVX9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4293096"/>
            <a:ext cx="660006" cy="576064"/>
          </a:xfrm>
          <a:prstGeom prst="rect">
            <a:avLst/>
          </a:prstGeom>
          <a:noFill/>
        </p:spPr>
      </p:pic>
      <p:pic>
        <p:nvPicPr>
          <p:cNvPr id="21" name="Picture 9" descr="C:\Users\standard\AppData\Local\Microsoft\Windows\Temporary Internet Files\Content.IE5\J25ATIDM\dglxasset[2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999102">
            <a:off x="523896" y="4448702"/>
            <a:ext cx="878027" cy="779937"/>
          </a:xfrm>
          <a:prstGeom prst="rect">
            <a:avLst/>
          </a:prstGeom>
          <a:noFill/>
        </p:spPr>
      </p:pic>
      <p:pic>
        <p:nvPicPr>
          <p:cNvPr id="23" name="Picture 2" descr="C:\Users\standard\AppData\Local\Microsoft\Windows\Temporary Internet Files\Content.IE5\J25ATIDM\MC9003523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3140968"/>
            <a:ext cx="2123824" cy="1728192"/>
          </a:xfrm>
          <a:prstGeom prst="rect">
            <a:avLst/>
          </a:prstGeom>
          <a:noFill/>
        </p:spPr>
      </p:pic>
      <p:pic>
        <p:nvPicPr>
          <p:cNvPr id="24" name="Picture 3" descr="C:\Users\standard\AppData\Local\Microsoft\Windows\Temporary Internet Files\Content.IE5\2J34JFU8\MC9002321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991023" flipH="1">
            <a:off x="2771800" y="4941168"/>
            <a:ext cx="503513" cy="661836"/>
          </a:xfrm>
          <a:prstGeom prst="rect">
            <a:avLst/>
          </a:prstGeom>
          <a:noFill/>
        </p:spPr>
      </p:pic>
      <p:pic>
        <p:nvPicPr>
          <p:cNvPr id="3084" name="Picture 1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8" cstate="print"/>
          <a:srcRect l="18182"/>
          <a:stretch>
            <a:fillRect/>
          </a:stretch>
        </p:blipFill>
        <p:spPr bwMode="auto">
          <a:xfrm>
            <a:off x="2411760" y="3429000"/>
            <a:ext cx="432048" cy="434546"/>
          </a:xfrm>
          <a:prstGeom prst="rect">
            <a:avLst/>
          </a:prstGeom>
          <a:noFill/>
        </p:spPr>
      </p:pic>
      <p:pic>
        <p:nvPicPr>
          <p:cNvPr id="22" name="Picture 4" descr="C:\Users\standard\AppData\Local\Microsoft\Windows\Temporary Internet Files\Content.IE5\J25ATIDM\MC90035688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4640660">
            <a:off x="2490115" y="4439620"/>
            <a:ext cx="455371" cy="1853489"/>
          </a:xfrm>
          <a:prstGeom prst="rect">
            <a:avLst/>
          </a:prstGeom>
          <a:noFill/>
        </p:spPr>
      </p:pic>
      <p:pic>
        <p:nvPicPr>
          <p:cNvPr id="3076" name="Picture 4" descr="C:\Users\standard\AppData\Local\Microsoft\Windows\Temporary Internet Files\Content.IE5\J25ATIDM\MC90035688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96136" y="2636912"/>
            <a:ext cx="455371" cy="1853489"/>
          </a:xfrm>
          <a:prstGeom prst="rect">
            <a:avLst/>
          </a:prstGeom>
          <a:noFill/>
        </p:spPr>
      </p:pic>
      <p:pic>
        <p:nvPicPr>
          <p:cNvPr id="3078" name="Picture 6" descr="C:\Users\standard\AppData\Local\Microsoft\Windows\Temporary Internet Files\Content.IE5\GIR7FVX9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509120"/>
            <a:ext cx="660006" cy="576064"/>
          </a:xfrm>
          <a:prstGeom prst="rect">
            <a:avLst/>
          </a:prstGeom>
          <a:noFill/>
        </p:spPr>
      </p:pic>
      <p:pic>
        <p:nvPicPr>
          <p:cNvPr id="3077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4149080"/>
            <a:ext cx="648072" cy="533306"/>
          </a:xfrm>
          <a:prstGeom prst="rect">
            <a:avLst/>
          </a:prstGeom>
          <a:noFill/>
        </p:spPr>
      </p:pic>
      <p:pic>
        <p:nvPicPr>
          <p:cNvPr id="3074" name="Picture 2" descr="C:\Users\standard\AppData\Local\Microsoft\Windows\Temporary Internet Files\Content.IE5\J25ATIDM\MC9003523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3429000"/>
            <a:ext cx="1946839" cy="1584176"/>
          </a:xfrm>
          <a:prstGeom prst="rect">
            <a:avLst/>
          </a:prstGeom>
          <a:noFill/>
        </p:spPr>
      </p:pic>
      <p:pic>
        <p:nvPicPr>
          <p:cNvPr id="3075" name="Picture 3" descr="C:\Users\standard\AppData\Local\Microsoft\Windows\Temporary Internet Files\Content.IE5\2J34JFU8\MC9002321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444208" y="3501008"/>
            <a:ext cx="503513" cy="661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Možné řešení</a:t>
            </a:r>
            <a:endParaRPr lang="cs-CZ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Bild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neben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Bett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Lampe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vor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Bett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Teddy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unter</a:t>
            </a:r>
            <a:r>
              <a:rPr lang="cs-CZ" sz="2400" dirty="0" smtClean="0"/>
              <a:t> der </a:t>
            </a:r>
            <a:r>
              <a:rPr lang="cs-CZ" sz="2400" dirty="0" err="1" smtClean="0"/>
              <a:t>Lampe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B</a:t>
            </a:r>
            <a:r>
              <a:rPr lang="cs-CZ" sz="2400" dirty="0" err="1" smtClean="0">
                <a:latin typeface="Calibri"/>
              </a:rPr>
              <a:t>ücher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sind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unter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dem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Bett</a:t>
            </a:r>
            <a:r>
              <a:rPr lang="cs-CZ" sz="2400" dirty="0" smtClean="0">
                <a:latin typeface="Calibri"/>
              </a:rPr>
              <a:t>.</a:t>
            </a:r>
          </a:p>
          <a:p>
            <a:r>
              <a:rPr lang="cs-CZ" sz="2400" dirty="0" smtClean="0">
                <a:latin typeface="Calibri"/>
              </a:rPr>
              <a:t>Der </a:t>
            </a:r>
            <a:r>
              <a:rPr lang="cs-CZ" sz="2400" dirty="0" err="1" smtClean="0">
                <a:latin typeface="Calibri"/>
              </a:rPr>
              <a:t>Teppich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hinter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dem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Bett</a:t>
            </a:r>
            <a:r>
              <a:rPr lang="cs-CZ" sz="2400" dirty="0" smtClean="0">
                <a:latin typeface="Calibri"/>
              </a:rPr>
              <a:t>.</a:t>
            </a:r>
          </a:p>
          <a:p>
            <a:r>
              <a:rPr lang="cs-CZ" sz="2400" dirty="0" smtClean="0">
                <a:latin typeface="Calibri"/>
              </a:rPr>
              <a:t>Der </a:t>
            </a:r>
            <a:r>
              <a:rPr lang="cs-CZ" sz="2400" dirty="0" err="1" smtClean="0">
                <a:latin typeface="Calibri"/>
              </a:rPr>
              <a:t>Ball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auf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dem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Bett</a:t>
            </a:r>
            <a:r>
              <a:rPr lang="cs-CZ" sz="2400" dirty="0" smtClean="0">
                <a:latin typeface="Calibri"/>
              </a:rPr>
              <a:t>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300" dirty="0" err="1" smtClean="0"/>
              <a:t>Das</a:t>
            </a:r>
            <a:r>
              <a:rPr lang="cs-CZ" sz="2300" dirty="0" smtClean="0"/>
              <a:t> </a:t>
            </a:r>
            <a:r>
              <a:rPr lang="cs-CZ" sz="2300" dirty="0" err="1" smtClean="0"/>
              <a:t>Bild</a:t>
            </a:r>
            <a:r>
              <a:rPr lang="cs-CZ" sz="2300" dirty="0" smtClean="0"/>
              <a:t> </a:t>
            </a:r>
            <a:r>
              <a:rPr lang="cs-CZ" sz="2300" dirty="0" err="1" smtClean="0"/>
              <a:t>geh</a:t>
            </a:r>
            <a:r>
              <a:rPr lang="cs-CZ" sz="2300" dirty="0" err="1" smtClean="0">
                <a:latin typeface="Calibri"/>
              </a:rPr>
              <a:t>ört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an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>
                <a:latin typeface="Calibri"/>
              </a:rPr>
              <a:t>die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>
                <a:latin typeface="Calibri"/>
              </a:rPr>
              <a:t>Wand</a:t>
            </a:r>
            <a:r>
              <a:rPr lang="cs-CZ" sz="2300" dirty="0" smtClean="0">
                <a:latin typeface="Calibri"/>
              </a:rPr>
              <a:t>.</a:t>
            </a:r>
          </a:p>
          <a:p>
            <a:r>
              <a:rPr lang="cs-CZ" sz="2300" dirty="0" smtClean="0">
                <a:latin typeface="Calibri"/>
              </a:rPr>
              <a:t>Die </a:t>
            </a:r>
            <a:r>
              <a:rPr lang="cs-CZ" sz="2300" dirty="0" err="1" smtClean="0">
                <a:latin typeface="Calibri"/>
              </a:rPr>
              <a:t>Lampe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/>
              <a:t>gehört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hinter</a:t>
            </a:r>
            <a:r>
              <a:rPr lang="cs-CZ" sz="23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Calibri"/>
              </a:rPr>
              <a:t> </a:t>
            </a:r>
            <a:r>
              <a:rPr lang="cs-CZ" sz="2300" dirty="0" err="1" smtClean="0">
                <a:latin typeface="Calibri"/>
              </a:rPr>
              <a:t>das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>
                <a:latin typeface="Calibri"/>
              </a:rPr>
              <a:t>Bett</a:t>
            </a:r>
            <a:r>
              <a:rPr lang="cs-CZ" sz="2300" dirty="0" smtClean="0">
                <a:latin typeface="Calibri"/>
              </a:rPr>
              <a:t>.</a:t>
            </a:r>
          </a:p>
          <a:p>
            <a:r>
              <a:rPr lang="cs-CZ" sz="2300" dirty="0" smtClean="0">
                <a:latin typeface="Calibri"/>
              </a:rPr>
              <a:t>Die </a:t>
            </a:r>
            <a:r>
              <a:rPr lang="cs-CZ" sz="2300" dirty="0" err="1" smtClean="0">
                <a:latin typeface="Calibri"/>
              </a:rPr>
              <a:t>Bücher</a:t>
            </a:r>
            <a:r>
              <a:rPr lang="cs-CZ" sz="2300" dirty="0" smtClean="0">
                <a:latin typeface="Calibri"/>
              </a:rPr>
              <a:t> </a:t>
            </a:r>
            <a:r>
              <a:rPr lang="cs-CZ" sz="2300" dirty="0" err="1" smtClean="0"/>
              <a:t>gehören</a:t>
            </a:r>
            <a:r>
              <a:rPr lang="cs-CZ" sz="2300" dirty="0" smtClean="0"/>
              <a:t> </a:t>
            </a:r>
            <a:r>
              <a:rPr lang="cs-CZ" sz="23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neben</a:t>
            </a:r>
            <a:r>
              <a:rPr lang="cs-CZ" sz="23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300" dirty="0" err="1" smtClean="0"/>
              <a:t>das</a:t>
            </a:r>
            <a:r>
              <a:rPr lang="cs-CZ" sz="2300" dirty="0" smtClean="0"/>
              <a:t> </a:t>
            </a:r>
            <a:r>
              <a:rPr lang="cs-CZ" sz="2300" dirty="0" err="1" smtClean="0"/>
              <a:t>Bett</a:t>
            </a:r>
            <a:r>
              <a:rPr lang="cs-CZ" sz="2300" dirty="0" smtClean="0"/>
              <a:t>.</a:t>
            </a:r>
          </a:p>
          <a:p>
            <a:r>
              <a:rPr lang="cs-CZ" sz="2300" dirty="0" smtClean="0"/>
              <a:t>Der </a:t>
            </a:r>
            <a:r>
              <a:rPr lang="cs-CZ" sz="2300" dirty="0" err="1" smtClean="0"/>
              <a:t>Teppich</a:t>
            </a:r>
            <a:r>
              <a:rPr lang="cs-CZ" sz="2300" dirty="0" smtClean="0"/>
              <a:t> </a:t>
            </a:r>
            <a:r>
              <a:rPr lang="cs-CZ" sz="2300" dirty="0" err="1" smtClean="0"/>
              <a:t>gehört</a:t>
            </a:r>
            <a:r>
              <a:rPr lang="cs-CZ" sz="2300" dirty="0" smtClean="0"/>
              <a:t> </a:t>
            </a:r>
            <a:r>
              <a:rPr lang="cs-CZ" sz="23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vor</a:t>
            </a:r>
            <a:r>
              <a:rPr lang="cs-CZ" sz="2300" dirty="0" smtClean="0"/>
              <a:t> </a:t>
            </a:r>
            <a:r>
              <a:rPr lang="cs-CZ" sz="2300" dirty="0" err="1" smtClean="0"/>
              <a:t>das</a:t>
            </a:r>
            <a:r>
              <a:rPr lang="cs-CZ" sz="2300" dirty="0" smtClean="0"/>
              <a:t> </a:t>
            </a:r>
            <a:r>
              <a:rPr lang="cs-CZ" sz="2300" dirty="0" err="1" smtClean="0"/>
              <a:t>Bett</a:t>
            </a:r>
            <a:r>
              <a:rPr lang="cs-CZ" sz="2300" dirty="0" smtClean="0"/>
              <a:t>.</a:t>
            </a:r>
          </a:p>
          <a:p>
            <a:r>
              <a:rPr lang="cs-CZ" sz="2300" dirty="0" smtClean="0"/>
              <a:t>Der </a:t>
            </a:r>
            <a:r>
              <a:rPr lang="cs-CZ" sz="2300" dirty="0" err="1" smtClean="0"/>
              <a:t>Ball</a:t>
            </a:r>
            <a:r>
              <a:rPr lang="cs-CZ" sz="2300" dirty="0" smtClean="0"/>
              <a:t> </a:t>
            </a:r>
            <a:r>
              <a:rPr lang="cs-CZ" sz="2300" dirty="0" err="1" smtClean="0"/>
              <a:t>gehört</a:t>
            </a:r>
            <a:r>
              <a:rPr lang="cs-CZ" sz="2300" dirty="0" smtClean="0"/>
              <a:t> </a:t>
            </a:r>
            <a:r>
              <a:rPr lang="cs-CZ" sz="23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unter</a:t>
            </a:r>
            <a:r>
              <a:rPr lang="cs-CZ" sz="23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300" dirty="0" err="1" smtClean="0"/>
              <a:t>das</a:t>
            </a:r>
            <a:r>
              <a:rPr lang="cs-CZ" sz="2300" dirty="0" smtClean="0"/>
              <a:t> </a:t>
            </a:r>
            <a:r>
              <a:rPr lang="cs-CZ" sz="2300" dirty="0" err="1" smtClean="0"/>
              <a:t>Bett</a:t>
            </a:r>
            <a:r>
              <a:rPr lang="cs-CZ" sz="2300" dirty="0" smtClean="0"/>
              <a:t>.</a:t>
            </a:r>
          </a:p>
          <a:p>
            <a:r>
              <a:rPr lang="cs-CZ" sz="2300" dirty="0" smtClean="0"/>
              <a:t>Der </a:t>
            </a:r>
            <a:r>
              <a:rPr lang="cs-CZ" sz="2300" dirty="0" err="1" smtClean="0"/>
              <a:t>Teddy</a:t>
            </a:r>
            <a:r>
              <a:rPr lang="cs-CZ" sz="2300" dirty="0" smtClean="0"/>
              <a:t> </a:t>
            </a:r>
            <a:r>
              <a:rPr lang="cs-CZ" sz="2300" dirty="0" err="1" smtClean="0"/>
              <a:t>gehört</a:t>
            </a:r>
            <a:r>
              <a:rPr lang="cs-CZ" sz="2300" dirty="0" smtClean="0"/>
              <a:t> </a:t>
            </a:r>
            <a:r>
              <a:rPr lang="cs-CZ" sz="2300" dirty="0" err="1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aus</a:t>
            </a:r>
            <a:r>
              <a:rPr lang="cs-CZ" sz="23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300" dirty="0" err="1" smtClean="0"/>
              <a:t>das</a:t>
            </a:r>
            <a:r>
              <a:rPr lang="cs-CZ" sz="2300" dirty="0" smtClean="0"/>
              <a:t> </a:t>
            </a:r>
            <a:r>
              <a:rPr lang="cs-CZ" sz="2300" dirty="0" err="1" smtClean="0"/>
              <a:t>Bett</a:t>
            </a:r>
            <a:r>
              <a:rPr lang="cs-CZ" sz="2300" dirty="0" smtClean="0"/>
              <a:t>.</a:t>
            </a:r>
            <a:endParaRPr lang="cs-CZ" sz="2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Doplňte věty podle obrázků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Lampe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lege</a:t>
            </a:r>
            <a:r>
              <a:rPr lang="cs-CZ" dirty="0" smtClean="0"/>
              <a:t> den </a:t>
            </a:r>
            <a:r>
              <a:rPr lang="cs-CZ" dirty="0" err="1" smtClean="0"/>
              <a:t>Ball</a:t>
            </a:r>
            <a:r>
              <a:rPr lang="cs-CZ" dirty="0" smtClean="0"/>
              <a:t>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Katze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latin typeface="Calibri"/>
              </a:rPr>
              <a:t>ängt</a:t>
            </a:r>
            <a:r>
              <a:rPr lang="cs-CZ" dirty="0" smtClean="0">
                <a:latin typeface="Calibri"/>
              </a:rPr>
              <a:t> 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Die Blume </a:t>
            </a:r>
            <a:r>
              <a:rPr lang="cs-CZ" dirty="0" err="1" smtClean="0">
                <a:latin typeface="Calibri"/>
              </a:rPr>
              <a:t>kommt</a:t>
            </a:r>
            <a:r>
              <a:rPr lang="cs-CZ" dirty="0" smtClean="0">
                <a:latin typeface="Calibri"/>
              </a:rPr>
              <a:t> 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Tom </a:t>
            </a:r>
            <a:r>
              <a:rPr lang="cs-CZ" dirty="0" err="1" smtClean="0">
                <a:latin typeface="Calibri"/>
              </a:rPr>
              <a:t>stellt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Auto.....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Die </a:t>
            </a:r>
            <a:r>
              <a:rPr lang="cs-CZ" dirty="0" err="1" smtClean="0">
                <a:latin typeface="Calibri"/>
              </a:rPr>
              <a:t>Kinder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sind</a:t>
            </a:r>
            <a:r>
              <a:rPr lang="cs-CZ" dirty="0" smtClean="0">
                <a:latin typeface="Calibri"/>
              </a:rPr>
              <a:t> 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Die </a:t>
            </a:r>
            <a:r>
              <a:rPr lang="cs-CZ" dirty="0" err="1" smtClean="0">
                <a:latin typeface="Calibri"/>
              </a:rPr>
              <a:t>Bücher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liegen</a:t>
            </a:r>
            <a:r>
              <a:rPr lang="cs-CZ" dirty="0" smtClean="0">
                <a:latin typeface="Calibri"/>
              </a:rPr>
              <a:t> .....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blipFill>
            <a:blip r:embed="rId2" cstate="print"/>
            <a:tile tx="0" ty="0" sx="100000" sy="100000" flip="none" algn="tl"/>
          </a:blipFill>
          <a:ln w="28575"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a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1027" name="Picture 3" descr="C:\Users\standard\AppData\Local\Microsoft\Windows\Temporary Internet Files\Content.IE5\GIR7FVX9\MC9003015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348880"/>
            <a:ext cx="897941" cy="674827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J25ATIDM\MC900389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988840"/>
            <a:ext cx="437541" cy="461773"/>
          </a:xfrm>
          <a:prstGeom prst="rect">
            <a:avLst/>
          </a:prstGeom>
          <a:noFill/>
        </p:spPr>
      </p:pic>
      <p:pic>
        <p:nvPicPr>
          <p:cNvPr id="8" name="Picture 1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 cstate="print"/>
          <a:srcRect l="18182"/>
          <a:stretch>
            <a:fillRect/>
          </a:stretch>
        </p:blipFill>
        <p:spPr bwMode="auto">
          <a:xfrm>
            <a:off x="6660232" y="4941168"/>
            <a:ext cx="360040" cy="362122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2J34JFU8\MC900352376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09120"/>
            <a:ext cx="1051513" cy="855634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GIR7FVX9\MC9004362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916832"/>
            <a:ext cx="494602" cy="698262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2J34JFU8\MC900285802[1].wmf"/>
          <p:cNvPicPr>
            <a:picLocks noChangeAspect="1" noChangeArrowheads="1"/>
          </p:cNvPicPr>
          <p:nvPr/>
        </p:nvPicPr>
        <p:blipFill>
          <a:blip r:embed="rId8" cstate="print"/>
          <a:srcRect t="50000"/>
          <a:stretch>
            <a:fillRect/>
          </a:stretch>
        </p:blipFill>
        <p:spPr bwMode="auto">
          <a:xfrm>
            <a:off x="5940152" y="1844824"/>
            <a:ext cx="938876" cy="720080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J25ATIDM\MC90039066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9077" y="4941169"/>
            <a:ext cx="805814" cy="792088"/>
          </a:xfrm>
          <a:prstGeom prst="rect">
            <a:avLst/>
          </a:prstGeom>
          <a:noFill/>
        </p:spPr>
      </p:pic>
      <p:pic>
        <p:nvPicPr>
          <p:cNvPr id="1035" name="Picture 11" descr="C:\Users\standard\AppData\Local\Microsoft\Windows\Temporary Internet Files\Content.IE5\2J34JFU8\MC90029027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7" y="4293096"/>
            <a:ext cx="648072" cy="575671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QDA77Z5D\MC900441796[1].png"/>
          <p:cNvPicPr>
            <a:picLocks noChangeAspect="1" noChangeArrowheads="1"/>
          </p:cNvPicPr>
          <p:nvPr/>
        </p:nvPicPr>
        <p:blipFill>
          <a:blip r:embed="rId11" cstate="print"/>
          <a:srcRect l="31625" r="18500"/>
          <a:stretch>
            <a:fillRect/>
          </a:stretch>
        </p:blipFill>
        <p:spPr bwMode="auto">
          <a:xfrm>
            <a:off x="4932040" y="1844824"/>
            <a:ext cx="576064" cy="1155032"/>
          </a:xfrm>
          <a:prstGeom prst="rect">
            <a:avLst/>
          </a:prstGeom>
          <a:noFill/>
        </p:spPr>
      </p:pic>
      <p:pic>
        <p:nvPicPr>
          <p:cNvPr id="1037" name="Picture 13" descr="C:\Users\standard\AppData\Local\Microsoft\Windows\Temporary Internet Files\Content.IE5\GIR7FVX9\MC90004857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72200" y="3140968"/>
            <a:ext cx="1105735" cy="839813"/>
          </a:xfrm>
          <a:prstGeom prst="rect">
            <a:avLst/>
          </a:prstGeom>
          <a:noFill/>
        </p:spPr>
      </p:pic>
      <p:pic>
        <p:nvPicPr>
          <p:cNvPr id="1039" name="Picture 1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3717032"/>
            <a:ext cx="771299" cy="439066"/>
          </a:xfrm>
          <a:prstGeom prst="rect">
            <a:avLst/>
          </a:prstGeom>
          <a:noFill/>
        </p:spPr>
      </p:pic>
      <p:pic>
        <p:nvPicPr>
          <p:cNvPr id="1040" name="Picture 16" descr="C:\Users\standard\AppData\Local\Microsoft\Windows\Temporary Internet Files\Content.IE5\J25ATIDM\dglxasset[3].aspx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220072" y="3429000"/>
            <a:ext cx="720080" cy="739674"/>
          </a:xfrm>
          <a:prstGeom prst="rect">
            <a:avLst/>
          </a:prstGeom>
          <a:noFill/>
        </p:spPr>
      </p:pic>
      <p:pic>
        <p:nvPicPr>
          <p:cNvPr id="1041" name="Picture 17" descr="C:\Users\standard\AppData\Local\Microsoft\Windows\Temporary Internet Files\Content.IE5\2J34JFU8\MC90038383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H="1">
            <a:off x="4860032" y="4653136"/>
            <a:ext cx="905248" cy="1282435"/>
          </a:xfrm>
          <a:prstGeom prst="rect">
            <a:avLst/>
          </a:prstGeom>
          <a:noFill/>
        </p:spPr>
      </p:pic>
      <p:pic>
        <p:nvPicPr>
          <p:cNvPr id="1042" name="Picture 18" descr="C:\Users\standard\AppData\Local\Microsoft\Windows\Temporary Internet Files\Content.IE5\QDA77Z5D\MC90001930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076056" y="5013176"/>
            <a:ext cx="504056" cy="439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Možné řešení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Lampe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auf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dem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Tisch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lege</a:t>
            </a:r>
            <a:r>
              <a:rPr lang="cs-CZ" dirty="0" smtClean="0"/>
              <a:t> den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unter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das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Bett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Katze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hinter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dem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Schornstein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hängt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über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dem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Klavier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.</a:t>
            </a:r>
            <a:endParaRPr lang="cs-CZ" dirty="0" smtClean="0">
              <a:ln>
                <a:solidFill>
                  <a:sysClr val="windowText" lastClr="000000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Blume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in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die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Vase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Tom </a:t>
            </a:r>
            <a:r>
              <a:rPr lang="cs-CZ" dirty="0" err="1" smtClean="0"/>
              <a:t>stellt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vor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das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Haus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in der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Klasse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(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Schule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Bücher</a:t>
            </a:r>
            <a:r>
              <a:rPr lang="cs-CZ" dirty="0" smtClean="0"/>
              <a:t> </a:t>
            </a:r>
            <a:r>
              <a:rPr lang="cs-CZ" dirty="0" err="1" smtClean="0"/>
              <a:t>liegen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auf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dem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Stuhl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(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Sessel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Doplňte vhodný člen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66FF66">
                  <a:tint val="66000"/>
                  <a:satMod val="160000"/>
                </a:srgbClr>
              </a:gs>
              <a:gs pos="50000">
                <a:srgbClr val="66FF66">
                  <a:tint val="44500"/>
                  <a:satMod val="160000"/>
                </a:srgbClr>
              </a:gs>
              <a:gs pos="100000">
                <a:srgbClr val="66FF66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Die </a:t>
            </a:r>
            <a:r>
              <a:rPr lang="cs-CZ" dirty="0" err="1" smtClean="0"/>
              <a:t>Katze</a:t>
            </a:r>
            <a:r>
              <a:rPr lang="cs-CZ" dirty="0" smtClean="0"/>
              <a:t> </a:t>
            </a:r>
            <a:r>
              <a:rPr lang="cs-CZ" dirty="0" err="1" smtClean="0"/>
              <a:t>schl</a:t>
            </a:r>
            <a:r>
              <a:rPr lang="cs-CZ" dirty="0" err="1" smtClean="0">
                <a:latin typeface="Calibri"/>
              </a:rPr>
              <a:t>äft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unter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Sessel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hängen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Bild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an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Wand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Der </a:t>
            </a:r>
            <a:r>
              <a:rPr lang="cs-CZ" dirty="0" err="1" smtClean="0">
                <a:latin typeface="Calibri"/>
              </a:rPr>
              <a:t>Schrank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kommt</a:t>
            </a:r>
            <a:r>
              <a:rPr lang="cs-CZ" dirty="0" smtClean="0">
                <a:latin typeface="Calibri"/>
              </a:rPr>
              <a:t> in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Schlafzimmer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stelle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Gitarre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neben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das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Bett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Der </a:t>
            </a:r>
            <a:r>
              <a:rPr lang="cs-CZ" dirty="0" err="1" smtClean="0">
                <a:latin typeface="Calibri"/>
              </a:rPr>
              <a:t>Computer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steht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auf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Tisch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Calibri"/>
              </a:rPr>
              <a:t>Mein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Mäppchen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ist</a:t>
            </a:r>
            <a:r>
              <a:rPr lang="cs-CZ" dirty="0" smtClean="0">
                <a:latin typeface="Calibri"/>
              </a:rPr>
              <a:t> in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dem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Rucksack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Calibri"/>
              </a:rPr>
              <a:t>Die </a:t>
            </a:r>
            <a:r>
              <a:rPr lang="cs-CZ" dirty="0" err="1" smtClean="0">
                <a:latin typeface="Calibri"/>
              </a:rPr>
              <a:t>Kinder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laufen</a:t>
            </a:r>
            <a:r>
              <a:rPr lang="cs-CZ" dirty="0" smtClean="0">
                <a:latin typeface="Calibri"/>
              </a:rPr>
              <a:t> in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</a:rPr>
              <a:t>die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Schule</a:t>
            </a:r>
            <a:r>
              <a:rPr lang="cs-CZ" dirty="0" smtClean="0">
                <a:latin typeface="Calibri"/>
              </a:rPr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hnutý roh 3"/>
          <p:cNvSpPr/>
          <p:nvPr/>
        </p:nvSpPr>
        <p:spPr>
          <a:xfrm>
            <a:off x="4860032" y="1700808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hnutý roh 6"/>
          <p:cNvSpPr/>
          <p:nvPr/>
        </p:nvSpPr>
        <p:spPr>
          <a:xfrm>
            <a:off x="4932040" y="2276872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4788024" y="2852936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roh 8"/>
          <p:cNvSpPr/>
          <p:nvPr/>
        </p:nvSpPr>
        <p:spPr>
          <a:xfrm>
            <a:off x="5580112" y="3429000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roh 9"/>
          <p:cNvSpPr/>
          <p:nvPr/>
        </p:nvSpPr>
        <p:spPr>
          <a:xfrm>
            <a:off x="5076056" y="4077072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hnutý roh 10"/>
          <p:cNvSpPr/>
          <p:nvPr/>
        </p:nvSpPr>
        <p:spPr>
          <a:xfrm>
            <a:off x="4788024" y="4653136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ý roh 11"/>
          <p:cNvSpPr/>
          <p:nvPr/>
        </p:nvSpPr>
        <p:spPr>
          <a:xfrm>
            <a:off x="4355976" y="5229200"/>
            <a:ext cx="792088" cy="432048"/>
          </a:xfrm>
          <a:prstGeom prst="foldedCorner">
            <a:avLst/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00CC00">
                  <a:tint val="66000"/>
                  <a:satMod val="160000"/>
                </a:srgbClr>
              </a:gs>
              <a:gs pos="50000">
                <a:srgbClr val="00CC00">
                  <a:tint val="44500"/>
                  <a:satMod val="160000"/>
                </a:srgbClr>
              </a:gs>
              <a:gs pos="100000">
                <a:srgbClr val="00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 algn="l"/>
            <a:r>
              <a:rPr lang="cs-CZ" b="1" dirty="0" smtClean="0">
                <a:ln w="10541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Zdroje</a:t>
            </a:r>
            <a:endParaRPr lang="cs-CZ" b="1" dirty="0">
              <a:ln w="10541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00CC00">
                  <a:tint val="66000"/>
                  <a:satMod val="160000"/>
                </a:srgbClr>
              </a:gs>
              <a:gs pos="50000">
                <a:srgbClr val="00CC00">
                  <a:tint val="44500"/>
                  <a:satMod val="160000"/>
                </a:srgbClr>
              </a:gs>
              <a:gs pos="100000">
                <a:srgbClr val="00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848</Words>
  <Application>Microsoft Office PowerPoint</Application>
  <PresentationFormat>Předvádění na obrazovce (4:3)</PresentationFormat>
  <Paragraphs>171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Metodické pokyny</vt:lpstr>
      <vt:lpstr>Už umíme:</vt:lpstr>
      <vt:lpstr>Předložky se 3. a 4. pádem</vt:lpstr>
      <vt:lpstr>Příklady</vt:lpstr>
      <vt:lpstr>Důležitá slovesa!</vt:lpstr>
      <vt:lpstr>Vyberte vhodný překlad</vt:lpstr>
      <vt:lpstr>Odpovězte na otázku: Wo ist die Katze?</vt:lpstr>
      <vt:lpstr>Odpovězte na otázku: Wohin läuft Max?</vt:lpstr>
      <vt:lpstr>Tvořte věty</vt:lpstr>
      <vt:lpstr>Možné řešení</vt:lpstr>
      <vt:lpstr>Doplňte věty podle obrázků</vt:lpstr>
      <vt:lpstr>Možné řešení</vt:lpstr>
      <vt:lpstr>Doplňte vhodný člen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36</cp:revision>
  <dcterms:created xsi:type="dcterms:W3CDTF">2014-01-01T10:21:30Z</dcterms:created>
  <dcterms:modified xsi:type="dcterms:W3CDTF">2014-01-08T11:35:28Z</dcterms:modified>
</cp:coreProperties>
</file>