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3" r:id="rId8"/>
    <p:sldId id="264" r:id="rId9"/>
    <p:sldId id="261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1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CC57-7E98-43F7-B235-D2F8132C640C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4A79A-639A-499A-9FA7-4D6DC827B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CC57-7E98-43F7-B235-D2F8132C640C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4A79A-639A-499A-9FA7-4D6DC827B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CC57-7E98-43F7-B235-D2F8132C640C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4A79A-639A-499A-9FA7-4D6DC827B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CC57-7E98-43F7-B235-D2F8132C640C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4A79A-639A-499A-9FA7-4D6DC827B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CC57-7E98-43F7-B235-D2F8132C640C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4A79A-639A-499A-9FA7-4D6DC827B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CC57-7E98-43F7-B235-D2F8132C640C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4A79A-639A-499A-9FA7-4D6DC827B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CC57-7E98-43F7-B235-D2F8132C640C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4A79A-639A-499A-9FA7-4D6DC827B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CC57-7E98-43F7-B235-D2F8132C640C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4A79A-639A-499A-9FA7-4D6DC827B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CC57-7E98-43F7-B235-D2F8132C640C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4A79A-639A-499A-9FA7-4D6DC827B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CC57-7E98-43F7-B235-D2F8132C640C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4A79A-639A-499A-9FA7-4D6DC827B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CC57-7E98-43F7-B235-D2F8132C640C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4A79A-639A-499A-9FA7-4D6DC827B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ECC57-7E98-43F7-B235-D2F8132C640C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84A79A-639A-499A-9FA7-4D6DC827B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jpeg"/><Relationship Id="rId7" Type="http://schemas.openxmlformats.org/officeDocument/2006/relationships/hyperlink" Target="http://de.wikipedia.org/w/index.php?title=Datei:Atomium_2011_sued.jpg&amp;filetimestamp=20111124112216&amp;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  <a:p>
            <a:pPr>
              <a:buNone/>
            </a:pPr>
            <a:r>
              <a:rPr lang="cs-CZ" sz="1800" dirty="0"/>
              <a:t> </a:t>
            </a:r>
            <a:r>
              <a:rPr lang="cs-CZ" sz="1800" dirty="0" smtClean="0"/>
              <a:t>   Adresa školy:  ZŠ Třeboň, Na Sadech 375</a:t>
            </a:r>
          </a:p>
          <a:p>
            <a:pPr>
              <a:buNone/>
            </a:pPr>
            <a:r>
              <a:rPr lang="cs-CZ" sz="1800" dirty="0" smtClean="0"/>
              <a:t>    Jméno autora: Mgr. Jana </a:t>
            </a:r>
            <a:r>
              <a:rPr lang="cs-CZ" sz="1800" dirty="0" err="1" smtClean="0"/>
              <a:t>Písaříková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Název</a:t>
            </a:r>
            <a:r>
              <a:rPr lang="cs-CZ" sz="1800" smtClean="0"/>
              <a:t>: </a:t>
            </a:r>
            <a:r>
              <a:rPr lang="cs-CZ" sz="1800" smtClean="0"/>
              <a:t>VY_32_INOVACE_454Nj/9</a:t>
            </a:r>
            <a:r>
              <a:rPr lang="cs-CZ" sz="1800" b="1" i="1" smtClean="0"/>
              <a:t>       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Číslo projektu: CZ.1.07/1.4.00/21.3807</a:t>
            </a:r>
          </a:p>
          <a:p>
            <a:pPr>
              <a:buNone/>
            </a:pPr>
            <a:r>
              <a:rPr lang="cs-CZ" sz="1800" dirty="0" smtClean="0"/>
              <a:t>    Téma hodiny: Zeměpisné názvy</a:t>
            </a:r>
          </a:p>
          <a:p>
            <a:pPr>
              <a:buNone/>
            </a:pPr>
            <a:r>
              <a:rPr lang="cs-CZ" sz="1800" dirty="0" smtClean="0"/>
              <a:t>    Ročník: 9.</a:t>
            </a:r>
          </a:p>
          <a:p>
            <a:pPr>
              <a:buNone/>
            </a:pPr>
            <a:r>
              <a:rPr lang="cs-CZ" sz="1800" dirty="0" smtClean="0"/>
              <a:t>    Klíčová slova: Zeměpisné názvy, města a země, předložky in a nach</a:t>
            </a:r>
          </a:p>
          <a:p>
            <a:pPr>
              <a:buNone/>
            </a:pPr>
            <a:r>
              <a:rPr lang="cs-CZ" sz="1800" dirty="0" smtClean="0"/>
              <a:t>    Datum tvorby: 24. 8. 2013</a:t>
            </a:r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Metodické pokyny: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Tato prezentace je určena žákům 9.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Slouží jako doplněk učebnice </a:t>
            </a:r>
            <a:r>
              <a:rPr lang="cs-CZ" sz="2400" i="1" dirty="0" smtClean="0"/>
              <a:t>„</a:t>
            </a:r>
            <a:r>
              <a:rPr lang="cs-CZ" sz="2400" i="1" dirty="0" err="1" smtClean="0"/>
              <a:t>Deutsch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mit</a:t>
            </a:r>
            <a:r>
              <a:rPr lang="cs-CZ" sz="2400" i="1" dirty="0" smtClean="0"/>
              <a:t> Max 2“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Hlavním tématem je užívání zeměpisných názvů.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Cílem opakovacích úkolů je procvičení a správné užívání zeměpisných názvů a předložek k nim se pojících.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Jednotlivá cvičení je možné řešit formou společné i samostatné práce. </a:t>
            </a:r>
            <a:r>
              <a:rPr lang="cs-CZ" sz="2400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Žáci mohou úkoly řešit ústní nebo písemnou formou.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Geographische</a:t>
            </a:r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Angaben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Názvy měst a obcí</a:t>
            </a:r>
          </a:p>
          <a:p>
            <a:pPr>
              <a:buFontTx/>
              <a:buChar char="-"/>
            </a:pPr>
            <a:r>
              <a:rPr lang="cs-CZ" sz="2800" dirty="0"/>
              <a:t>j</a:t>
            </a:r>
            <a:r>
              <a:rPr lang="cs-CZ" sz="2800" dirty="0" smtClean="0"/>
              <a:t>sou středního rodu</a:t>
            </a:r>
          </a:p>
          <a:p>
            <a:pPr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oužívají se bez členu (</a:t>
            </a:r>
            <a:r>
              <a:rPr lang="cs-CZ" sz="2800" dirty="0" err="1" smtClean="0"/>
              <a:t>Prag</a:t>
            </a:r>
            <a:r>
              <a:rPr lang="cs-CZ" sz="2800" dirty="0" smtClean="0"/>
              <a:t>, Berlin, Paris, Rom ...)</a:t>
            </a:r>
          </a:p>
          <a:p>
            <a:pPr>
              <a:buNone/>
            </a:pPr>
            <a:r>
              <a:rPr lang="cs-CZ" sz="2800" dirty="0" err="1" smtClean="0"/>
              <a:t>Wo</a:t>
            </a:r>
            <a:r>
              <a:rPr lang="cs-CZ" sz="2800" dirty="0" smtClean="0"/>
              <a:t>? - in </a:t>
            </a:r>
            <a:r>
              <a:rPr lang="cs-CZ" sz="2800" dirty="0" err="1" smtClean="0"/>
              <a:t>Prag</a:t>
            </a:r>
            <a:r>
              <a:rPr lang="cs-CZ" sz="2800" dirty="0" smtClean="0"/>
              <a:t>, in Berlin, in Paris, in Rom, in </a:t>
            </a:r>
            <a:r>
              <a:rPr lang="cs-CZ" sz="2800" dirty="0" err="1" smtClean="0"/>
              <a:t>Wien</a:t>
            </a:r>
            <a:r>
              <a:rPr lang="cs-CZ" sz="2800" dirty="0" smtClean="0"/>
              <a:t> ...</a:t>
            </a:r>
          </a:p>
          <a:p>
            <a:pPr>
              <a:buNone/>
            </a:pPr>
            <a:r>
              <a:rPr lang="cs-CZ" sz="2800" dirty="0" err="1" smtClean="0"/>
              <a:t>Wohin</a:t>
            </a:r>
            <a:r>
              <a:rPr lang="cs-CZ" sz="2800" dirty="0" smtClean="0"/>
              <a:t>? - nach </a:t>
            </a:r>
            <a:r>
              <a:rPr lang="cs-CZ" sz="2800" dirty="0" err="1" smtClean="0"/>
              <a:t>Prag</a:t>
            </a:r>
            <a:r>
              <a:rPr lang="cs-CZ" sz="2800" dirty="0" smtClean="0"/>
              <a:t>, nach Berlin, nach Paris ...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r>
              <a:rPr lang="cs-CZ" sz="2800" dirty="0" smtClean="0"/>
              <a:t>       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wohne</a:t>
            </a:r>
            <a:r>
              <a:rPr lang="cs-CZ" sz="2800" dirty="0" smtClean="0"/>
              <a:t> in Chicago.</a:t>
            </a:r>
          </a:p>
          <a:p>
            <a:pPr>
              <a:buNone/>
            </a:pPr>
            <a:r>
              <a:rPr lang="cs-CZ" sz="2800" dirty="0" smtClean="0"/>
              <a:t>       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fahren</a:t>
            </a:r>
            <a:r>
              <a:rPr lang="cs-CZ" sz="2800" dirty="0" smtClean="0"/>
              <a:t> nach Chicago.</a:t>
            </a:r>
          </a:p>
          <a:p>
            <a:endParaRPr lang="cs-CZ" sz="2800" dirty="0"/>
          </a:p>
        </p:txBody>
      </p:sp>
      <p:pic>
        <p:nvPicPr>
          <p:cNvPr id="1033" name="Picture 9" descr="C:\Users\standard\AppData\Local\Microsoft\Windows\Temporary Internet Files\Content.IE5\2J34JFU8\MP9004010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293096"/>
            <a:ext cx="2016224" cy="1612979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Geographische</a:t>
            </a:r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Angaben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Názvy zemí</a:t>
            </a:r>
          </a:p>
          <a:p>
            <a:pPr>
              <a:buFontTx/>
              <a:buChar char="-"/>
            </a:pPr>
            <a:r>
              <a:rPr lang="cs-CZ" sz="2800" dirty="0" smtClean="0"/>
              <a:t>většina je středního rodu a užívá se bez členu</a:t>
            </a:r>
          </a:p>
          <a:p>
            <a:pPr>
              <a:buNone/>
            </a:pPr>
            <a:r>
              <a:rPr lang="cs-CZ" sz="2800" dirty="0" err="1" smtClean="0"/>
              <a:t>Wo</a:t>
            </a:r>
            <a:r>
              <a:rPr lang="cs-CZ" sz="2800" dirty="0" smtClean="0"/>
              <a:t>? - in </a:t>
            </a:r>
            <a:r>
              <a:rPr lang="cs-CZ" sz="2800" dirty="0" err="1" smtClean="0"/>
              <a:t>Schweden</a:t>
            </a:r>
            <a:r>
              <a:rPr lang="cs-CZ" sz="2800" dirty="0" smtClean="0"/>
              <a:t>, in </a:t>
            </a:r>
            <a:r>
              <a:rPr lang="cs-CZ" sz="2800" dirty="0" err="1" smtClean="0"/>
              <a:t>Deutschland</a:t>
            </a:r>
            <a:r>
              <a:rPr lang="cs-CZ" sz="2800" dirty="0" smtClean="0"/>
              <a:t>, in </a:t>
            </a:r>
            <a:r>
              <a:rPr lang="cs-CZ" sz="2800" dirty="0" err="1" smtClean="0"/>
              <a:t>Ungarn</a:t>
            </a:r>
            <a:r>
              <a:rPr lang="cs-CZ" sz="2800" dirty="0" smtClean="0"/>
              <a:t> ...</a:t>
            </a:r>
          </a:p>
          <a:p>
            <a:pPr>
              <a:buNone/>
            </a:pPr>
            <a:r>
              <a:rPr lang="cs-CZ" sz="2800" dirty="0" err="1" smtClean="0"/>
              <a:t>Wohin</a:t>
            </a:r>
            <a:r>
              <a:rPr lang="cs-CZ" sz="2800" dirty="0" smtClean="0"/>
              <a:t>? - nach </a:t>
            </a:r>
            <a:r>
              <a:rPr lang="cs-CZ" sz="2800" dirty="0" err="1" smtClean="0"/>
              <a:t>Finnland</a:t>
            </a:r>
            <a:r>
              <a:rPr lang="cs-CZ" sz="2800" dirty="0" smtClean="0"/>
              <a:t>, nach </a:t>
            </a:r>
            <a:r>
              <a:rPr lang="cs-CZ" sz="2800" dirty="0" err="1" smtClean="0"/>
              <a:t>Frankreich</a:t>
            </a:r>
            <a:r>
              <a:rPr lang="cs-CZ" sz="2800" dirty="0" smtClean="0"/>
              <a:t> ...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7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Výjimky:</a:t>
            </a:r>
            <a:r>
              <a:rPr lang="cs-CZ" sz="2700" dirty="0" smtClean="0"/>
              <a:t> </a:t>
            </a:r>
            <a:r>
              <a:rPr lang="cs-CZ" sz="2700" dirty="0" err="1" smtClean="0">
                <a:solidFill>
                  <a:srgbClr val="7030A0"/>
                </a:solidFill>
              </a:rPr>
              <a:t>die</a:t>
            </a:r>
            <a:r>
              <a:rPr lang="cs-CZ" sz="2700" dirty="0" smtClean="0">
                <a:solidFill>
                  <a:srgbClr val="7030A0"/>
                </a:solidFill>
              </a:rPr>
              <a:t> </a:t>
            </a:r>
            <a:r>
              <a:rPr lang="cs-CZ" sz="2700" dirty="0" err="1" smtClean="0">
                <a:solidFill>
                  <a:srgbClr val="7030A0"/>
                </a:solidFill>
              </a:rPr>
              <a:t>Schweiz</a:t>
            </a:r>
            <a:r>
              <a:rPr lang="cs-CZ" sz="2700" dirty="0" smtClean="0">
                <a:solidFill>
                  <a:srgbClr val="7030A0"/>
                </a:solidFill>
              </a:rPr>
              <a:t>, </a:t>
            </a:r>
            <a:r>
              <a:rPr lang="cs-CZ" sz="2700" dirty="0" err="1" smtClean="0">
                <a:solidFill>
                  <a:srgbClr val="7030A0"/>
                </a:solidFill>
              </a:rPr>
              <a:t>die</a:t>
            </a:r>
            <a:r>
              <a:rPr lang="cs-CZ" sz="2700" dirty="0" smtClean="0">
                <a:solidFill>
                  <a:srgbClr val="7030A0"/>
                </a:solidFill>
              </a:rPr>
              <a:t> </a:t>
            </a:r>
            <a:r>
              <a:rPr lang="cs-CZ" sz="2700" dirty="0" err="1" smtClean="0">
                <a:solidFill>
                  <a:srgbClr val="7030A0"/>
                </a:solidFill>
              </a:rPr>
              <a:t>Ukraine</a:t>
            </a:r>
            <a:r>
              <a:rPr lang="cs-CZ" sz="2700" dirty="0" smtClean="0">
                <a:solidFill>
                  <a:srgbClr val="7030A0"/>
                </a:solidFill>
              </a:rPr>
              <a:t>, </a:t>
            </a:r>
            <a:r>
              <a:rPr lang="cs-CZ" sz="2700" dirty="0" err="1" smtClean="0">
                <a:solidFill>
                  <a:srgbClr val="7030A0"/>
                </a:solidFill>
              </a:rPr>
              <a:t>die</a:t>
            </a:r>
            <a:r>
              <a:rPr lang="cs-CZ" sz="2700" dirty="0" smtClean="0">
                <a:solidFill>
                  <a:srgbClr val="7030A0"/>
                </a:solidFill>
              </a:rPr>
              <a:t> </a:t>
            </a:r>
            <a:r>
              <a:rPr lang="cs-CZ" sz="2700" dirty="0" err="1" smtClean="0">
                <a:solidFill>
                  <a:srgbClr val="7030A0"/>
                </a:solidFill>
              </a:rPr>
              <a:t>Tschechieche</a:t>
            </a:r>
            <a:r>
              <a:rPr lang="cs-CZ" sz="2700" dirty="0" smtClean="0">
                <a:solidFill>
                  <a:srgbClr val="7030A0"/>
                </a:solidFill>
              </a:rPr>
              <a:t> Republik, </a:t>
            </a:r>
            <a:r>
              <a:rPr lang="cs-CZ" sz="2700" dirty="0" err="1" smtClean="0">
                <a:solidFill>
                  <a:srgbClr val="7030A0"/>
                </a:solidFill>
              </a:rPr>
              <a:t>die</a:t>
            </a:r>
            <a:r>
              <a:rPr lang="cs-CZ" sz="2700" dirty="0" smtClean="0">
                <a:solidFill>
                  <a:srgbClr val="7030A0"/>
                </a:solidFill>
              </a:rPr>
              <a:t> </a:t>
            </a:r>
            <a:r>
              <a:rPr lang="cs-CZ" sz="2700" dirty="0" err="1" smtClean="0">
                <a:solidFill>
                  <a:srgbClr val="7030A0"/>
                </a:solidFill>
              </a:rPr>
              <a:t>T</a:t>
            </a:r>
            <a:r>
              <a:rPr lang="cs-CZ" sz="2700" dirty="0" err="1" smtClean="0">
                <a:solidFill>
                  <a:srgbClr val="7030A0"/>
                </a:solidFill>
                <a:latin typeface="Calibri"/>
              </a:rPr>
              <a:t>ürkei</a:t>
            </a:r>
            <a:r>
              <a:rPr lang="cs-CZ" sz="2700" dirty="0" smtClean="0">
                <a:solidFill>
                  <a:srgbClr val="7030A0"/>
                </a:solidFill>
                <a:latin typeface="Calibri"/>
              </a:rPr>
              <a:t>, </a:t>
            </a:r>
            <a:r>
              <a:rPr lang="cs-CZ" sz="2700" dirty="0" err="1" smtClean="0">
                <a:solidFill>
                  <a:srgbClr val="7030A0"/>
                </a:solidFill>
                <a:latin typeface="Calibri"/>
              </a:rPr>
              <a:t>die</a:t>
            </a:r>
            <a:r>
              <a:rPr lang="cs-CZ" sz="2700" dirty="0" smtClean="0">
                <a:solidFill>
                  <a:srgbClr val="7030A0"/>
                </a:solidFill>
                <a:latin typeface="Calibri"/>
              </a:rPr>
              <a:t> </a:t>
            </a:r>
            <a:r>
              <a:rPr lang="cs-CZ" sz="2700" dirty="0" err="1" smtClean="0">
                <a:solidFill>
                  <a:srgbClr val="7030A0"/>
                </a:solidFill>
                <a:latin typeface="Calibri"/>
              </a:rPr>
              <a:t>Niederlande</a:t>
            </a:r>
            <a:r>
              <a:rPr lang="cs-CZ" sz="2700" dirty="0" smtClean="0">
                <a:solidFill>
                  <a:srgbClr val="7030A0"/>
                </a:solidFill>
                <a:latin typeface="Calibri"/>
              </a:rPr>
              <a:t> (</a:t>
            </a:r>
            <a:r>
              <a:rPr lang="cs-CZ" sz="2700" dirty="0" err="1" smtClean="0">
                <a:solidFill>
                  <a:srgbClr val="7030A0"/>
                </a:solidFill>
                <a:latin typeface="Calibri"/>
              </a:rPr>
              <a:t>Pl</a:t>
            </a:r>
            <a:r>
              <a:rPr lang="cs-CZ" sz="2700" dirty="0" smtClean="0">
                <a:solidFill>
                  <a:srgbClr val="7030A0"/>
                </a:solidFill>
                <a:latin typeface="Calibri"/>
              </a:rPr>
              <a:t>.), </a:t>
            </a:r>
            <a:r>
              <a:rPr lang="cs-CZ" sz="2700" dirty="0" err="1" smtClean="0">
                <a:solidFill>
                  <a:srgbClr val="7030A0"/>
                </a:solidFill>
                <a:latin typeface="Calibri"/>
              </a:rPr>
              <a:t>die</a:t>
            </a:r>
            <a:r>
              <a:rPr lang="cs-CZ" sz="2700" dirty="0" smtClean="0">
                <a:solidFill>
                  <a:srgbClr val="7030A0"/>
                </a:solidFill>
                <a:latin typeface="Calibri"/>
              </a:rPr>
              <a:t> </a:t>
            </a:r>
            <a:r>
              <a:rPr lang="cs-CZ" sz="2700" dirty="0" err="1" smtClean="0">
                <a:solidFill>
                  <a:srgbClr val="7030A0"/>
                </a:solidFill>
                <a:latin typeface="Calibri"/>
              </a:rPr>
              <a:t>Slowakei</a:t>
            </a:r>
            <a:endParaRPr lang="cs-CZ" sz="2700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800" dirty="0" err="1" smtClean="0"/>
              <a:t>Wo</a:t>
            </a:r>
            <a:r>
              <a:rPr lang="cs-CZ" sz="2800" dirty="0" smtClean="0"/>
              <a:t>? - in der </a:t>
            </a:r>
            <a:r>
              <a:rPr lang="cs-CZ" sz="2800" dirty="0" err="1" smtClean="0"/>
              <a:t>Schweiz</a:t>
            </a:r>
            <a:r>
              <a:rPr lang="cs-CZ" sz="2800" dirty="0" smtClean="0"/>
              <a:t>, in der </a:t>
            </a:r>
            <a:r>
              <a:rPr lang="cs-CZ" sz="2800" dirty="0" err="1" smtClean="0"/>
              <a:t>Ukraine</a:t>
            </a:r>
            <a:r>
              <a:rPr lang="cs-CZ" sz="2800" dirty="0" smtClean="0"/>
              <a:t>, ...</a:t>
            </a:r>
          </a:p>
          <a:p>
            <a:pPr>
              <a:buNone/>
            </a:pPr>
            <a:r>
              <a:rPr lang="cs-CZ" sz="2800" dirty="0" err="1" smtClean="0"/>
              <a:t>Wohin</a:t>
            </a:r>
            <a:r>
              <a:rPr lang="cs-CZ" sz="2800" dirty="0" smtClean="0"/>
              <a:t>? - in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Tschechische</a:t>
            </a:r>
            <a:r>
              <a:rPr lang="cs-CZ" sz="2800" dirty="0" smtClean="0"/>
              <a:t> Republik ...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Opakování - názvy zemí umíme!</a:t>
            </a:r>
            <a:endParaRPr lang="cs-CZ" sz="4000" b="1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Vyberte německý název země: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kosené hrany 3"/>
          <p:cNvSpPr/>
          <p:nvPr/>
        </p:nvSpPr>
        <p:spPr>
          <a:xfrm>
            <a:off x="899592" y="2276872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Suomi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5652120" y="2276872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Finlandia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3347864" y="2276872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Finnland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899592" y="2780928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Österreich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3347864" y="2780928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Austria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5652120" y="2780928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It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ävalta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899592" y="3284984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Italia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3347864" y="3284984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Italien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5652120" y="3284984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Italy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5652120" y="3789040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Frankreich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3347864" y="3789040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France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899592" y="3789040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Francia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kosené hrany 15"/>
          <p:cNvSpPr/>
          <p:nvPr/>
        </p:nvSpPr>
        <p:spPr>
          <a:xfrm>
            <a:off x="5652120" y="4293096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Germany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kosené hrany 16"/>
          <p:cNvSpPr/>
          <p:nvPr/>
        </p:nvSpPr>
        <p:spPr>
          <a:xfrm>
            <a:off x="3347864" y="4293096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Germania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899592" y="4293096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Deutschland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5652120" y="4797152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Norwegen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3347864" y="4797152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Norway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kosené hrany 20"/>
          <p:cNvSpPr/>
          <p:nvPr/>
        </p:nvSpPr>
        <p:spPr>
          <a:xfrm>
            <a:off x="899592" y="4797152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Norja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kosené hrany 21"/>
          <p:cNvSpPr/>
          <p:nvPr/>
        </p:nvSpPr>
        <p:spPr>
          <a:xfrm>
            <a:off x="5652120" y="5301208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Spain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Zkosené hrany 22"/>
          <p:cNvSpPr/>
          <p:nvPr/>
        </p:nvSpPr>
        <p:spPr>
          <a:xfrm>
            <a:off x="3347864" y="5301208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Spanien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kosené hrany 23"/>
          <p:cNvSpPr/>
          <p:nvPr/>
        </p:nvSpPr>
        <p:spPr>
          <a:xfrm>
            <a:off x="899592" y="5301208"/>
            <a:ext cx="1800200" cy="360040"/>
          </a:xfrm>
          <a:prstGeom prst="bevel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Spagna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1F618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1F618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1F618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1F618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1F618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1F618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1F618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6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Odpovězte na otázku:</a:t>
            </a:r>
            <a:br>
              <a:rPr lang="cs-CZ" sz="36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(používejte názvy měst i zemí)</a:t>
            </a:r>
            <a:endParaRPr lang="cs-CZ" sz="3600" b="1" dirty="0">
              <a:ln w="1905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b="1" dirty="0" err="1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Wo</a:t>
            </a:r>
            <a:r>
              <a:rPr lang="cs-CZ" sz="28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800" b="1" dirty="0" err="1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wohnt</a:t>
            </a:r>
            <a:r>
              <a:rPr lang="cs-CZ" sz="28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800" b="1" dirty="0" err="1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Ella</a:t>
            </a:r>
            <a:r>
              <a:rPr lang="cs-CZ" sz="28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2800" b="1" dirty="0">
              <a:ln w="1905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8" name="Picture 4" descr="C:\Users\standard\AppData\Local\Microsoft\Windows\Temporary Internet Files\Content.IE5\QDA77Z5D\MP900448590[1].jpg"/>
          <p:cNvPicPr>
            <a:picLocks noChangeAspect="1" noChangeArrowheads="1"/>
          </p:cNvPicPr>
          <p:nvPr/>
        </p:nvPicPr>
        <p:blipFill>
          <a:blip r:embed="rId2" cstate="print"/>
          <a:srcRect l="32695" t="12201" r="18538" b="34250"/>
          <a:stretch>
            <a:fillRect/>
          </a:stretch>
        </p:blipFill>
        <p:spPr bwMode="auto">
          <a:xfrm>
            <a:off x="4283968" y="4149080"/>
            <a:ext cx="875391" cy="144016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1030" name="Picture 6" descr="C:\Users\standard\AppData\Local\Microsoft\Windows\Temporary Internet Files\Content.IE5\GIR7FVX9\MC900382583[1].jpg"/>
          <p:cNvPicPr>
            <a:picLocks noChangeAspect="1" noChangeArrowheads="1"/>
          </p:cNvPicPr>
          <p:nvPr/>
        </p:nvPicPr>
        <p:blipFill>
          <a:blip r:embed="rId3" cstate="print"/>
          <a:srcRect l="20750" t="5001" r="21875" b="2751"/>
          <a:stretch>
            <a:fillRect/>
          </a:stretch>
        </p:blipFill>
        <p:spPr bwMode="auto">
          <a:xfrm>
            <a:off x="827584" y="2780928"/>
            <a:ext cx="792088" cy="1273554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1032" name="Picture 8" descr="C:\Users\standard\AppData\Local\Microsoft\Windows\Temporary Internet Files\Content.IE5\GIR7FVX9\MP90040713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348880"/>
            <a:ext cx="1350150" cy="108012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1033" name="Picture 9" descr="C:\Users\standard\AppData\Local\Microsoft\Windows\Temporary Internet Files\Content.IE5\J25ATIDM\MC9004063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2132856"/>
            <a:ext cx="1264521" cy="963737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1035" name="Picture 11" descr="C:\Users\standard\AppData\Local\Microsoft\Windows\Temporary Internet Files\Content.IE5\2J34JFU8\MC9004062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4365104"/>
            <a:ext cx="1512168" cy="989317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16" name="Obrázek 15" descr="http://upload.wikimedia.org/wikipedia/de/thumb/1/11/Atomium_2011_sued.jpg/220px-Atomium_2011_sued.jpg">
            <a:hlinkClick r:id="rId7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4221088"/>
            <a:ext cx="1368152" cy="1080120"/>
          </a:xfrm>
          <a:prstGeom prst="rect">
            <a:avLst/>
          </a:prstGeom>
          <a:noFill/>
          <a:ln w="9525">
            <a:solidFill>
              <a:schemeClr val="accent2">
                <a:lumMod val="75000"/>
              </a:schemeClr>
            </a:solidFill>
            <a:miter lim="800000"/>
            <a:headEnd/>
            <a:tailEnd/>
          </a:ln>
        </p:spPr>
      </p:pic>
      <p:pic>
        <p:nvPicPr>
          <p:cNvPr id="1036" name="Picture 12" descr="C:\Users\standard\AppData\Local\Microsoft\Windows\Temporary Internet Files\Content.IE5\QDA77Z5D\MC90040631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36096" y="2708920"/>
            <a:ext cx="864873" cy="1296144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sp>
        <p:nvSpPr>
          <p:cNvPr id="18" name="Obdélník 17"/>
          <p:cNvSpPr/>
          <p:nvPr/>
        </p:nvSpPr>
        <p:spPr>
          <a:xfrm>
            <a:off x="1187624" y="5157192"/>
            <a:ext cx="1008112" cy="288032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Rom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547664" y="3861048"/>
            <a:ext cx="1008112" cy="288032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Paris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347864" y="3284984"/>
            <a:ext cx="1008112" cy="288032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London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16016" y="2564904"/>
            <a:ext cx="1008112" cy="288032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Wien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092280" y="3284984"/>
            <a:ext cx="1008112" cy="288032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Berlin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868144" y="5229200"/>
            <a:ext cx="1008112" cy="288032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Br</a:t>
            </a:r>
            <a:r>
              <a:rPr lang="cs-CZ" sz="1600" dirty="0" err="1" smtClean="0">
                <a:solidFill>
                  <a:schemeClr val="tx1"/>
                </a:solidFill>
                <a:latin typeface="Calibri"/>
              </a:rPr>
              <a:t>üssel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36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3600" b="1" dirty="0">
              <a:ln w="1905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err="1" smtClean="0"/>
              <a:t>Ella</a:t>
            </a:r>
            <a:r>
              <a:rPr lang="cs-CZ" sz="2800" dirty="0" smtClean="0"/>
              <a:t> </a:t>
            </a:r>
            <a:r>
              <a:rPr lang="cs-CZ" sz="2800" dirty="0" err="1" smtClean="0"/>
              <a:t>wohnt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in</a:t>
            </a:r>
            <a:r>
              <a:rPr lang="cs-CZ" sz="2800" dirty="0" smtClean="0"/>
              <a:t> Paris, </a:t>
            </a:r>
            <a:r>
              <a:rPr lang="cs-CZ" sz="2800" dirty="0" smtClean="0">
                <a:solidFill>
                  <a:srgbClr val="7030A0"/>
                </a:solidFill>
              </a:rPr>
              <a:t>in</a:t>
            </a:r>
            <a:r>
              <a:rPr lang="cs-CZ" sz="2800" dirty="0" smtClean="0"/>
              <a:t> </a:t>
            </a:r>
            <a:r>
              <a:rPr lang="cs-CZ" sz="2800" dirty="0" err="1" smtClean="0"/>
              <a:t>Frankreich</a:t>
            </a:r>
            <a:r>
              <a:rPr lang="cs-CZ" sz="2800" dirty="0" smtClean="0"/>
              <a:t>. </a:t>
            </a:r>
          </a:p>
          <a:p>
            <a:r>
              <a:rPr lang="cs-CZ" sz="2800" dirty="0" err="1" smtClean="0"/>
              <a:t>Ella</a:t>
            </a:r>
            <a:r>
              <a:rPr lang="cs-CZ" sz="2800" dirty="0" smtClean="0"/>
              <a:t> </a:t>
            </a:r>
            <a:r>
              <a:rPr lang="cs-CZ" sz="2800" dirty="0" err="1" smtClean="0"/>
              <a:t>wohnt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in</a:t>
            </a:r>
            <a:r>
              <a:rPr lang="cs-CZ" sz="2800" dirty="0" smtClean="0"/>
              <a:t> London, </a:t>
            </a:r>
            <a:r>
              <a:rPr lang="cs-CZ" sz="2800" dirty="0" smtClean="0">
                <a:solidFill>
                  <a:srgbClr val="7030A0"/>
                </a:solidFill>
              </a:rPr>
              <a:t>in</a:t>
            </a:r>
            <a:r>
              <a:rPr lang="cs-CZ" sz="2800" dirty="0" smtClean="0"/>
              <a:t> </a:t>
            </a:r>
            <a:r>
              <a:rPr lang="cs-CZ" sz="2800" dirty="0" err="1" smtClean="0"/>
              <a:t>England</a:t>
            </a:r>
            <a:r>
              <a:rPr lang="cs-CZ" sz="2800" dirty="0" smtClean="0"/>
              <a:t>. </a:t>
            </a:r>
          </a:p>
          <a:p>
            <a:r>
              <a:rPr lang="cs-CZ" sz="2800" dirty="0" err="1" smtClean="0"/>
              <a:t>Ella</a:t>
            </a:r>
            <a:r>
              <a:rPr lang="cs-CZ" sz="2800" dirty="0" smtClean="0"/>
              <a:t> </a:t>
            </a:r>
            <a:r>
              <a:rPr lang="cs-CZ" sz="2800" dirty="0" err="1" smtClean="0"/>
              <a:t>wohnt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in</a:t>
            </a:r>
            <a:r>
              <a:rPr lang="cs-CZ" sz="2800" dirty="0" smtClean="0"/>
              <a:t> Rom, </a:t>
            </a:r>
            <a:r>
              <a:rPr lang="cs-CZ" sz="2800" dirty="0" smtClean="0">
                <a:solidFill>
                  <a:srgbClr val="7030A0"/>
                </a:solidFill>
              </a:rPr>
              <a:t>in</a:t>
            </a:r>
            <a:r>
              <a:rPr lang="cs-CZ" sz="2800" dirty="0" smtClean="0"/>
              <a:t> </a:t>
            </a:r>
            <a:r>
              <a:rPr lang="cs-CZ" sz="2800" dirty="0" err="1" smtClean="0"/>
              <a:t>Italien</a:t>
            </a:r>
            <a:r>
              <a:rPr lang="cs-CZ" sz="2800" dirty="0" smtClean="0"/>
              <a:t>. </a:t>
            </a:r>
          </a:p>
          <a:p>
            <a:r>
              <a:rPr lang="cs-CZ" sz="2800" dirty="0" err="1" smtClean="0"/>
              <a:t>Ella</a:t>
            </a:r>
            <a:r>
              <a:rPr lang="cs-CZ" sz="2800" dirty="0" smtClean="0"/>
              <a:t> </a:t>
            </a:r>
            <a:r>
              <a:rPr lang="cs-CZ" sz="2800" dirty="0" err="1" smtClean="0"/>
              <a:t>wohnt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in</a:t>
            </a:r>
            <a:r>
              <a:rPr lang="cs-CZ" sz="2800" dirty="0" smtClean="0"/>
              <a:t> </a:t>
            </a:r>
            <a:r>
              <a:rPr lang="cs-CZ" sz="2800" dirty="0" err="1" smtClean="0"/>
              <a:t>Wien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7030A0"/>
                </a:solidFill>
              </a:rPr>
              <a:t>in</a:t>
            </a:r>
            <a:r>
              <a:rPr lang="cs-CZ" sz="2800" dirty="0" smtClean="0"/>
              <a:t> </a:t>
            </a:r>
            <a:r>
              <a:rPr lang="cs-CZ" sz="2800" dirty="0" err="1" smtClean="0">
                <a:latin typeface="Calibri"/>
              </a:rPr>
              <a:t>Österreich</a:t>
            </a:r>
            <a:r>
              <a:rPr lang="cs-CZ" sz="2800" dirty="0" smtClean="0">
                <a:latin typeface="Calibri"/>
              </a:rPr>
              <a:t>. </a:t>
            </a:r>
          </a:p>
          <a:p>
            <a:r>
              <a:rPr lang="cs-CZ" sz="2800" dirty="0" err="1" smtClean="0"/>
              <a:t>Ella</a:t>
            </a:r>
            <a:r>
              <a:rPr lang="cs-CZ" sz="2800" dirty="0" smtClean="0"/>
              <a:t> </a:t>
            </a:r>
            <a:r>
              <a:rPr lang="cs-CZ" sz="2800" dirty="0" err="1" smtClean="0"/>
              <a:t>wohnt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in</a:t>
            </a:r>
            <a:r>
              <a:rPr lang="cs-CZ" sz="2800" dirty="0" smtClean="0"/>
              <a:t> Berlin, </a:t>
            </a:r>
            <a:r>
              <a:rPr lang="cs-CZ" sz="2800" dirty="0" smtClean="0">
                <a:solidFill>
                  <a:srgbClr val="7030A0"/>
                </a:solidFill>
              </a:rPr>
              <a:t>in</a:t>
            </a:r>
            <a:r>
              <a:rPr lang="cs-CZ" sz="2800" dirty="0" smtClean="0"/>
              <a:t> </a:t>
            </a:r>
            <a:r>
              <a:rPr lang="cs-CZ" sz="2800" dirty="0" err="1" smtClean="0"/>
              <a:t>Deutschland</a:t>
            </a:r>
            <a:r>
              <a:rPr lang="cs-CZ" sz="2800" dirty="0" smtClean="0"/>
              <a:t>. </a:t>
            </a:r>
          </a:p>
          <a:p>
            <a:r>
              <a:rPr lang="cs-CZ" sz="2800" dirty="0" err="1" smtClean="0"/>
              <a:t>Ella</a:t>
            </a:r>
            <a:r>
              <a:rPr lang="cs-CZ" sz="2800" dirty="0" smtClean="0"/>
              <a:t> </a:t>
            </a:r>
            <a:r>
              <a:rPr lang="cs-CZ" sz="2800" dirty="0" err="1" smtClean="0"/>
              <a:t>wohnt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in</a:t>
            </a:r>
            <a:r>
              <a:rPr lang="cs-CZ" sz="2800" dirty="0" smtClean="0"/>
              <a:t> </a:t>
            </a:r>
            <a:r>
              <a:rPr lang="cs-CZ" sz="2800" dirty="0" err="1" smtClean="0"/>
              <a:t>Br</a:t>
            </a:r>
            <a:r>
              <a:rPr lang="cs-CZ" sz="2800" dirty="0" err="1" smtClean="0">
                <a:latin typeface="Calibri"/>
              </a:rPr>
              <a:t>üssel</a:t>
            </a:r>
            <a:r>
              <a:rPr lang="cs-CZ" sz="2800" dirty="0" smtClean="0">
                <a:latin typeface="Calibri"/>
              </a:rPr>
              <a:t>, </a:t>
            </a:r>
            <a:r>
              <a:rPr lang="cs-CZ" sz="2800" dirty="0" smtClean="0">
                <a:solidFill>
                  <a:srgbClr val="7030A0"/>
                </a:solidFill>
                <a:latin typeface="Calibri"/>
              </a:rPr>
              <a:t>in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Belgien</a:t>
            </a:r>
            <a:r>
              <a:rPr lang="cs-CZ" sz="2800" dirty="0" smtClean="0">
                <a:latin typeface="Calibri"/>
              </a:rPr>
              <a:t>.</a:t>
            </a:r>
            <a:r>
              <a:rPr lang="cs-CZ" sz="28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plánují děti na prázdniny? Tvořte věty podle vzoru  </a:t>
            </a:r>
            <a:r>
              <a:rPr lang="cs-CZ" sz="24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Times New Roman"/>
              </a:rPr>
              <a:t>→ </a:t>
            </a:r>
            <a:r>
              <a:rPr lang="cs-CZ" sz="2400" dirty="0" smtClean="0">
                <a:cs typeface="Times New Roman"/>
              </a:rPr>
              <a:t/>
            </a:r>
            <a:br>
              <a:rPr lang="cs-CZ" sz="2400" dirty="0" smtClean="0">
                <a:cs typeface="Times New Roman"/>
              </a:rPr>
            </a:br>
            <a:r>
              <a:rPr lang="cs-CZ" sz="2400" dirty="0" smtClean="0">
                <a:cs typeface="Times New Roman"/>
              </a:rPr>
              <a:t>Monika </a:t>
            </a:r>
            <a:r>
              <a:rPr lang="cs-CZ" sz="2400" u="sng" dirty="0" err="1" smtClean="0">
                <a:cs typeface="Times New Roman"/>
              </a:rPr>
              <a:t>möchte</a:t>
            </a:r>
            <a:r>
              <a:rPr lang="cs-CZ" sz="2400" u="sng" dirty="0" smtClean="0">
                <a:cs typeface="Times New Roman"/>
              </a:rPr>
              <a:t> nach</a:t>
            </a:r>
            <a:r>
              <a:rPr lang="cs-CZ" sz="2400" dirty="0" smtClean="0">
                <a:cs typeface="Times New Roman"/>
              </a:rPr>
              <a:t> </a:t>
            </a:r>
            <a:r>
              <a:rPr lang="cs-CZ" sz="2400" dirty="0" err="1" smtClean="0">
                <a:cs typeface="Times New Roman"/>
              </a:rPr>
              <a:t>Kroatien</a:t>
            </a:r>
            <a:r>
              <a:rPr lang="cs-CZ" sz="2400" dirty="0" smtClean="0">
                <a:cs typeface="Times New Roman"/>
              </a:rPr>
              <a:t> </a:t>
            </a:r>
            <a:r>
              <a:rPr lang="cs-CZ" sz="2400" u="sng" dirty="0" err="1" smtClean="0">
                <a:cs typeface="Times New Roman"/>
              </a:rPr>
              <a:t>fahren</a:t>
            </a:r>
            <a:r>
              <a:rPr lang="cs-CZ" sz="2400" u="sng" dirty="0" smtClean="0">
                <a:cs typeface="Times New Roman"/>
              </a:rPr>
              <a:t> </a:t>
            </a:r>
            <a:r>
              <a:rPr lang="cs-CZ" sz="2400" u="sng" dirty="0" err="1" smtClean="0">
                <a:cs typeface="Times New Roman"/>
              </a:rPr>
              <a:t>und</a:t>
            </a:r>
            <a:r>
              <a:rPr lang="cs-CZ" sz="2400" u="sng" dirty="0" smtClean="0">
                <a:cs typeface="Times New Roman"/>
              </a:rPr>
              <a:t> dort </a:t>
            </a:r>
            <a:r>
              <a:rPr lang="cs-CZ" sz="2400" dirty="0" err="1" smtClean="0">
                <a:cs typeface="Times New Roman"/>
              </a:rPr>
              <a:t>im</a:t>
            </a:r>
            <a:r>
              <a:rPr lang="cs-CZ" sz="2400" dirty="0" smtClean="0">
                <a:cs typeface="Times New Roman"/>
              </a:rPr>
              <a:t> </a:t>
            </a:r>
            <a:r>
              <a:rPr lang="cs-CZ" sz="2400" dirty="0" err="1" smtClean="0">
                <a:cs typeface="Times New Roman"/>
              </a:rPr>
              <a:t>Meer</a:t>
            </a:r>
            <a:r>
              <a:rPr lang="cs-CZ" sz="2400" dirty="0" smtClean="0">
                <a:cs typeface="Times New Roman"/>
              </a:rPr>
              <a:t> </a:t>
            </a:r>
            <a:r>
              <a:rPr lang="cs-CZ" sz="2400" dirty="0" err="1" smtClean="0">
                <a:cs typeface="Times New Roman"/>
              </a:rPr>
              <a:t>baden</a:t>
            </a:r>
            <a:r>
              <a:rPr lang="cs-CZ" sz="2400" dirty="0" smtClean="0">
                <a:cs typeface="Times New Roman"/>
              </a:rPr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611560" y="1772816"/>
            <a:ext cx="1080120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Monika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611560" y="2276872"/>
            <a:ext cx="1080120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611560" y="2780928"/>
            <a:ext cx="1080120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3563888" y="2276872"/>
            <a:ext cx="136815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Niederlande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6876256" y="2276872"/>
            <a:ext cx="172819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Tulpen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kaufen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3563888" y="1772816"/>
            <a:ext cx="136815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Kroatien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6876256" y="1772816"/>
            <a:ext cx="172819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im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Meer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baden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611560" y="5301208"/>
            <a:ext cx="1080120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Julia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1560" y="4797152"/>
            <a:ext cx="1080120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Lukas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1560" y="4293096"/>
            <a:ext cx="1080120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Andreas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11560" y="3789040"/>
            <a:ext cx="1080120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Petra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611560" y="3284984"/>
            <a:ext cx="1080120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Martin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563888" y="4797152"/>
            <a:ext cx="136815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Finnland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3563888" y="5301208"/>
            <a:ext cx="136815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Norwegen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se zakulaceným příčným rohem 17"/>
          <p:cNvSpPr/>
          <p:nvPr/>
        </p:nvSpPr>
        <p:spPr>
          <a:xfrm>
            <a:off x="3563888" y="3789040"/>
            <a:ext cx="136815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Slowakei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se zakulaceným příčným rohem 18"/>
          <p:cNvSpPr/>
          <p:nvPr/>
        </p:nvSpPr>
        <p:spPr>
          <a:xfrm>
            <a:off x="3563888" y="2780928"/>
            <a:ext cx="136815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Tschechien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se zakulaceným příčným rohem 19"/>
          <p:cNvSpPr/>
          <p:nvPr/>
        </p:nvSpPr>
        <p:spPr>
          <a:xfrm>
            <a:off x="3563888" y="3284984"/>
            <a:ext cx="136815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Schweiz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se zakulaceným příčným rohem 20"/>
          <p:cNvSpPr/>
          <p:nvPr/>
        </p:nvSpPr>
        <p:spPr>
          <a:xfrm>
            <a:off x="3563888" y="4293096"/>
            <a:ext cx="136815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Italien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se zakulaceným příčným rohem 21"/>
          <p:cNvSpPr/>
          <p:nvPr/>
        </p:nvSpPr>
        <p:spPr>
          <a:xfrm>
            <a:off x="5076056" y="2276872"/>
            <a:ext cx="1656184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700" dirty="0" err="1" smtClean="0">
                <a:solidFill>
                  <a:schemeClr val="tx1"/>
                </a:solidFill>
              </a:rPr>
              <a:t>fahren</a:t>
            </a:r>
            <a:r>
              <a:rPr lang="cs-CZ" sz="1700" dirty="0" smtClean="0">
                <a:solidFill>
                  <a:schemeClr val="tx1"/>
                </a:solidFill>
              </a:rPr>
              <a:t> </a:t>
            </a:r>
            <a:r>
              <a:rPr lang="cs-CZ" sz="1700" dirty="0" err="1" smtClean="0">
                <a:solidFill>
                  <a:schemeClr val="tx1"/>
                </a:solidFill>
              </a:rPr>
              <a:t>und</a:t>
            </a:r>
            <a:r>
              <a:rPr lang="cs-CZ" sz="1700" dirty="0" smtClean="0">
                <a:solidFill>
                  <a:schemeClr val="tx1"/>
                </a:solidFill>
              </a:rPr>
              <a:t> dort</a:t>
            </a:r>
            <a:endParaRPr lang="cs-CZ" sz="1700" dirty="0">
              <a:solidFill>
                <a:schemeClr val="tx1"/>
              </a:solidFill>
            </a:endParaRPr>
          </a:p>
        </p:txBody>
      </p:sp>
      <p:sp>
        <p:nvSpPr>
          <p:cNvPr id="23" name="Obdélník se zakulaceným příčným rohem 22"/>
          <p:cNvSpPr/>
          <p:nvPr/>
        </p:nvSpPr>
        <p:spPr>
          <a:xfrm>
            <a:off x="1907704" y="5301208"/>
            <a:ext cx="1512168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öchte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nach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se zakulaceným příčným rohem 23"/>
          <p:cNvSpPr/>
          <p:nvPr/>
        </p:nvSpPr>
        <p:spPr>
          <a:xfrm>
            <a:off x="1907704" y="4797152"/>
            <a:ext cx="1512168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öchte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nach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se zakulaceným příčným rohem 24"/>
          <p:cNvSpPr/>
          <p:nvPr/>
        </p:nvSpPr>
        <p:spPr>
          <a:xfrm>
            <a:off x="1907704" y="4293096"/>
            <a:ext cx="1512168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öchte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nach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se zakulaceným příčným rohem 25"/>
          <p:cNvSpPr/>
          <p:nvPr/>
        </p:nvSpPr>
        <p:spPr>
          <a:xfrm>
            <a:off x="1907704" y="3789040"/>
            <a:ext cx="1512168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öchte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in 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die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se zakulaceným příčným rohem 26"/>
          <p:cNvSpPr/>
          <p:nvPr/>
        </p:nvSpPr>
        <p:spPr>
          <a:xfrm>
            <a:off x="1907704" y="3284984"/>
            <a:ext cx="1512168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öchte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in 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die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se zakulaceným příčným rohem 27"/>
          <p:cNvSpPr/>
          <p:nvPr/>
        </p:nvSpPr>
        <p:spPr>
          <a:xfrm>
            <a:off x="1907704" y="2780928"/>
            <a:ext cx="1512168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öchte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nach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se zakulaceným příčným rohem 28"/>
          <p:cNvSpPr/>
          <p:nvPr/>
        </p:nvSpPr>
        <p:spPr>
          <a:xfrm>
            <a:off x="1907704" y="2276872"/>
            <a:ext cx="1512168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öchte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in 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die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se zakulaceným příčným rohem 30"/>
          <p:cNvSpPr/>
          <p:nvPr/>
        </p:nvSpPr>
        <p:spPr>
          <a:xfrm>
            <a:off x="5076056" y="2780928"/>
            <a:ext cx="1656184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700" dirty="0" err="1" smtClean="0">
                <a:solidFill>
                  <a:schemeClr val="tx1"/>
                </a:solidFill>
              </a:rPr>
              <a:t>fahren</a:t>
            </a:r>
            <a:r>
              <a:rPr lang="cs-CZ" sz="1700" dirty="0" smtClean="0">
                <a:solidFill>
                  <a:schemeClr val="tx1"/>
                </a:solidFill>
              </a:rPr>
              <a:t> </a:t>
            </a:r>
            <a:r>
              <a:rPr lang="cs-CZ" sz="1700" dirty="0" err="1" smtClean="0">
                <a:solidFill>
                  <a:schemeClr val="tx1"/>
                </a:solidFill>
              </a:rPr>
              <a:t>und</a:t>
            </a:r>
            <a:r>
              <a:rPr lang="cs-CZ" sz="1700" dirty="0" smtClean="0">
                <a:solidFill>
                  <a:schemeClr val="tx1"/>
                </a:solidFill>
              </a:rPr>
              <a:t> dort</a:t>
            </a:r>
            <a:endParaRPr lang="cs-CZ" sz="1700" dirty="0">
              <a:solidFill>
                <a:schemeClr val="tx1"/>
              </a:solidFill>
            </a:endParaRPr>
          </a:p>
        </p:txBody>
      </p:sp>
      <p:sp>
        <p:nvSpPr>
          <p:cNvPr id="32" name="Obdélník se zakulaceným příčným rohem 31"/>
          <p:cNvSpPr/>
          <p:nvPr/>
        </p:nvSpPr>
        <p:spPr>
          <a:xfrm>
            <a:off x="5076056" y="3284984"/>
            <a:ext cx="1656184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700" dirty="0" err="1" smtClean="0">
                <a:solidFill>
                  <a:schemeClr val="tx1"/>
                </a:solidFill>
              </a:rPr>
              <a:t>fahren</a:t>
            </a:r>
            <a:r>
              <a:rPr lang="cs-CZ" sz="1700" dirty="0" smtClean="0">
                <a:solidFill>
                  <a:schemeClr val="tx1"/>
                </a:solidFill>
              </a:rPr>
              <a:t> </a:t>
            </a:r>
            <a:r>
              <a:rPr lang="cs-CZ" sz="1700" dirty="0" err="1" smtClean="0">
                <a:solidFill>
                  <a:schemeClr val="tx1"/>
                </a:solidFill>
              </a:rPr>
              <a:t>und</a:t>
            </a:r>
            <a:r>
              <a:rPr lang="cs-CZ" sz="1700" dirty="0" smtClean="0">
                <a:solidFill>
                  <a:schemeClr val="tx1"/>
                </a:solidFill>
              </a:rPr>
              <a:t> dort</a:t>
            </a:r>
            <a:endParaRPr lang="cs-CZ" sz="1700" dirty="0">
              <a:solidFill>
                <a:schemeClr val="tx1"/>
              </a:solidFill>
            </a:endParaRPr>
          </a:p>
        </p:txBody>
      </p:sp>
      <p:sp>
        <p:nvSpPr>
          <p:cNvPr id="33" name="Obdélník se zakulaceným příčným rohem 32"/>
          <p:cNvSpPr/>
          <p:nvPr/>
        </p:nvSpPr>
        <p:spPr>
          <a:xfrm>
            <a:off x="5076056" y="3789040"/>
            <a:ext cx="1656184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700" dirty="0" err="1" smtClean="0">
                <a:solidFill>
                  <a:schemeClr val="tx1"/>
                </a:solidFill>
              </a:rPr>
              <a:t>fahren</a:t>
            </a:r>
            <a:r>
              <a:rPr lang="cs-CZ" sz="1700" dirty="0" smtClean="0">
                <a:solidFill>
                  <a:schemeClr val="tx1"/>
                </a:solidFill>
              </a:rPr>
              <a:t> </a:t>
            </a:r>
            <a:r>
              <a:rPr lang="cs-CZ" sz="1700" dirty="0" err="1" smtClean="0">
                <a:solidFill>
                  <a:schemeClr val="tx1"/>
                </a:solidFill>
              </a:rPr>
              <a:t>und</a:t>
            </a:r>
            <a:r>
              <a:rPr lang="cs-CZ" sz="1700" dirty="0" smtClean="0">
                <a:solidFill>
                  <a:schemeClr val="tx1"/>
                </a:solidFill>
              </a:rPr>
              <a:t> dort</a:t>
            </a:r>
            <a:endParaRPr lang="cs-CZ" sz="1700" dirty="0">
              <a:solidFill>
                <a:schemeClr val="tx1"/>
              </a:solidFill>
            </a:endParaRPr>
          </a:p>
        </p:txBody>
      </p:sp>
      <p:sp>
        <p:nvSpPr>
          <p:cNvPr id="34" name="Obdélník se zakulaceným příčným rohem 33"/>
          <p:cNvSpPr/>
          <p:nvPr/>
        </p:nvSpPr>
        <p:spPr>
          <a:xfrm>
            <a:off x="5076056" y="4293096"/>
            <a:ext cx="1656184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700" dirty="0" err="1" smtClean="0">
                <a:solidFill>
                  <a:schemeClr val="tx1"/>
                </a:solidFill>
              </a:rPr>
              <a:t>fahren</a:t>
            </a:r>
            <a:r>
              <a:rPr lang="cs-CZ" sz="1700" dirty="0" smtClean="0">
                <a:solidFill>
                  <a:schemeClr val="tx1"/>
                </a:solidFill>
              </a:rPr>
              <a:t> </a:t>
            </a:r>
            <a:r>
              <a:rPr lang="cs-CZ" sz="1700" dirty="0" err="1" smtClean="0">
                <a:solidFill>
                  <a:schemeClr val="tx1"/>
                </a:solidFill>
              </a:rPr>
              <a:t>und</a:t>
            </a:r>
            <a:r>
              <a:rPr lang="cs-CZ" sz="1700" dirty="0" smtClean="0">
                <a:solidFill>
                  <a:schemeClr val="tx1"/>
                </a:solidFill>
              </a:rPr>
              <a:t> dort</a:t>
            </a:r>
            <a:endParaRPr lang="cs-CZ" sz="1700" dirty="0">
              <a:solidFill>
                <a:schemeClr val="tx1"/>
              </a:solidFill>
            </a:endParaRPr>
          </a:p>
        </p:txBody>
      </p:sp>
      <p:sp>
        <p:nvSpPr>
          <p:cNvPr id="35" name="Obdélník se zakulaceným příčným rohem 34"/>
          <p:cNvSpPr/>
          <p:nvPr/>
        </p:nvSpPr>
        <p:spPr>
          <a:xfrm>
            <a:off x="5076056" y="4797152"/>
            <a:ext cx="1656184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700" dirty="0" err="1" smtClean="0">
                <a:solidFill>
                  <a:schemeClr val="tx1"/>
                </a:solidFill>
              </a:rPr>
              <a:t>fahren</a:t>
            </a:r>
            <a:r>
              <a:rPr lang="cs-CZ" sz="1700" dirty="0" smtClean="0">
                <a:solidFill>
                  <a:schemeClr val="tx1"/>
                </a:solidFill>
              </a:rPr>
              <a:t> </a:t>
            </a:r>
            <a:r>
              <a:rPr lang="cs-CZ" sz="1700" dirty="0" err="1" smtClean="0">
                <a:solidFill>
                  <a:schemeClr val="tx1"/>
                </a:solidFill>
              </a:rPr>
              <a:t>und</a:t>
            </a:r>
            <a:r>
              <a:rPr lang="cs-CZ" sz="1700" dirty="0" smtClean="0">
                <a:solidFill>
                  <a:schemeClr val="tx1"/>
                </a:solidFill>
              </a:rPr>
              <a:t> dort</a:t>
            </a:r>
            <a:endParaRPr lang="cs-CZ" sz="1700" dirty="0">
              <a:solidFill>
                <a:schemeClr val="tx1"/>
              </a:solidFill>
            </a:endParaRPr>
          </a:p>
        </p:txBody>
      </p:sp>
      <p:sp>
        <p:nvSpPr>
          <p:cNvPr id="36" name="Obdélník se zakulaceným příčným rohem 35"/>
          <p:cNvSpPr/>
          <p:nvPr/>
        </p:nvSpPr>
        <p:spPr>
          <a:xfrm>
            <a:off x="5076056" y="5301208"/>
            <a:ext cx="1656184" cy="360040"/>
          </a:xfrm>
          <a:prstGeom prst="round2Diag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700" dirty="0" err="1" smtClean="0">
                <a:solidFill>
                  <a:schemeClr val="tx1"/>
                </a:solidFill>
              </a:rPr>
              <a:t>fahren</a:t>
            </a:r>
            <a:r>
              <a:rPr lang="cs-CZ" sz="1700" dirty="0" smtClean="0">
                <a:solidFill>
                  <a:schemeClr val="tx1"/>
                </a:solidFill>
              </a:rPr>
              <a:t> </a:t>
            </a:r>
            <a:r>
              <a:rPr lang="cs-CZ" sz="1700" dirty="0" err="1" smtClean="0">
                <a:solidFill>
                  <a:schemeClr val="tx1"/>
                </a:solidFill>
              </a:rPr>
              <a:t>und</a:t>
            </a:r>
            <a:r>
              <a:rPr lang="cs-CZ" sz="1700" dirty="0" smtClean="0">
                <a:solidFill>
                  <a:schemeClr val="tx1"/>
                </a:solidFill>
              </a:rPr>
              <a:t> dort</a:t>
            </a:r>
            <a:endParaRPr lang="cs-CZ" sz="1700" dirty="0">
              <a:solidFill>
                <a:schemeClr val="tx1"/>
              </a:solidFill>
            </a:endParaRPr>
          </a:p>
        </p:txBody>
      </p:sp>
      <p:sp>
        <p:nvSpPr>
          <p:cNvPr id="37" name="Obdélník se zakulaceným příčným rohem 36"/>
          <p:cNvSpPr/>
          <p:nvPr/>
        </p:nvSpPr>
        <p:spPr>
          <a:xfrm>
            <a:off x="6876256" y="3789040"/>
            <a:ext cx="172819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Donau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sehen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se zakulaceným příčným rohem 37"/>
          <p:cNvSpPr/>
          <p:nvPr/>
        </p:nvSpPr>
        <p:spPr>
          <a:xfrm>
            <a:off x="6876256" y="4293096"/>
            <a:ext cx="172819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Pizza </a:t>
            </a:r>
            <a:r>
              <a:rPr lang="cs-CZ" dirty="0" err="1" smtClean="0">
                <a:solidFill>
                  <a:schemeClr val="tx1"/>
                </a:solidFill>
              </a:rPr>
              <a:t>backen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se zakulaceným příčným rohem 38"/>
          <p:cNvSpPr/>
          <p:nvPr/>
        </p:nvSpPr>
        <p:spPr>
          <a:xfrm>
            <a:off x="6876256" y="4797152"/>
            <a:ext cx="172819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Sauna </a:t>
            </a:r>
            <a:r>
              <a:rPr lang="cs-CZ" dirty="0" err="1" smtClean="0">
                <a:solidFill>
                  <a:schemeClr val="tx1"/>
                </a:solidFill>
              </a:rPr>
              <a:t>bauen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se zakulaceným příčným rohem 39"/>
          <p:cNvSpPr/>
          <p:nvPr/>
        </p:nvSpPr>
        <p:spPr>
          <a:xfrm>
            <a:off x="6876256" y="5301208"/>
            <a:ext cx="172819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Fische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fangen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se zakulaceným příčným rohem 40"/>
          <p:cNvSpPr/>
          <p:nvPr/>
        </p:nvSpPr>
        <p:spPr>
          <a:xfrm>
            <a:off x="6876256" y="2780928"/>
            <a:ext cx="172819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Bier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trinken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se zakulaceným příčným rohem 41"/>
          <p:cNvSpPr/>
          <p:nvPr/>
        </p:nvSpPr>
        <p:spPr>
          <a:xfrm>
            <a:off x="6876256" y="3284984"/>
            <a:ext cx="1728192" cy="36004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äse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essen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allAtOnce" animBg="1"/>
      <p:bldP spid="23" grpId="0" build="allAtOnce" animBg="1"/>
      <p:bldP spid="24" grpId="0" build="allAtOnce" animBg="1"/>
      <p:bldP spid="25" grpId="0" build="allAtOnce" animBg="1"/>
      <p:bldP spid="26" grpId="0" build="allAtOnce" animBg="1"/>
      <p:bldP spid="27" grpId="0" build="allAtOnce" animBg="1"/>
      <p:bldP spid="28" grpId="0" build="allAtOnce" animBg="1"/>
      <p:bldP spid="29" grpId="0" build="allAtOnce" animBg="1"/>
      <p:bldP spid="31" grpId="0" build="allAtOnce" animBg="1"/>
      <p:bldP spid="32" grpId="0" build="allAtOnce" animBg="1"/>
      <p:bldP spid="33" grpId="0" build="allAtOnce" animBg="1"/>
      <p:bldP spid="34" grpId="0" build="allAtOnce" animBg="1"/>
      <p:bldP spid="35" grpId="0" build="allAtOnce" animBg="1"/>
      <p:bldP spid="36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0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Doplňte vhodnou předložku </a:t>
            </a:r>
            <a:br>
              <a:rPr lang="cs-CZ" sz="30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</a:br>
            <a:r>
              <a:rPr lang="cs-CZ" sz="30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7030A0"/>
                </a:solidFill>
              </a:rPr>
              <a:t>(v případě nutnosti se členem):</a:t>
            </a:r>
            <a:endParaRPr lang="cs-CZ" sz="3000" b="1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900" dirty="0" err="1" smtClean="0"/>
              <a:t>Wir</a:t>
            </a:r>
            <a:r>
              <a:rPr lang="cs-CZ" sz="2900" dirty="0" smtClean="0"/>
              <a:t> </a:t>
            </a:r>
            <a:r>
              <a:rPr lang="cs-CZ" sz="2900" dirty="0" err="1" smtClean="0"/>
              <a:t>haben</a:t>
            </a:r>
            <a:r>
              <a:rPr lang="cs-CZ" sz="2900" dirty="0" smtClean="0"/>
              <a:t> </a:t>
            </a:r>
            <a:r>
              <a:rPr lang="cs-CZ" sz="2900" dirty="0" err="1" smtClean="0"/>
              <a:t>ein</a:t>
            </a:r>
            <a:r>
              <a:rPr lang="cs-CZ" sz="2900" dirty="0" smtClean="0"/>
              <a:t> </a:t>
            </a:r>
            <a:r>
              <a:rPr lang="cs-CZ" sz="2900" dirty="0" err="1" smtClean="0"/>
              <a:t>Haus</a:t>
            </a:r>
            <a:r>
              <a:rPr lang="cs-CZ" sz="2900" dirty="0" smtClean="0"/>
              <a:t>   </a:t>
            </a:r>
            <a:r>
              <a:rPr lang="cs-CZ" sz="29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in</a:t>
            </a:r>
            <a:r>
              <a:rPr lang="cs-CZ" sz="2900" dirty="0" smtClean="0"/>
              <a:t>   Berlin,   </a:t>
            </a:r>
            <a:r>
              <a:rPr lang="cs-CZ" sz="29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in</a:t>
            </a:r>
            <a:r>
              <a:rPr lang="cs-CZ" sz="2900" dirty="0" smtClean="0"/>
              <a:t>    </a:t>
            </a:r>
            <a:r>
              <a:rPr lang="cs-CZ" sz="2900" dirty="0" err="1" smtClean="0"/>
              <a:t>Deutschland</a:t>
            </a:r>
            <a:r>
              <a:rPr lang="cs-CZ" sz="29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900" dirty="0" err="1" smtClean="0"/>
              <a:t>Morgen</a:t>
            </a:r>
            <a:r>
              <a:rPr lang="cs-CZ" sz="2900" dirty="0" smtClean="0"/>
              <a:t> </a:t>
            </a:r>
            <a:r>
              <a:rPr lang="cs-CZ" sz="2900" dirty="0" err="1" smtClean="0"/>
              <a:t>fliegen</a:t>
            </a:r>
            <a:r>
              <a:rPr lang="cs-CZ" sz="2900" dirty="0" smtClean="0"/>
              <a:t> </a:t>
            </a:r>
            <a:r>
              <a:rPr lang="cs-CZ" sz="2900" dirty="0" err="1" smtClean="0"/>
              <a:t>wir</a:t>
            </a:r>
            <a:r>
              <a:rPr lang="cs-CZ" sz="2900" dirty="0" smtClean="0"/>
              <a:t>     </a:t>
            </a:r>
            <a:r>
              <a:rPr lang="cs-CZ" sz="29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in </a:t>
            </a:r>
            <a:r>
              <a:rPr lang="cs-CZ" sz="29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die</a:t>
            </a:r>
            <a:r>
              <a:rPr lang="cs-CZ" sz="29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   </a:t>
            </a:r>
            <a:r>
              <a:rPr lang="cs-CZ" sz="2900" dirty="0" err="1" smtClean="0"/>
              <a:t>T</a:t>
            </a:r>
            <a:r>
              <a:rPr lang="cs-CZ" sz="2900" dirty="0" err="1" smtClean="0">
                <a:latin typeface="Calibri"/>
              </a:rPr>
              <a:t>ürkei</a:t>
            </a:r>
            <a:r>
              <a:rPr lang="cs-CZ" sz="2900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900" dirty="0" err="1" smtClean="0">
                <a:latin typeface="Calibri"/>
              </a:rPr>
              <a:t>Mein</a:t>
            </a:r>
            <a:r>
              <a:rPr lang="cs-CZ" sz="2900" dirty="0" smtClean="0">
                <a:latin typeface="Calibri"/>
              </a:rPr>
              <a:t> </a:t>
            </a:r>
            <a:r>
              <a:rPr lang="cs-CZ" sz="2900" dirty="0" err="1" smtClean="0">
                <a:latin typeface="Calibri"/>
              </a:rPr>
              <a:t>Freund</a:t>
            </a:r>
            <a:r>
              <a:rPr lang="cs-CZ" sz="2900" dirty="0" smtClean="0">
                <a:latin typeface="Calibri"/>
              </a:rPr>
              <a:t> </a:t>
            </a:r>
            <a:r>
              <a:rPr lang="cs-CZ" sz="2900" dirty="0" err="1" smtClean="0">
                <a:latin typeface="Calibri"/>
              </a:rPr>
              <a:t>studiert</a:t>
            </a:r>
            <a:r>
              <a:rPr lang="cs-CZ" sz="2900" dirty="0" smtClean="0">
                <a:latin typeface="Calibri"/>
              </a:rPr>
              <a:t>    </a:t>
            </a:r>
            <a:r>
              <a:rPr lang="cs-CZ" sz="29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Calibri"/>
              </a:rPr>
              <a:t>in</a:t>
            </a:r>
            <a:r>
              <a:rPr lang="cs-CZ" sz="2900" dirty="0" smtClean="0">
                <a:latin typeface="Calibri"/>
              </a:rPr>
              <a:t>    Bern,   </a:t>
            </a:r>
            <a:r>
              <a:rPr lang="cs-CZ" sz="29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Calibri"/>
              </a:rPr>
              <a:t>in der  </a:t>
            </a:r>
            <a:r>
              <a:rPr lang="cs-CZ" sz="2900" dirty="0" err="1" smtClean="0">
                <a:latin typeface="Calibri"/>
              </a:rPr>
              <a:t>Schweiz</a:t>
            </a:r>
            <a:r>
              <a:rPr lang="cs-CZ" sz="2900" dirty="0" smtClean="0">
                <a:latin typeface="Calibri"/>
              </a:rPr>
              <a:t>.</a:t>
            </a:r>
            <a:r>
              <a:rPr lang="cs-CZ" sz="2900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900" dirty="0" err="1" smtClean="0"/>
              <a:t>F</a:t>
            </a:r>
            <a:r>
              <a:rPr lang="cs-CZ" sz="2900" dirty="0" err="1" smtClean="0">
                <a:latin typeface="Calibri"/>
              </a:rPr>
              <a:t>ährt</a:t>
            </a:r>
            <a:r>
              <a:rPr lang="cs-CZ" sz="2900" dirty="0" smtClean="0">
                <a:latin typeface="Calibri"/>
              </a:rPr>
              <a:t> </a:t>
            </a:r>
            <a:r>
              <a:rPr lang="cs-CZ" sz="2900" dirty="0" err="1" smtClean="0">
                <a:latin typeface="Calibri"/>
              </a:rPr>
              <a:t>ihr</a:t>
            </a:r>
            <a:r>
              <a:rPr lang="cs-CZ" sz="2900" dirty="0" smtClean="0">
                <a:latin typeface="Calibri"/>
              </a:rPr>
              <a:t>    </a:t>
            </a:r>
            <a:r>
              <a:rPr lang="cs-CZ" sz="29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Calibri"/>
              </a:rPr>
              <a:t>nach</a:t>
            </a:r>
            <a:r>
              <a:rPr lang="cs-CZ" sz="2900" dirty="0" smtClean="0">
                <a:latin typeface="Calibri"/>
              </a:rPr>
              <a:t>   Polen </a:t>
            </a:r>
            <a:r>
              <a:rPr lang="cs-CZ" sz="2900" dirty="0" err="1" smtClean="0">
                <a:latin typeface="Calibri"/>
              </a:rPr>
              <a:t>mit</a:t>
            </a:r>
            <a:r>
              <a:rPr lang="cs-CZ" sz="2900" dirty="0" smtClean="0">
                <a:latin typeface="Calibri"/>
              </a:rPr>
              <a:t> </a:t>
            </a:r>
            <a:r>
              <a:rPr lang="cs-CZ" sz="2900" dirty="0" err="1" smtClean="0">
                <a:latin typeface="Calibri"/>
              </a:rPr>
              <a:t>dem</a:t>
            </a:r>
            <a:r>
              <a:rPr lang="cs-CZ" sz="2900" dirty="0" smtClean="0">
                <a:latin typeface="Calibri"/>
              </a:rPr>
              <a:t> </a:t>
            </a:r>
            <a:r>
              <a:rPr lang="cs-CZ" sz="2900" dirty="0" err="1" smtClean="0">
                <a:latin typeface="Calibri"/>
              </a:rPr>
              <a:t>Zug</a:t>
            </a:r>
            <a:r>
              <a:rPr lang="cs-CZ" sz="2900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900" dirty="0" err="1" smtClean="0">
                <a:latin typeface="Calibri"/>
              </a:rPr>
              <a:t>Meine</a:t>
            </a:r>
            <a:r>
              <a:rPr lang="cs-CZ" sz="2900" dirty="0" smtClean="0">
                <a:latin typeface="Calibri"/>
              </a:rPr>
              <a:t> </a:t>
            </a:r>
            <a:r>
              <a:rPr lang="cs-CZ" sz="2900" dirty="0" err="1" smtClean="0">
                <a:latin typeface="Calibri"/>
              </a:rPr>
              <a:t>Eltern</a:t>
            </a:r>
            <a:r>
              <a:rPr lang="cs-CZ" sz="2900" dirty="0" smtClean="0">
                <a:latin typeface="Calibri"/>
              </a:rPr>
              <a:t> </a:t>
            </a:r>
            <a:r>
              <a:rPr lang="cs-CZ" sz="2900" dirty="0" err="1" smtClean="0">
                <a:latin typeface="Calibri"/>
              </a:rPr>
              <a:t>leben</a:t>
            </a:r>
            <a:r>
              <a:rPr lang="cs-CZ" sz="2900" dirty="0" smtClean="0">
                <a:latin typeface="Calibri"/>
              </a:rPr>
              <a:t>     </a:t>
            </a:r>
            <a:r>
              <a:rPr lang="cs-CZ" sz="29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Calibri"/>
              </a:rPr>
              <a:t>in</a:t>
            </a:r>
            <a:r>
              <a:rPr lang="cs-CZ" sz="2900" dirty="0" smtClean="0">
                <a:latin typeface="Calibri"/>
              </a:rPr>
              <a:t>     Rom,    </a:t>
            </a:r>
            <a:r>
              <a:rPr lang="cs-CZ" sz="29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Calibri"/>
              </a:rPr>
              <a:t>in </a:t>
            </a:r>
            <a:r>
              <a:rPr lang="cs-CZ" sz="2900" dirty="0" smtClean="0">
                <a:latin typeface="Calibri"/>
              </a:rPr>
              <a:t>   </a:t>
            </a:r>
            <a:r>
              <a:rPr lang="cs-CZ" sz="2900" dirty="0" err="1" smtClean="0">
                <a:latin typeface="Calibri"/>
              </a:rPr>
              <a:t>Italien</a:t>
            </a:r>
            <a:r>
              <a:rPr lang="cs-CZ" sz="2900" dirty="0" smtClean="0">
                <a:latin typeface="Calibri"/>
              </a:rPr>
              <a:t>. 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900" dirty="0" err="1" smtClean="0">
                <a:latin typeface="Calibri"/>
              </a:rPr>
              <a:t>Ich</a:t>
            </a:r>
            <a:r>
              <a:rPr lang="cs-CZ" sz="2900" dirty="0" smtClean="0">
                <a:latin typeface="Calibri"/>
              </a:rPr>
              <a:t> </a:t>
            </a:r>
            <a:r>
              <a:rPr lang="cs-CZ" sz="2900" dirty="0" err="1" smtClean="0">
                <a:latin typeface="Calibri"/>
              </a:rPr>
              <a:t>schicke</a:t>
            </a:r>
            <a:r>
              <a:rPr lang="cs-CZ" sz="2900" dirty="0" smtClean="0">
                <a:latin typeface="Calibri"/>
              </a:rPr>
              <a:t> den </a:t>
            </a:r>
            <a:r>
              <a:rPr lang="cs-CZ" sz="2900" dirty="0" err="1" smtClean="0">
                <a:latin typeface="Calibri"/>
              </a:rPr>
              <a:t>Brief</a:t>
            </a:r>
            <a:r>
              <a:rPr lang="cs-CZ" sz="2900" dirty="0" smtClean="0">
                <a:latin typeface="Calibri"/>
              </a:rPr>
              <a:t>    </a:t>
            </a:r>
            <a:r>
              <a:rPr lang="cs-CZ" sz="29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Calibri"/>
              </a:rPr>
              <a:t>nach</a:t>
            </a:r>
            <a:r>
              <a:rPr lang="cs-CZ" sz="2900" dirty="0" smtClean="0">
                <a:latin typeface="Calibri"/>
              </a:rPr>
              <a:t>    </a:t>
            </a:r>
            <a:r>
              <a:rPr lang="cs-CZ" sz="2900" dirty="0" err="1" smtClean="0">
                <a:latin typeface="Calibri"/>
              </a:rPr>
              <a:t>Schweden</a:t>
            </a:r>
            <a:r>
              <a:rPr lang="cs-CZ" sz="2900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900" dirty="0" smtClean="0"/>
              <a:t>Der </a:t>
            </a:r>
            <a:r>
              <a:rPr lang="cs-CZ" sz="2900" dirty="0" err="1" smtClean="0"/>
              <a:t>Eiffelturm</a:t>
            </a:r>
            <a:r>
              <a:rPr lang="cs-CZ" sz="2900" dirty="0" smtClean="0"/>
              <a:t> </a:t>
            </a:r>
            <a:r>
              <a:rPr lang="cs-CZ" sz="2900" dirty="0" err="1" smtClean="0"/>
              <a:t>steht</a:t>
            </a:r>
            <a:r>
              <a:rPr lang="cs-CZ" sz="2900" dirty="0" smtClean="0"/>
              <a:t>    </a:t>
            </a:r>
            <a:r>
              <a:rPr lang="cs-CZ" sz="29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in</a:t>
            </a:r>
            <a:r>
              <a:rPr lang="cs-CZ" sz="2900" dirty="0" smtClean="0"/>
              <a:t>    Paris,   </a:t>
            </a:r>
            <a:r>
              <a:rPr lang="cs-CZ" sz="29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in</a:t>
            </a:r>
            <a:r>
              <a:rPr lang="cs-CZ" sz="2900" dirty="0" smtClean="0"/>
              <a:t>     </a:t>
            </a:r>
            <a:r>
              <a:rPr lang="cs-CZ" sz="2900" dirty="0" err="1" smtClean="0"/>
              <a:t>Frankreich</a:t>
            </a:r>
            <a:r>
              <a:rPr lang="cs-CZ" sz="2900" dirty="0" smtClean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900" dirty="0" smtClean="0"/>
              <a:t> </a:t>
            </a:r>
            <a:r>
              <a:rPr lang="cs-CZ" sz="2900" dirty="0" err="1" smtClean="0"/>
              <a:t>Ich</a:t>
            </a:r>
            <a:r>
              <a:rPr lang="cs-CZ" sz="2900" dirty="0" smtClean="0"/>
              <a:t> </a:t>
            </a:r>
            <a:r>
              <a:rPr lang="cs-CZ" sz="2900" dirty="0" err="1" smtClean="0"/>
              <a:t>fahre</a:t>
            </a:r>
            <a:r>
              <a:rPr lang="cs-CZ" sz="2900" dirty="0" smtClean="0"/>
              <a:t> </a:t>
            </a:r>
            <a:r>
              <a:rPr lang="cs-CZ" sz="2900" dirty="0" err="1" smtClean="0"/>
              <a:t>zur</a:t>
            </a:r>
            <a:r>
              <a:rPr lang="cs-CZ" sz="2900" dirty="0" smtClean="0"/>
              <a:t> </a:t>
            </a:r>
            <a:r>
              <a:rPr lang="cs-CZ" sz="2900" dirty="0" err="1" smtClean="0"/>
              <a:t>Oma</a:t>
            </a:r>
            <a:r>
              <a:rPr lang="cs-CZ" sz="2900" dirty="0" smtClean="0"/>
              <a:t>     </a:t>
            </a:r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in </a:t>
            </a:r>
            <a:r>
              <a:rPr lang="cs-CZ" sz="28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die</a:t>
            </a:r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     </a:t>
            </a:r>
            <a:r>
              <a:rPr lang="cs-CZ" sz="2900" dirty="0" err="1" smtClean="0"/>
              <a:t>Slowakei</a:t>
            </a:r>
            <a:r>
              <a:rPr lang="cs-CZ" sz="2900" dirty="0" smtClean="0"/>
              <a:t>.</a:t>
            </a:r>
            <a:endParaRPr lang="cs-CZ" sz="2900" dirty="0"/>
          </a:p>
        </p:txBody>
      </p:sp>
      <p:sp>
        <p:nvSpPr>
          <p:cNvPr id="5" name="Ohnutý roh 4"/>
          <p:cNvSpPr/>
          <p:nvPr/>
        </p:nvSpPr>
        <p:spPr>
          <a:xfrm>
            <a:off x="4427984" y="4365104"/>
            <a:ext cx="720080" cy="360040"/>
          </a:xfrm>
          <a:prstGeom prst="foldedCorner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hnutý roh 9"/>
          <p:cNvSpPr/>
          <p:nvPr/>
        </p:nvSpPr>
        <p:spPr>
          <a:xfrm>
            <a:off x="5796136" y="4869160"/>
            <a:ext cx="720080" cy="360040"/>
          </a:xfrm>
          <a:prstGeom prst="foldedCorner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Ohnutý roh 10"/>
          <p:cNvSpPr/>
          <p:nvPr/>
        </p:nvSpPr>
        <p:spPr>
          <a:xfrm>
            <a:off x="4139952" y="5445224"/>
            <a:ext cx="864096" cy="360040"/>
          </a:xfrm>
          <a:prstGeom prst="foldedCorner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hnutý roh 11"/>
          <p:cNvSpPr/>
          <p:nvPr/>
        </p:nvSpPr>
        <p:spPr>
          <a:xfrm>
            <a:off x="4355976" y="2780928"/>
            <a:ext cx="720080" cy="360040"/>
          </a:xfrm>
          <a:prstGeom prst="foldedCorner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hnutý roh 12"/>
          <p:cNvSpPr/>
          <p:nvPr/>
        </p:nvSpPr>
        <p:spPr>
          <a:xfrm>
            <a:off x="5796136" y="1700808"/>
            <a:ext cx="648072" cy="360040"/>
          </a:xfrm>
          <a:prstGeom prst="foldedCorner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hnutý roh 13"/>
          <p:cNvSpPr/>
          <p:nvPr/>
        </p:nvSpPr>
        <p:spPr>
          <a:xfrm>
            <a:off x="4067944" y="1700808"/>
            <a:ext cx="648072" cy="360040"/>
          </a:xfrm>
          <a:prstGeom prst="foldedCorner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hnutý roh 14"/>
          <p:cNvSpPr/>
          <p:nvPr/>
        </p:nvSpPr>
        <p:spPr>
          <a:xfrm>
            <a:off x="4067944" y="3789040"/>
            <a:ext cx="720080" cy="360040"/>
          </a:xfrm>
          <a:prstGeom prst="foldedCorner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hnutý roh 15"/>
          <p:cNvSpPr/>
          <p:nvPr/>
        </p:nvSpPr>
        <p:spPr>
          <a:xfrm>
            <a:off x="5868144" y="3789040"/>
            <a:ext cx="720080" cy="360040"/>
          </a:xfrm>
          <a:prstGeom prst="foldedCorner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hnutý roh 16"/>
          <p:cNvSpPr/>
          <p:nvPr/>
        </p:nvSpPr>
        <p:spPr>
          <a:xfrm>
            <a:off x="2627784" y="3284984"/>
            <a:ext cx="720080" cy="360040"/>
          </a:xfrm>
          <a:prstGeom prst="foldedCorner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hnutý roh 17"/>
          <p:cNvSpPr/>
          <p:nvPr/>
        </p:nvSpPr>
        <p:spPr>
          <a:xfrm>
            <a:off x="4283968" y="2204864"/>
            <a:ext cx="864096" cy="360040"/>
          </a:xfrm>
          <a:prstGeom prst="foldedCorner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hnutý roh 18"/>
          <p:cNvSpPr/>
          <p:nvPr/>
        </p:nvSpPr>
        <p:spPr>
          <a:xfrm>
            <a:off x="6156176" y="2780928"/>
            <a:ext cx="936104" cy="360040"/>
          </a:xfrm>
          <a:prstGeom prst="foldedCorner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hnutý roh 19"/>
          <p:cNvSpPr/>
          <p:nvPr/>
        </p:nvSpPr>
        <p:spPr>
          <a:xfrm>
            <a:off x="4139952" y="4869160"/>
            <a:ext cx="720080" cy="360040"/>
          </a:xfrm>
          <a:prstGeom prst="foldedCorner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něco navíc:</a:t>
            </a:r>
            <a:endParaRPr lang="cs-CZ" b="1" dirty="0">
              <a:ln w="1905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Názvy hor a pohoří</a:t>
            </a:r>
          </a:p>
          <a:p>
            <a:pPr>
              <a:buFontTx/>
              <a:buChar char="-"/>
            </a:pPr>
            <a:r>
              <a:rPr lang="cs-CZ" sz="2800" dirty="0" smtClean="0"/>
              <a:t>nemají jednotný rod, pojí se se členem určitým</a:t>
            </a:r>
          </a:p>
          <a:p>
            <a:pPr>
              <a:buNone/>
            </a:pPr>
            <a:r>
              <a:rPr lang="cs-CZ" sz="2800" dirty="0" err="1" smtClean="0">
                <a:solidFill>
                  <a:srgbClr val="7030A0"/>
                </a:solidFill>
              </a:rPr>
              <a:t>die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</a:rPr>
              <a:t>Alpen</a:t>
            </a:r>
            <a:r>
              <a:rPr lang="cs-CZ" sz="2800" dirty="0" smtClean="0">
                <a:solidFill>
                  <a:srgbClr val="7030A0"/>
                </a:solidFill>
              </a:rPr>
              <a:t> (Alpy), der </a:t>
            </a:r>
            <a:r>
              <a:rPr lang="cs-CZ" sz="2800" dirty="0" err="1" smtClean="0">
                <a:solidFill>
                  <a:srgbClr val="7030A0"/>
                </a:solidFill>
              </a:rPr>
              <a:t>B</a:t>
            </a:r>
            <a:r>
              <a:rPr lang="cs-CZ" sz="2800" dirty="0" err="1" smtClean="0">
                <a:solidFill>
                  <a:srgbClr val="7030A0"/>
                </a:solidFill>
                <a:latin typeface="Calibri"/>
              </a:rPr>
              <a:t>öhmerwald</a:t>
            </a:r>
            <a:r>
              <a:rPr lang="cs-CZ" sz="2800" dirty="0" smtClean="0">
                <a:solidFill>
                  <a:srgbClr val="7030A0"/>
                </a:solidFill>
                <a:latin typeface="Calibri"/>
              </a:rPr>
              <a:t> (Šumava), </a:t>
            </a:r>
            <a:r>
              <a:rPr lang="cs-CZ" sz="2800" dirty="0" err="1" smtClean="0">
                <a:solidFill>
                  <a:srgbClr val="7030A0"/>
                </a:solidFill>
                <a:latin typeface="Calibri"/>
              </a:rPr>
              <a:t>das</a:t>
            </a:r>
            <a:r>
              <a:rPr lang="cs-CZ" sz="2800" dirty="0" smtClean="0">
                <a:solidFill>
                  <a:srgbClr val="7030A0"/>
                </a:solidFill>
                <a:latin typeface="Calibri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Calibri"/>
              </a:rPr>
              <a:t>Riesengebirge</a:t>
            </a:r>
            <a:r>
              <a:rPr lang="cs-CZ" sz="2800" dirty="0" smtClean="0">
                <a:solidFill>
                  <a:srgbClr val="7030A0"/>
                </a:solidFill>
                <a:latin typeface="Calibri"/>
              </a:rPr>
              <a:t> (Krkonoše), </a:t>
            </a:r>
            <a:r>
              <a:rPr lang="cs-CZ" sz="2800" dirty="0" err="1" smtClean="0">
                <a:solidFill>
                  <a:srgbClr val="7030A0"/>
                </a:solidFill>
                <a:latin typeface="Calibri"/>
              </a:rPr>
              <a:t>die</a:t>
            </a:r>
            <a:r>
              <a:rPr lang="cs-CZ" sz="2800" dirty="0" smtClean="0">
                <a:solidFill>
                  <a:srgbClr val="7030A0"/>
                </a:solidFill>
                <a:latin typeface="Calibri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Calibri"/>
              </a:rPr>
              <a:t>Schneekoppe</a:t>
            </a:r>
            <a:r>
              <a:rPr lang="cs-CZ" sz="2800" dirty="0" smtClean="0">
                <a:solidFill>
                  <a:srgbClr val="7030A0"/>
                </a:solidFill>
                <a:latin typeface="Calibri"/>
              </a:rPr>
              <a:t> (Sněžka)</a:t>
            </a:r>
          </a:p>
          <a:p>
            <a:r>
              <a:rPr lang="cs-CZ" sz="2800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/>
              </a:rPr>
              <a:t>Názvy řek, moří a jezer</a:t>
            </a:r>
          </a:p>
          <a:p>
            <a:pPr>
              <a:buNone/>
            </a:pPr>
            <a:r>
              <a:rPr lang="cs-CZ" sz="2800" dirty="0" smtClean="0">
                <a:latin typeface="Calibri"/>
              </a:rPr>
              <a:t>- </a:t>
            </a:r>
            <a:r>
              <a:rPr lang="cs-CZ" sz="2800" dirty="0" smtClean="0"/>
              <a:t>nemají jednotný rod, pojí se se členem určitým</a:t>
            </a:r>
          </a:p>
          <a:p>
            <a:pPr>
              <a:buNone/>
            </a:pPr>
            <a:r>
              <a:rPr lang="cs-CZ" sz="2800" dirty="0" err="1" smtClean="0">
                <a:solidFill>
                  <a:srgbClr val="7030A0"/>
                </a:solidFill>
              </a:rPr>
              <a:t>die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</a:rPr>
              <a:t>Donau</a:t>
            </a:r>
            <a:r>
              <a:rPr lang="cs-CZ" sz="2800" dirty="0" smtClean="0">
                <a:solidFill>
                  <a:srgbClr val="7030A0"/>
                </a:solidFill>
              </a:rPr>
              <a:t> (Dunaj), </a:t>
            </a:r>
            <a:r>
              <a:rPr lang="cs-CZ" sz="2800" dirty="0" err="1" smtClean="0">
                <a:solidFill>
                  <a:srgbClr val="7030A0"/>
                </a:solidFill>
              </a:rPr>
              <a:t>die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</a:rPr>
              <a:t>Elbe</a:t>
            </a:r>
            <a:r>
              <a:rPr lang="cs-CZ" sz="2800" smtClean="0">
                <a:solidFill>
                  <a:srgbClr val="7030A0"/>
                </a:solidFill>
              </a:rPr>
              <a:t> (</a:t>
            </a:r>
            <a:r>
              <a:rPr lang="cs-CZ" sz="2800" dirty="0" err="1" smtClean="0">
                <a:solidFill>
                  <a:srgbClr val="7030A0"/>
                </a:solidFill>
              </a:rPr>
              <a:t>L</a:t>
            </a:r>
            <a:r>
              <a:rPr lang="cs-CZ" sz="2800" smtClean="0">
                <a:solidFill>
                  <a:srgbClr val="7030A0"/>
                </a:solidFill>
              </a:rPr>
              <a:t>abe</a:t>
            </a:r>
            <a:r>
              <a:rPr lang="cs-CZ" sz="2800" dirty="0" smtClean="0">
                <a:solidFill>
                  <a:srgbClr val="7030A0"/>
                </a:solidFill>
              </a:rPr>
              <a:t>), der </a:t>
            </a:r>
            <a:r>
              <a:rPr lang="cs-CZ" sz="2800" dirty="0" err="1" smtClean="0">
                <a:solidFill>
                  <a:srgbClr val="7030A0"/>
                </a:solidFill>
              </a:rPr>
              <a:t>Rhein</a:t>
            </a:r>
            <a:r>
              <a:rPr lang="cs-CZ" sz="2800" dirty="0" smtClean="0">
                <a:solidFill>
                  <a:srgbClr val="7030A0"/>
                </a:solidFill>
              </a:rPr>
              <a:t> (Rýn), der </a:t>
            </a:r>
            <a:r>
              <a:rPr lang="cs-CZ" sz="2800" dirty="0" err="1" smtClean="0">
                <a:solidFill>
                  <a:srgbClr val="7030A0"/>
                </a:solidFill>
              </a:rPr>
              <a:t>Bodensee</a:t>
            </a:r>
            <a:r>
              <a:rPr lang="cs-CZ" sz="2800" dirty="0" smtClean="0">
                <a:solidFill>
                  <a:srgbClr val="7030A0"/>
                </a:solidFill>
              </a:rPr>
              <a:t> (Bodamské jezero), </a:t>
            </a:r>
            <a:r>
              <a:rPr lang="cs-CZ" sz="2800" dirty="0" err="1" smtClean="0">
                <a:solidFill>
                  <a:srgbClr val="7030A0"/>
                </a:solidFill>
              </a:rPr>
              <a:t>die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</a:rPr>
              <a:t>Adria</a:t>
            </a:r>
            <a:r>
              <a:rPr lang="cs-CZ" sz="2800" dirty="0" smtClean="0">
                <a:solidFill>
                  <a:srgbClr val="7030A0"/>
                </a:solidFill>
              </a:rPr>
              <a:t> (Jadran)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>
                <a:ln w="1905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Zdroje:</a:t>
            </a:r>
            <a:endParaRPr lang="cs-CZ" b="1" dirty="0">
              <a:ln w="1905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dirty="0" smtClean="0"/>
              <a:t>Obrázky byly použity ze serveru společnosti Microsoft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/?CTT=97</a:t>
            </a:r>
          </a:p>
          <a:p>
            <a:r>
              <a:rPr lang="cs-CZ" sz="2400" dirty="0" smtClean="0"/>
              <a:t>Bezplatné kliparty, fotografie, ilustrace, animace a zvuky pro produkty </a:t>
            </a:r>
            <a:r>
              <a:rPr lang="cs-CZ" sz="2400" i="1" dirty="0" smtClean="0"/>
              <a:t>Microsoft </a:t>
            </a:r>
            <a:r>
              <a:rPr lang="cs-CZ" sz="2400" dirty="0" smtClean="0"/>
              <a:t>Office.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636</Words>
  <Application>Microsoft Office PowerPoint</Application>
  <PresentationFormat>Předvádění na obrazovce (4:3)</PresentationFormat>
  <Paragraphs>131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Metodické pokyny:</vt:lpstr>
      <vt:lpstr>Geographische Angaben</vt:lpstr>
      <vt:lpstr>Geographische Angaben</vt:lpstr>
      <vt:lpstr>Opakování - názvy zemí umíme!</vt:lpstr>
      <vt:lpstr>Odpovězte na otázku: (používejte názvy měst i zemí)</vt:lpstr>
      <vt:lpstr>Řešení:</vt:lpstr>
      <vt:lpstr>Co plánují děti na prázdniny? Tvořte věty podle vzoru  →  Monika möchte nach Kroatien fahren und dort im Meer baden.</vt:lpstr>
      <vt:lpstr>Doplňte vhodnou předložku  (v případě nutnosti se členem):</vt:lpstr>
      <vt:lpstr>A něco navíc: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Jpisarikova</cp:lastModifiedBy>
  <cp:revision>35</cp:revision>
  <dcterms:created xsi:type="dcterms:W3CDTF">2013-08-24T11:31:42Z</dcterms:created>
  <dcterms:modified xsi:type="dcterms:W3CDTF">2014-01-10T07:40:48Z</dcterms:modified>
</cp:coreProperties>
</file>